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7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tags/tag8.xml" ContentType="application/vnd.openxmlformats-officedocument.presentationml.tags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tags/tag9.xml" ContentType="application/vnd.openxmlformats-officedocument.presentationml.tags+xml"/>
  <Override PartName="/ppt/notesSlides/notesSlide45.xml" ContentType="application/vnd.openxmlformats-officedocument.presentationml.notesSlide+xml"/>
  <Override PartName="/ppt/tags/tag10.xml" ContentType="application/vnd.openxmlformats-officedocument.presentationml.tags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79" r:id="rId4"/>
    <p:sldMasterId id="2147483682" r:id="rId5"/>
    <p:sldMasterId id="2147483686" r:id="rId6"/>
  </p:sldMasterIdLst>
  <p:notesMasterIdLst>
    <p:notesMasterId r:id="rId62"/>
  </p:notesMasterIdLst>
  <p:handoutMasterIdLst>
    <p:handoutMasterId r:id="rId63"/>
  </p:handoutMasterIdLst>
  <p:sldIdLst>
    <p:sldId id="909" r:id="rId7"/>
    <p:sldId id="910" r:id="rId8"/>
    <p:sldId id="911" r:id="rId9"/>
    <p:sldId id="939" r:id="rId10"/>
    <p:sldId id="940" r:id="rId11"/>
    <p:sldId id="941" r:id="rId12"/>
    <p:sldId id="942" r:id="rId13"/>
    <p:sldId id="943" r:id="rId14"/>
    <p:sldId id="938" r:id="rId15"/>
    <p:sldId id="912" r:id="rId16"/>
    <p:sldId id="913" r:id="rId17"/>
    <p:sldId id="914" r:id="rId18"/>
    <p:sldId id="915" r:id="rId19"/>
    <p:sldId id="927" r:id="rId20"/>
    <p:sldId id="947" r:id="rId21"/>
    <p:sldId id="928" r:id="rId22"/>
    <p:sldId id="929" r:id="rId23"/>
    <p:sldId id="930" r:id="rId24"/>
    <p:sldId id="931" r:id="rId25"/>
    <p:sldId id="932" r:id="rId26"/>
    <p:sldId id="902" r:id="rId27"/>
    <p:sldId id="908" r:id="rId28"/>
    <p:sldId id="948" r:id="rId29"/>
    <p:sldId id="944" r:id="rId30"/>
    <p:sldId id="945" r:id="rId31"/>
    <p:sldId id="946" r:id="rId32"/>
    <p:sldId id="917" r:id="rId33"/>
    <p:sldId id="918" r:id="rId34"/>
    <p:sldId id="919" r:id="rId35"/>
    <p:sldId id="923" r:id="rId36"/>
    <p:sldId id="922" r:id="rId37"/>
    <p:sldId id="921" r:id="rId38"/>
    <p:sldId id="920" r:id="rId39"/>
    <p:sldId id="916" r:id="rId40"/>
    <p:sldId id="926" r:id="rId41"/>
    <p:sldId id="882" r:id="rId42"/>
    <p:sldId id="953" r:id="rId43"/>
    <p:sldId id="900" r:id="rId44"/>
    <p:sldId id="925" r:id="rId45"/>
    <p:sldId id="933" r:id="rId46"/>
    <p:sldId id="935" r:id="rId47"/>
    <p:sldId id="934" r:id="rId48"/>
    <p:sldId id="960" r:id="rId49"/>
    <p:sldId id="937" r:id="rId50"/>
    <p:sldId id="885" r:id="rId51"/>
    <p:sldId id="954" r:id="rId52"/>
    <p:sldId id="955" r:id="rId53"/>
    <p:sldId id="952" r:id="rId54"/>
    <p:sldId id="949" r:id="rId55"/>
    <p:sldId id="950" r:id="rId56"/>
    <p:sldId id="951" r:id="rId57"/>
    <p:sldId id="959" r:id="rId58"/>
    <p:sldId id="957" r:id="rId59"/>
    <p:sldId id="906" r:id="rId60"/>
    <p:sldId id="958" r:id="rId61"/>
  </p:sldIdLst>
  <p:sldSz cx="9144000" cy="6858000" type="screen4x3"/>
  <p:notesSz cx="6797675" cy="9926638"/>
  <p:embeddedFontLst>
    <p:embeddedFont>
      <p:font typeface="HY울릉도M" panose="02030600000101010101" charset="-127"/>
      <p:regular r:id="rId64"/>
    </p:embeddedFont>
    <p:embeddedFont>
      <p:font typeface="KoPub돋움체 Bold" panose="020B0600000101010101" charset="-127"/>
      <p:regular r:id="rId65"/>
    </p:embeddedFont>
    <p:embeddedFont>
      <p:font typeface="KoPub돋움체 Medium" panose="020B0600000101010101" charset="-127"/>
      <p:regular r:id="rId66"/>
    </p:embeddedFont>
    <p:embeddedFont>
      <p:font typeface="나눔바른고딕" panose="020B0600000101010101" charset="-127"/>
      <p:regular r:id="rId67"/>
      <p:bold r:id="rId68"/>
    </p:embeddedFont>
    <p:embeddedFont>
      <p:font typeface="한국야쿠르트 제목용 Bold" panose="020B0600000101010101" charset="-127"/>
      <p:regular r:id="rId69"/>
    </p:embeddedFont>
    <p:embeddedFont>
      <p:font typeface="한국야쿠르트 제목용 Light" panose="020B0600000101010101" charset="-127"/>
      <p:regular r:id="rId70"/>
    </p:embeddedFont>
    <p:embeddedFont>
      <p:font typeface="Calibri" panose="020F0502020204030204" pitchFamily="34" charset="0"/>
      <p:regular r:id="rId71"/>
      <p:bold r:id="rId72"/>
      <p:italic r:id="rId73"/>
      <p:boldItalic r:id="rId74"/>
    </p:embeddedFont>
    <p:embeddedFont>
      <p:font typeface="Noto Sans KR" panose="020B0200000000000000" pitchFamily="50" charset="-127"/>
      <p:regular r:id="rId75"/>
      <p:bold r:id="rId76"/>
    </p:embeddedFont>
    <p:embeddedFont>
      <p:font typeface="Noto Sans KR Medium" panose="020B0200000000000000" pitchFamily="50" charset="-127"/>
      <p:regular r:id="rId77"/>
    </p:embeddedFont>
    <p:embeddedFont>
      <p:font typeface="맑은 고딕" panose="020B0503020000020004" pitchFamily="50" charset="-127"/>
      <p:regular r:id="rId78"/>
      <p:bold r:id="rId7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2" userDrawn="1">
          <p15:clr>
            <a:srgbClr val="A4A3A4"/>
          </p15:clr>
        </p15:guide>
        <p15:guide id="2" pos="249" userDrawn="1">
          <p15:clr>
            <a:srgbClr val="A4A3A4"/>
          </p15:clr>
        </p15:guide>
        <p15:guide id="3" orient="horz" pos="799" userDrawn="1">
          <p15:clr>
            <a:srgbClr val="A4A3A4"/>
          </p15:clr>
        </p15:guide>
        <p15:guide id="4" pos="5511" userDrawn="1">
          <p15:clr>
            <a:srgbClr val="A4A3A4"/>
          </p15:clr>
        </p15:guide>
        <p15:guide id="5" orient="horz" pos="45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43C8"/>
    <a:srgbClr val="00359E"/>
    <a:srgbClr val="002060"/>
    <a:srgbClr val="FF0000"/>
    <a:srgbClr val="F9F0E3"/>
    <a:srgbClr val="C1BFDF"/>
    <a:srgbClr val="4E4185"/>
    <a:srgbClr val="367174"/>
    <a:srgbClr val="7BA7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82" autoAdjust="0"/>
    <p:restoredTop sz="86390" autoAdjust="0"/>
  </p:normalViewPr>
  <p:slideViewPr>
    <p:cSldViewPr snapToGrid="0">
      <p:cViewPr varScale="1">
        <p:scale>
          <a:sx n="113" d="100"/>
          <a:sy n="113" d="100"/>
        </p:scale>
        <p:origin x="1410" y="96"/>
      </p:cViewPr>
      <p:guideLst>
        <p:guide orient="horz" pos="3952"/>
        <p:guide pos="249"/>
        <p:guide orient="horz" pos="799"/>
        <p:guide pos="5511"/>
        <p:guide orient="horz" pos="459"/>
      </p:guideLst>
    </p:cSldViewPr>
  </p:slideViewPr>
  <p:outlineViewPr>
    <p:cViewPr>
      <p:scale>
        <a:sx n="33" d="100"/>
        <a:sy n="33" d="100"/>
      </p:scale>
      <p:origin x="0" y="370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78" d="100"/>
          <a:sy n="78" d="100"/>
        </p:scale>
        <p:origin x="-3942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0.xml"/><Relationship Id="rId21" Type="http://schemas.openxmlformats.org/officeDocument/2006/relationships/slide" Target="slides/slide15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63" Type="http://schemas.openxmlformats.org/officeDocument/2006/relationships/handoutMaster" Target="handoutMasters/handoutMaster1.xml"/><Relationship Id="rId68" Type="http://schemas.openxmlformats.org/officeDocument/2006/relationships/font" Target="fonts/font5.fntdata"/><Relationship Id="rId16" Type="http://schemas.openxmlformats.org/officeDocument/2006/relationships/slide" Target="slides/slide10.xml"/><Relationship Id="rId11" Type="http://schemas.openxmlformats.org/officeDocument/2006/relationships/slide" Target="slides/slide5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74" Type="http://schemas.openxmlformats.org/officeDocument/2006/relationships/font" Target="fonts/font11.fntdata"/><Relationship Id="rId79" Type="http://schemas.openxmlformats.org/officeDocument/2006/relationships/font" Target="fonts/font16.fntdata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5.xml"/><Relationship Id="rId82" Type="http://schemas.openxmlformats.org/officeDocument/2006/relationships/theme" Target="theme/theme1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font" Target="fonts/font1.fntdata"/><Relationship Id="rId69" Type="http://schemas.openxmlformats.org/officeDocument/2006/relationships/font" Target="fonts/font6.fntdata"/><Relationship Id="rId77" Type="http://schemas.openxmlformats.org/officeDocument/2006/relationships/font" Target="fonts/font14.fntdata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font" Target="fonts/font9.fntdata"/><Relationship Id="rId80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font" Target="fonts/font4.fntdata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notesMaster" Target="notesMasters/notesMaster1.xml"/><Relationship Id="rId70" Type="http://schemas.openxmlformats.org/officeDocument/2006/relationships/font" Target="fonts/font7.fntdata"/><Relationship Id="rId75" Type="http://schemas.openxmlformats.org/officeDocument/2006/relationships/font" Target="fonts/font12.fntdata"/><Relationship Id="rId83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font" Target="fonts/font2.fntdata"/><Relationship Id="rId73" Type="http://schemas.openxmlformats.org/officeDocument/2006/relationships/font" Target="fonts/font10.fntdata"/><Relationship Id="rId78" Type="http://schemas.openxmlformats.org/officeDocument/2006/relationships/font" Target="fonts/font15.fntdata"/><Relationship Id="rId8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9" Type="http://schemas.openxmlformats.org/officeDocument/2006/relationships/slide" Target="slides/slide33.xml"/><Relationship Id="rId34" Type="http://schemas.openxmlformats.org/officeDocument/2006/relationships/slide" Target="slides/slide28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76" Type="http://schemas.openxmlformats.org/officeDocument/2006/relationships/font" Target="fonts/font13.fntdata"/><Relationship Id="rId7" Type="http://schemas.openxmlformats.org/officeDocument/2006/relationships/slide" Target="slides/slide1.xml"/><Relationship Id="rId71" Type="http://schemas.openxmlformats.org/officeDocument/2006/relationships/font" Target="fonts/font8.fntdata"/><Relationship Id="rId2" Type="http://schemas.openxmlformats.org/officeDocument/2006/relationships/customXml" Target="../customXml/item2.xml"/><Relationship Id="rId29" Type="http://schemas.openxmlformats.org/officeDocument/2006/relationships/slide" Target="slides/slide23.xml"/><Relationship Id="rId24" Type="http://schemas.openxmlformats.org/officeDocument/2006/relationships/slide" Target="slides/slide18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66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F15D37-7ACF-4B45-8215-B20A4223CFF8}" type="datetimeFigureOut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2026-10-27</a:t>
            </a:fld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BA756B-11CF-405C-AC5C-8939781765B9}" type="slidenum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‹#›</a:t>
            </a:fld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43393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01821332-804F-4573-8410-20EFAE158C8E}" type="datetimeFigureOut">
              <a:rPr lang="ko-KR" altLang="en-US" smtClean="0"/>
              <a:pPr/>
              <a:t>2026-10-27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83CCAAE2-051A-447E-BA4B-AF1A0FC929D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712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6508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6508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267" tIns="40134" rIns="80267" bIns="40134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267" tIns="40134" rIns="80267" bIns="40134"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267" tIns="40134" rIns="80267" bIns="40134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267" tIns="40134" rIns="80267" bIns="40134"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6767" tIns="43384" rIns="86767" bIns="43384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6767" tIns="43384" rIns="86767" bIns="43384"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2854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267" tIns="40134" rIns="80267" bIns="40134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267" tIns="40134" rIns="80267" bIns="40134"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267" tIns="40134" rIns="80267" bIns="40134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267" tIns="40134" rIns="80267" bIns="40134"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6508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marR="0" indent="-51435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50296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 algn="l"/>
            <a:endParaRPr lang="en-US" altLang="ko-KR" sz="1200" spc="0" baseline="0" dirty="0">
              <a:gradFill>
                <a:gsLst>
                  <a:gs pos="83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</a:gsLst>
                <a:lin ang="5400000" scaled="1"/>
              </a:gra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50296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4606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6508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4606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46065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46065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68147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5524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5524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6508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68147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65085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6508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30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622984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31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622984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32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62298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2020</a:t>
            </a:r>
            <a:r>
              <a:rPr lang="ko-KR" altLang="en-US" dirty="0"/>
              <a:t>주요판례집 </a:t>
            </a:r>
            <a:r>
              <a:rPr lang="en-US" altLang="ko-KR" dirty="0"/>
              <a:t>228</a:t>
            </a:r>
            <a:r>
              <a:rPr lang="ko-KR" altLang="en-US" dirty="0"/>
              <a:t>쪽</a:t>
            </a:r>
            <a:endParaRPr lang="en-US" altLang="ko-KR" baseline="0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55247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55247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65082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55247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55247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65082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265082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267" tIns="40134" rIns="80267" bIns="40134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267" tIns="40134" rIns="80267" bIns="40134"/>
          <a:lstStyle/>
          <a:p>
            <a:fld id="{F7021451-1387-4CA6-816F-3879F97B5CBC}" type="slidenum">
              <a:rPr lang="en-US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267" tIns="40134" rIns="80267" bIns="40134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267" tIns="40134" rIns="80267" bIns="40134"/>
          <a:lstStyle/>
          <a:p>
            <a:fld id="{F7021451-1387-4CA6-816F-3879F97B5CBC}" type="slidenum">
              <a:rPr lang="en-US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0267" tIns="40134" rIns="80267" bIns="40134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0267" tIns="40134" rIns="80267" bIns="40134"/>
          <a:lstStyle/>
          <a:p>
            <a:fld id="{F7021451-1387-4CA6-816F-3879F97B5CBC}" type="slidenum">
              <a:rPr lang="en-US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104BA4-DBC7-4325-93C8-CAA842FF0CF5}" type="slidenum">
              <a: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681472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255247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5512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8DBE992-5E8F-4FBC-B8FB-81EB40103FF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18" y="6490430"/>
            <a:ext cx="917432" cy="21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74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72000">
              <a:schemeClr val="accent3">
                <a:lumMod val="0"/>
                <a:lumOff val="100000"/>
              </a:schemeClr>
            </a:gs>
            <a:gs pos="100000">
              <a:schemeClr val="bg2">
                <a:lumMod val="97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00971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3034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5512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8DBE992-5E8F-4FBC-B8FB-81EB40103FF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18" y="6490430"/>
            <a:ext cx="917432" cy="21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74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8895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1282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72000">
              <a:schemeClr val="accent3">
                <a:lumMod val="0"/>
                <a:lumOff val="100000"/>
              </a:schemeClr>
            </a:gs>
            <a:gs pos="100000">
              <a:schemeClr val="bg2">
                <a:lumMod val="97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0784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72856" y="64172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42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5" r:id="rId3"/>
    <p:sldLayoutId id="2147483690" r:id="rId4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나눔바른고딕" panose="020B0603020101020101" pitchFamily="50" charset="-127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72856" y="64172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42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나눔바른고딕" panose="020B0603020101020101" pitchFamily="50" charset="-127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2452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3" Type="http://schemas.openxmlformats.org/officeDocument/2006/relationships/image" Target="../media/image23.png"/><Relationship Id="rId21" Type="http://schemas.openxmlformats.org/officeDocument/2006/relationships/image" Target="../media/image41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5.png"/><Relationship Id="rId4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6.png"/><Relationship Id="rId4" Type="http://schemas.openxmlformats.org/officeDocument/2006/relationships/image" Target="../media/image5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2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png"/><Relationship Id="rId4" Type="http://schemas.openxmlformats.org/officeDocument/2006/relationships/image" Target="../media/image80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png"/><Relationship Id="rId4" Type="http://schemas.openxmlformats.org/officeDocument/2006/relationships/image" Target="../media/image50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>
            <a:extLst>
              <a:ext uri="{FF2B5EF4-FFF2-40B4-BE49-F238E27FC236}">
                <a16:creationId xmlns:a16="http://schemas.microsoft.com/office/drawing/2014/main" id="{9DBFC054-F76F-4B92-BDF2-4B4433F4F9E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20000"/>
              <a:lumOff val="80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97802A12-AF05-443A-8887-209ADE4C8AC6}"/>
              </a:ext>
            </a:extLst>
          </p:cNvPr>
          <p:cNvGrpSpPr/>
          <p:nvPr/>
        </p:nvGrpSpPr>
        <p:grpSpPr>
          <a:xfrm>
            <a:off x="0" y="3843829"/>
            <a:ext cx="9144000" cy="3014172"/>
            <a:chOff x="0" y="4872869"/>
            <a:chExt cx="9144000" cy="196342"/>
          </a:xfrm>
        </p:grpSpPr>
        <p:sp>
          <p:nvSpPr>
            <p:cNvPr id="41" name="직각 삼각형 40">
              <a:extLst>
                <a:ext uri="{FF2B5EF4-FFF2-40B4-BE49-F238E27FC236}">
                  <a16:creationId xmlns:a16="http://schemas.microsoft.com/office/drawing/2014/main" id="{B93C52D9-8621-42C4-A562-DEEB31BEB7BA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895173"/>
              <a:ext cx="9144000" cy="174038"/>
            </a:xfrm>
            <a:prstGeom prst="rtTriangle">
              <a:avLst/>
            </a:prstGeom>
            <a:gradFill flip="none" rotWithShape="1">
              <a:gsLst>
                <a:gs pos="100000">
                  <a:schemeClr val="accent4">
                    <a:lumMod val="20000"/>
                    <a:lumOff val="80000"/>
                    <a:alpha val="45000"/>
                  </a:schemeClr>
                </a:gs>
                <a:gs pos="0">
                  <a:schemeClr val="accent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42" name="직각 삼각형 41">
              <a:extLst>
                <a:ext uri="{FF2B5EF4-FFF2-40B4-BE49-F238E27FC236}">
                  <a16:creationId xmlns:a16="http://schemas.microsoft.com/office/drawing/2014/main" id="{36BF0BE3-6D7B-4A63-9ACA-7120FD9C1349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683657" y="4872869"/>
              <a:ext cx="7460343" cy="196342"/>
            </a:xfrm>
            <a:prstGeom prst="rtTriangle">
              <a:avLst/>
            </a:prstGeom>
            <a:gradFill flip="none" rotWithShape="1">
              <a:gsLst>
                <a:gs pos="100000">
                  <a:schemeClr val="accent1">
                    <a:lumMod val="20000"/>
                    <a:lumOff val="80000"/>
                    <a:alpha val="23000"/>
                  </a:schemeClr>
                </a:gs>
                <a:gs pos="1000">
                  <a:schemeClr val="accent1">
                    <a:lumMod val="82000"/>
                    <a:lumOff val="18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/>
            </a:p>
          </p:txBody>
        </p:sp>
      </p:grp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FF03205A-0186-4298-9D23-1F1680423228}"/>
              </a:ext>
            </a:extLst>
          </p:cNvPr>
          <p:cNvSpPr/>
          <p:nvPr/>
        </p:nvSpPr>
        <p:spPr>
          <a:xfrm>
            <a:off x="469107" y="1066800"/>
            <a:ext cx="8205787" cy="4724400"/>
          </a:xfrm>
          <a:prstGeom prst="roundRect">
            <a:avLst>
              <a:gd name="adj" fmla="val 3226"/>
            </a:avLst>
          </a:prstGeom>
          <a:solidFill>
            <a:schemeClr val="bg1">
              <a:alpha val="93000"/>
            </a:schemeClr>
          </a:solidFill>
          <a:ln>
            <a:noFill/>
          </a:ln>
          <a:effectLst>
            <a:outerShdw blurRad="698500" dist="254000" dir="5400000" sx="97000" sy="97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AD9378D-9757-4482-8729-67F55D2794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75" y="1409063"/>
            <a:ext cx="1794881" cy="428042"/>
          </a:xfrm>
          <a:prstGeom prst="rect">
            <a:avLst/>
          </a:prstGeom>
        </p:spPr>
      </p:pic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304F85B2-8CC7-48FA-9FD0-9E637B630F75}"/>
              </a:ext>
            </a:extLst>
          </p:cNvPr>
          <p:cNvSpPr/>
          <p:nvPr/>
        </p:nvSpPr>
        <p:spPr>
          <a:xfrm>
            <a:off x="469107" y="1066800"/>
            <a:ext cx="370875" cy="4724400"/>
          </a:xfrm>
          <a:custGeom>
            <a:avLst/>
            <a:gdLst>
              <a:gd name="connsiteX0" fmla="*/ 152409 w 370875"/>
              <a:gd name="connsiteY0" fmla="*/ 0 h 4724400"/>
              <a:gd name="connsiteX1" fmla="*/ 370875 w 370875"/>
              <a:gd name="connsiteY1" fmla="*/ 0 h 4724400"/>
              <a:gd name="connsiteX2" fmla="*/ 370875 w 370875"/>
              <a:gd name="connsiteY2" fmla="*/ 4724400 h 4724400"/>
              <a:gd name="connsiteX3" fmla="*/ 152409 w 370875"/>
              <a:gd name="connsiteY3" fmla="*/ 4724400 h 4724400"/>
              <a:gd name="connsiteX4" fmla="*/ 0 w 370875"/>
              <a:gd name="connsiteY4" fmla="*/ 4571991 h 4724400"/>
              <a:gd name="connsiteX5" fmla="*/ 0 w 370875"/>
              <a:gd name="connsiteY5" fmla="*/ 152409 h 4724400"/>
              <a:gd name="connsiteX6" fmla="*/ 152409 w 370875"/>
              <a:gd name="connsiteY6" fmla="*/ 0 h 472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0875" h="4724400">
                <a:moveTo>
                  <a:pt x="152409" y="0"/>
                </a:moveTo>
                <a:lnTo>
                  <a:pt x="370875" y="0"/>
                </a:lnTo>
                <a:lnTo>
                  <a:pt x="370875" y="4724400"/>
                </a:lnTo>
                <a:lnTo>
                  <a:pt x="152409" y="4724400"/>
                </a:lnTo>
                <a:cubicBezTo>
                  <a:pt x="68236" y="4724400"/>
                  <a:pt x="0" y="4656164"/>
                  <a:pt x="0" y="4571991"/>
                </a:cubicBezTo>
                <a:lnTo>
                  <a:pt x="0" y="152409"/>
                </a:lnTo>
                <a:cubicBezTo>
                  <a:pt x="0" y="68236"/>
                  <a:pt x="68236" y="0"/>
                  <a:pt x="152409" y="0"/>
                </a:cubicBezTo>
                <a:close/>
              </a:path>
            </a:pathLst>
          </a:custGeom>
          <a:gradFill flip="none" rotWithShape="1">
            <a:gsLst>
              <a:gs pos="50000">
                <a:schemeClr val="tx2">
                  <a:lumMod val="75000"/>
                </a:schemeClr>
              </a:gs>
              <a:gs pos="50000">
                <a:srgbClr val="4774CD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8BED7EFF-0CD1-4146-AFB2-5BD2B7E1F11D}"/>
              </a:ext>
            </a:extLst>
          </p:cNvPr>
          <p:cNvGrpSpPr/>
          <p:nvPr/>
        </p:nvGrpSpPr>
        <p:grpSpPr>
          <a:xfrm>
            <a:off x="1096608" y="2221139"/>
            <a:ext cx="4756424" cy="2810075"/>
            <a:chOff x="1096608" y="1598839"/>
            <a:chExt cx="4756424" cy="2810075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CAFD193B-2D20-499A-BD20-1EFF4A9000A4}"/>
                </a:ext>
              </a:extLst>
            </p:cNvPr>
            <p:cNvSpPr/>
            <p:nvPr/>
          </p:nvSpPr>
          <p:spPr>
            <a:xfrm>
              <a:off x="1281032" y="2484148"/>
              <a:ext cx="3916457" cy="861774"/>
            </a:xfrm>
            <a:prstGeom prst="rect">
              <a:avLst/>
            </a:prstGeom>
            <a:ln>
              <a:solidFill>
                <a:schemeClr val="bg2">
                  <a:lumMod val="75000"/>
                  <a:alpha val="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ko-KR" altLang="en-US" sz="5000" b="1" spc="-150" dirty="0">
                  <a:ln>
                    <a:solidFill>
                      <a:schemeClr val="bg2">
                        <a:lumMod val="75000"/>
                        <a:alpha val="0"/>
                      </a:schemeClr>
                    </a:solidFill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  <a:shade val="30000"/>
                          <a:satMod val="115000"/>
                        </a:schemeClr>
                      </a:gs>
                      <a:gs pos="100000">
                        <a:srgbClr val="3F4BBD"/>
                      </a:gs>
                    </a:gsLst>
                    <a:lin ang="13500000" scaled="1"/>
                    <a:tileRect/>
                  </a:gradFill>
                  <a:latin typeface="+mj-ea"/>
                  <a:ea typeface="+mj-ea"/>
                </a:rPr>
                <a:t>청탁금지제도</a:t>
              </a:r>
              <a:endParaRPr lang="en-US" altLang="ko-KR" sz="5000" b="1" spc="-150" dirty="0">
                <a:ln>
                  <a:solidFill>
                    <a:schemeClr val="bg2">
                      <a:lumMod val="7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100000">
                      <a:srgbClr val="3F4BBD"/>
                    </a:gs>
                  </a:gsLst>
                  <a:lin ang="13500000" scaled="1"/>
                  <a:tileRect/>
                </a:gradFill>
                <a:latin typeface="+mj-ea"/>
                <a:ea typeface="+mj-ea"/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EC5F5C9D-358A-47DF-97F5-03EC70A70F3E}"/>
                </a:ext>
              </a:extLst>
            </p:cNvPr>
            <p:cNvSpPr/>
            <p:nvPr/>
          </p:nvSpPr>
          <p:spPr>
            <a:xfrm>
              <a:off x="1096608" y="3362474"/>
              <a:ext cx="3604436" cy="104644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ko-KR" altLang="en-US" sz="3200" b="1" spc="-150" dirty="0">
                  <a:ln>
                    <a:solidFill>
                      <a:srgbClr val="E7E6E6">
                        <a:lumMod val="75000"/>
                        <a:alpha val="0"/>
                      </a:srgbClr>
                    </a:solidFill>
                  </a:ln>
                  <a:solidFill>
                    <a:srgbClr val="043763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</a:t>
              </a:r>
              <a:r>
                <a:rPr lang="ko-KR" altLang="en-US" sz="3000" b="1" spc="-150" dirty="0" err="1">
                  <a:ln>
                    <a:solidFill>
                      <a:schemeClr val="bg2">
                        <a:lumMod val="75000"/>
                        <a:alpha val="0"/>
                      </a:schemeClr>
                    </a:solidFill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  <a:shade val="30000"/>
                          <a:satMod val="115000"/>
                        </a:schemeClr>
                      </a:gs>
                      <a:gs pos="100000">
                        <a:srgbClr val="3F4BBD"/>
                      </a:gs>
                    </a:gsLst>
                    <a:lin ang="13500000" scaled="1"/>
                    <a:tileRect/>
                  </a:gradFill>
                  <a:latin typeface="+mj-ea"/>
                  <a:ea typeface="+mj-ea"/>
                </a:rPr>
                <a:t>권역별</a:t>
              </a:r>
              <a:r>
                <a:rPr lang="ko-KR" altLang="en-US" sz="3000" b="1" spc="-150" dirty="0">
                  <a:ln>
                    <a:solidFill>
                      <a:schemeClr val="bg2">
                        <a:lumMod val="75000"/>
                        <a:alpha val="0"/>
                      </a:schemeClr>
                    </a:solidFill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  <a:shade val="30000"/>
                          <a:satMod val="115000"/>
                        </a:schemeClr>
                      </a:gs>
                      <a:gs pos="100000">
                        <a:srgbClr val="3F4BBD"/>
                      </a:gs>
                    </a:gsLst>
                    <a:lin ang="13500000" scaled="1"/>
                    <a:tileRect/>
                  </a:gradFill>
                  <a:latin typeface="+mj-ea"/>
                  <a:ea typeface="+mj-ea"/>
                </a:rPr>
                <a:t> 설명회</a:t>
              </a:r>
              <a:endParaRPr lang="en-US" altLang="ko-KR" sz="3000" b="1" spc="-150" dirty="0">
                <a:ln>
                  <a:solidFill>
                    <a:schemeClr val="bg2">
                      <a:lumMod val="7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100000">
                      <a:srgbClr val="3F4BBD"/>
                    </a:gs>
                  </a:gsLst>
                  <a:lin ang="13500000" scaled="1"/>
                  <a:tileRect/>
                </a:gradFill>
                <a:latin typeface="+mj-ea"/>
                <a:ea typeface="+mj-ea"/>
              </a:endParaRPr>
            </a:p>
            <a:p>
              <a:pPr lvl="0"/>
              <a:r>
                <a:rPr lang="en-US" altLang="ko-KR" sz="3000" b="1" spc="-150" dirty="0">
                  <a:ln>
                    <a:solidFill>
                      <a:schemeClr val="bg2">
                        <a:lumMod val="75000"/>
                        <a:alpha val="0"/>
                      </a:schemeClr>
                    </a:solidFill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  <a:shade val="30000"/>
                          <a:satMod val="115000"/>
                        </a:schemeClr>
                      </a:gs>
                      <a:gs pos="100000">
                        <a:srgbClr val="3F4BBD"/>
                      </a:gs>
                    </a:gsLst>
                    <a:lin ang="13500000" scaled="1"/>
                    <a:tileRect/>
                  </a:gradFill>
                  <a:latin typeface="+mj-ea"/>
                  <a:ea typeface="+mj-ea"/>
                </a:rPr>
                <a:t>  </a:t>
              </a:r>
              <a:endParaRPr lang="ko-KR" altLang="en-US" sz="3000" b="1" spc="-150" dirty="0">
                <a:ln>
                  <a:solidFill>
                    <a:schemeClr val="bg2">
                      <a:lumMod val="75000"/>
                      <a:alpha val="0"/>
                    </a:schemeClr>
                  </a:solidFill>
                </a:ln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100000">
                      <a:srgbClr val="3F4BBD"/>
                    </a:gs>
                  </a:gsLst>
                  <a:lin ang="13500000" scaled="1"/>
                  <a:tileRect/>
                </a:gradFill>
                <a:latin typeface="+mj-ea"/>
                <a:ea typeface="+mj-ea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A2D17613-AB6B-4507-B231-B21456D06CCE}"/>
                </a:ext>
              </a:extLst>
            </p:cNvPr>
            <p:cNvSpPr/>
            <p:nvPr/>
          </p:nvSpPr>
          <p:spPr>
            <a:xfrm>
              <a:off x="1281032" y="1598839"/>
              <a:ext cx="4572000" cy="70788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ko-KR" altLang="en-US" sz="20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+mn-ea"/>
                </a:rPr>
                <a:t>공직자와 함께 </a:t>
              </a:r>
              <a:br>
                <a:rPr lang="en-US" altLang="ko-KR" sz="20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FF7453"/>
                  </a:solidFill>
                  <a:latin typeface="+mn-ea"/>
                </a:rPr>
              </a:br>
              <a:r>
                <a:rPr lang="ko-KR" altLang="en-US" sz="20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청렴한 대한민국</a:t>
              </a:r>
              <a:r>
                <a:rPr lang="ko-KR" altLang="en-US" sz="20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+mn-ea"/>
                </a:rPr>
                <a:t>을 만드는</a:t>
              </a:r>
              <a:endParaRPr lang="ko-KR" altLang="en-US" sz="140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75000"/>
                  </a:schemeClr>
                </a:solidFill>
                <a:latin typeface="+mn-ea"/>
              </a:endParaRPr>
            </a:p>
          </p:txBody>
        </p:sp>
        <p:cxnSp>
          <p:nvCxnSpPr>
            <p:cNvPr id="30" name="직선 연결선 29">
              <a:extLst>
                <a:ext uri="{FF2B5EF4-FFF2-40B4-BE49-F238E27FC236}">
                  <a16:creationId xmlns:a16="http://schemas.microsoft.com/office/drawing/2014/main" id="{1AE587A9-EB12-4B1A-8219-F55F367C32A5}"/>
                </a:ext>
              </a:extLst>
            </p:cNvPr>
            <p:cNvCxnSpPr>
              <a:cxnSpLocks/>
            </p:cNvCxnSpPr>
            <p:nvPr/>
          </p:nvCxnSpPr>
          <p:spPr>
            <a:xfrm>
              <a:off x="1369025" y="2318519"/>
              <a:ext cx="3202975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타원 50">
            <a:extLst>
              <a:ext uri="{FF2B5EF4-FFF2-40B4-BE49-F238E27FC236}">
                <a16:creationId xmlns:a16="http://schemas.microsoft.com/office/drawing/2014/main" id="{ABFE4989-8FFE-4AE9-9CD2-5E4A54250E24}"/>
              </a:ext>
            </a:extLst>
          </p:cNvPr>
          <p:cNvSpPr/>
          <p:nvPr/>
        </p:nvSpPr>
        <p:spPr>
          <a:xfrm>
            <a:off x="1454193" y="2153029"/>
            <a:ext cx="72000" cy="72000"/>
          </a:xfrm>
          <a:prstGeom prst="ellipse">
            <a:avLst/>
          </a:prstGeom>
          <a:solidFill>
            <a:srgbClr val="28529E"/>
          </a:solidFill>
          <a:ln>
            <a:noFill/>
          </a:ln>
          <a:effectLst>
            <a:outerShdw blurRad="698500" dist="685800" dir="5400000" sx="89000" sy="89000" algn="t" rotWithShape="0">
              <a:srgbClr val="5F822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94A04D9B-7DED-47BC-8A7A-DD6CA4759347}"/>
              </a:ext>
            </a:extLst>
          </p:cNvPr>
          <p:cNvGrpSpPr/>
          <p:nvPr/>
        </p:nvGrpSpPr>
        <p:grpSpPr>
          <a:xfrm>
            <a:off x="5091629" y="2748557"/>
            <a:ext cx="3166251" cy="3042644"/>
            <a:chOff x="4888333" y="2553197"/>
            <a:chExt cx="3369547" cy="3238004"/>
          </a:xfrm>
        </p:grpSpPr>
        <p:sp>
          <p:nvSpPr>
            <p:cNvPr id="68" name="타원 67">
              <a:extLst>
                <a:ext uri="{FF2B5EF4-FFF2-40B4-BE49-F238E27FC236}">
                  <a16:creationId xmlns:a16="http://schemas.microsoft.com/office/drawing/2014/main" id="{28233D8E-0BC6-447D-8ABE-617F57842B6B}"/>
                </a:ext>
              </a:extLst>
            </p:cNvPr>
            <p:cNvSpPr/>
            <p:nvPr/>
          </p:nvSpPr>
          <p:spPr>
            <a:xfrm>
              <a:off x="6524175" y="3156719"/>
              <a:ext cx="1083125" cy="1083125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>
              <a:extLst>
                <a:ext uri="{FF2B5EF4-FFF2-40B4-BE49-F238E27FC236}">
                  <a16:creationId xmlns:a16="http://schemas.microsoft.com/office/drawing/2014/main" id="{9E3D317F-39D9-4D30-ACBD-76E50639AED5}"/>
                </a:ext>
              </a:extLst>
            </p:cNvPr>
            <p:cNvSpPr/>
            <p:nvPr/>
          </p:nvSpPr>
          <p:spPr>
            <a:xfrm>
              <a:off x="5916955" y="4165601"/>
              <a:ext cx="622014" cy="622012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그래픽 65">
              <a:extLst>
                <a:ext uri="{FF2B5EF4-FFF2-40B4-BE49-F238E27FC236}">
                  <a16:creationId xmlns:a16="http://schemas.microsoft.com/office/drawing/2014/main" id="{9E886941-FB58-487A-877A-E678DDA9EA41}"/>
                </a:ext>
              </a:extLst>
            </p:cNvPr>
            <p:cNvSpPr/>
            <p:nvPr/>
          </p:nvSpPr>
          <p:spPr>
            <a:xfrm>
              <a:off x="4888333" y="2781784"/>
              <a:ext cx="3369547" cy="3009417"/>
            </a:xfrm>
            <a:custGeom>
              <a:avLst/>
              <a:gdLst>
                <a:gd name="connsiteX0" fmla="*/ 269314 w 2429047"/>
                <a:gd name="connsiteY0" fmla="*/ 432892 h 2169436"/>
                <a:gd name="connsiteX1" fmla="*/ 72771 w 2429047"/>
                <a:gd name="connsiteY1" fmla="*/ 557287 h 2169436"/>
                <a:gd name="connsiteX2" fmla="*/ 50380 w 2429047"/>
                <a:gd name="connsiteY2" fmla="*/ 594605 h 2169436"/>
                <a:gd name="connsiteX3" fmla="*/ 50380 w 2429047"/>
                <a:gd name="connsiteY3" fmla="*/ 594605 h 2169436"/>
                <a:gd name="connsiteX4" fmla="*/ 5598 w 2429047"/>
                <a:gd name="connsiteY4" fmla="*/ 865784 h 2169436"/>
                <a:gd name="connsiteX5" fmla="*/ 5598 w 2429047"/>
                <a:gd name="connsiteY5" fmla="*/ 987691 h 2169436"/>
                <a:gd name="connsiteX6" fmla="*/ 53116 w 2429047"/>
                <a:gd name="connsiteY6" fmla="*/ 1293701 h 2169436"/>
                <a:gd name="connsiteX7" fmla="*/ 117801 w 2429047"/>
                <a:gd name="connsiteY7" fmla="*/ 1343459 h 2169436"/>
                <a:gd name="connsiteX8" fmla="*/ 170047 w 2429047"/>
                <a:gd name="connsiteY8" fmla="*/ 1303652 h 2169436"/>
                <a:gd name="connsiteX9" fmla="*/ 229756 w 2429047"/>
                <a:gd name="connsiteY9" fmla="*/ 2117191 h 2169436"/>
                <a:gd name="connsiteX10" fmla="*/ 284490 w 2429047"/>
                <a:gd name="connsiteY10" fmla="*/ 2169437 h 2169436"/>
                <a:gd name="connsiteX11" fmla="*/ 468593 w 2429047"/>
                <a:gd name="connsiteY11" fmla="*/ 2169437 h 2169436"/>
                <a:gd name="connsiteX12" fmla="*/ 523327 w 2429047"/>
                <a:gd name="connsiteY12" fmla="*/ 2117191 h 2169436"/>
                <a:gd name="connsiteX13" fmla="*/ 592988 w 2429047"/>
                <a:gd name="connsiteY13" fmla="*/ 1288725 h 2169436"/>
                <a:gd name="connsiteX14" fmla="*/ 647721 w 2429047"/>
                <a:gd name="connsiteY14" fmla="*/ 791148 h 2169436"/>
                <a:gd name="connsiteX15" fmla="*/ 739773 w 2429047"/>
                <a:gd name="connsiteY15" fmla="*/ 923006 h 2169436"/>
                <a:gd name="connsiteX16" fmla="*/ 792018 w 2429047"/>
                <a:gd name="connsiteY16" fmla="*/ 957836 h 2169436"/>
                <a:gd name="connsiteX17" fmla="*/ 881582 w 2429047"/>
                <a:gd name="connsiteY17" fmla="*/ 975251 h 2169436"/>
                <a:gd name="connsiteX18" fmla="*/ 881582 w 2429047"/>
                <a:gd name="connsiteY18" fmla="*/ 1181746 h 2169436"/>
                <a:gd name="connsiteX19" fmla="*/ 988561 w 2429047"/>
                <a:gd name="connsiteY19" fmla="*/ 1288725 h 2169436"/>
                <a:gd name="connsiteX20" fmla="*/ 1518481 w 2429047"/>
                <a:gd name="connsiteY20" fmla="*/ 1288725 h 2169436"/>
                <a:gd name="connsiteX21" fmla="*/ 1518481 w 2429047"/>
                <a:gd name="connsiteY21" fmla="*/ 1554929 h 2169436"/>
                <a:gd name="connsiteX22" fmla="*/ 1008464 w 2429047"/>
                <a:gd name="connsiteY22" fmla="*/ 2064946 h 2169436"/>
                <a:gd name="connsiteX23" fmla="*/ 1008464 w 2429047"/>
                <a:gd name="connsiteY23" fmla="*/ 2144558 h 2169436"/>
                <a:gd name="connsiteX24" fmla="*/ 1048271 w 2429047"/>
                <a:gd name="connsiteY24" fmla="*/ 2161973 h 2169436"/>
                <a:gd name="connsiteX25" fmla="*/ 1088077 w 2429047"/>
                <a:gd name="connsiteY25" fmla="*/ 2144558 h 2169436"/>
                <a:gd name="connsiteX26" fmla="*/ 1518481 w 2429047"/>
                <a:gd name="connsiteY26" fmla="*/ 1714154 h 2169436"/>
                <a:gd name="connsiteX27" fmla="*/ 1518481 w 2429047"/>
                <a:gd name="connsiteY27" fmla="*/ 2104752 h 2169436"/>
                <a:gd name="connsiteX28" fmla="*/ 1575703 w 2429047"/>
                <a:gd name="connsiteY28" fmla="*/ 2161973 h 2169436"/>
                <a:gd name="connsiteX29" fmla="*/ 1632924 w 2429047"/>
                <a:gd name="connsiteY29" fmla="*/ 2104752 h 2169436"/>
                <a:gd name="connsiteX30" fmla="*/ 1632924 w 2429047"/>
                <a:gd name="connsiteY30" fmla="*/ 1714154 h 2169436"/>
                <a:gd name="connsiteX31" fmla="*/ 2063328 w 2429047"/>
                <a:gd name="connsiteY31" fmla="*/ 2144558 h 2169436"/>
                <a:gd name="connsiteX32" fmla="*/ 2103134 w 2429047"/>
                <a:gd name="connsiteY32" fmla="*/ 2161973 h 2169436"/>
                <a:gd name="connsiteX33" fmla="*/ 2142940 w 2429047"/>
                <a:gd name="connsiteY33" fmla="*/ 2144558 h 2169436"/>
                <a:gd name="connsiteX34" fmla="*/ 2142940 w 2429047"/>
                <a:gd name="connsiteY34" fmla="*/ 2064946 h 2169436"/>
                <a:gd name="connsiteX35" fmla="*/ 1632924 w 2429047"/>
                <a:gd name="connsiteY35" fmla="*/ 1552441 h 2169436"/>
                <a:gd name="connsiteX36" fmla="*/ 1632924 w 2429047"/>
                <a:gd name="connsiteY36" fmla="*/ 1286237 h 2169436"/>
                <a:gd name="connsiteX37" fmla="*/ 2160356 w 2429047"/>
                <a:gd name="connsiteY37" fmla="*/ 1286237 h 2169436"/>
                <a:gd name="connsiteX38" fmla="*/ 2267335 w 2429047"/>
                <a:gd name="connsiteY38" fmla="*/ 1179258 h 2169436"/>
                <a:gd name="connsiteX39" fmla="*/ 2267335 w 2429047"/>
                <a:gd name="connsiteY39" fmla="*/ 194055 h 2169436"/>
                <a:gd name="connsiteX40" fmla="*/ 2371826 w 2429047"/>
                <a:gd name="connsiteY40" fmla="*/ 194055 h 2169436"/>
                <a:gd name="connsiteX41" fmla="*/ 2429047 w 2429047"/>
                <a:gd name="connsiteY41" fmla="*/ 136834 h 2169436"/>
                <a:gd name="connsiteX42" fmla="*/ 2371826 w 2429047"/>
                <a:gd name="connsiteY42" fmla="*/ 79612 h 2169436"/>
                <a:gd name="connsiteX43" fmla="*/ 779579 w 2429047"/>
                <a:gd name="connsiteY43" fmla="*/ 79612 h 2169436"/>
                <a:gd name="connsiteX44" fmla="*/ 722358 w 2429047"/>
                <a:gd name="connsiteY44" fmla="*/ 136834 h 2169436"/>
                <a:gd name="connsiteX45" fmla="*/ 779579 w 2429047"/>
                <a:gd name="connsiteY45" fmla="*/ 194055 h 2169436"/>
                <a:gd name="connsiteX46" fmla="*/ 884070 w 2429047"/>
                <a:gd name="connsiteY46" fmla="*/ 194055 h 2169436"/>
                <a:gd name="connsiteX47" fmla="*/ 884070 w 2429047"/>
                <a:gd name="connsiteY47" fmla="*/ 711535 h 2169436"/>
                <a:gd name="connsiteX48" fmla="*/ 908949 w 2429047"/>
                <a:gd name="connsiteY48" fmla="*/ 751342 h 2169436"/>
                <a:gd name="connsiteX49" fmla="*/ 996025 w 2429047"/>
                <a:gd name="connsiteY49" fmla="*/ 776221 h 2169436"/>
                <a:gd name="connsiteX50" fmla="*/ 996025 w 2429047"/>
                <a:gd name="connsiteY50" fmla="*/ 194055 h 2169436"/>
                <a:gd name="connsiteX51" fmla="*/ 2152892 w 2429047"/>
                <a:gd name="connsiteY51" fmla="*/ 194055 h 2169436"/>
                <a:gd name="connsiteX52" fmla="*/ 2152892 w 2429047"/>
                <a:gd name="connsiteY52" fmla="*/ 1174282 h 2169436"/>
                <a:gd name="connsiteX53" fmla="*/ 998513 w 2429047"/>
                <a:gd name="connsiteY53" fmla="*/ 1174282 h 2169436"/>
                <a:gd name="connsiteX54" fmla="*/ 998513 w 2429047"/>
                <a:gd name="connsiteY54" fmla="*/ 997642 h 2169436"/>
                <a:gd name="connsiteX55" fmla="*/ 1160226 w 2429047"/>
                <a:gd name="connsiteY55" fmla="*/ 1029985 h 2169436"/>
                <a:gd name="connsiteX56" fmla="*/ 1229886 w 2429047"/>
                <a:gd name="connsiteY56" fmla="*/ 987691 h 2169436"/>
                <a:gd name="connsiteX57" fmla="*/ 1187592 w 2429047"/>
                <a:gd name="connsiteY57" fmla="*/ 913054 h 2169436"/>
                <a:gd name="connsiteX58" fmla="*/ 876607 w 2429047"/>
                <a:gd name="connsiteY58" fmla="*/ 823490 h 2169436"/>
                <a:gd name="connsiteX59" fmla="*/ 729821 w 2429047"/>
                <a:gd name="connsiteY59" fmla="*/ 592117 h 2169436"/>
                <a:gd name="connsiteX60" fmla="*/ 729821 w 2429047"/>
                <a:gd name="connsiteY60" fmla="*/ 592117 h 2169436"/>
                <a:gd name="connsiteX61" fmla="*/ 724846 w 2429047"/>
                <a:gd name="connsiteY61" fmla="*/ 584653 h 2169436"/>
                <a:gd name="connsiteX62" fmla="*/ 660161 w 2429047"/>
                <a:gd name="connsiteY62" fmla="*/ 529920 h 2169436"/>
                <a:gd name="connsiteX63" fmla="*/ 660161 w 2429047"/>
                <a:gd name="connsiteY63" fmla="*/ 529920 h 2169436"/>
                <a:gd name="connsiteX64" fmla="*/ 503424 w 2429047"/>
                <a:gd name="connsiteY64" fmla="*/ 432892 h 2169436"/>
                <a:gd name="connsiteX65" fmla="*/ 500936 w 2429047"/>
                <a:gd name="connsiteY65" fmla="*/ 427916 h 2169436"/>
                <a:gd name="connsiteX66" fmla="*/ 500936 w 2429047"/>
                <a:gd name="connsiteY66" fmla="*/ 370695 h 2169436"/>
                <a:gd name="connsiteX67" fmla="*/ 518351 w 2429047"/>
                <a:gd name="connsiteY67" fmla="*/ 318449 h 2169436"/>
                <a:gd name="connsiteX68" fmla="*/ 523327 w 2429047"/>
                <a:gd name="connsiteY68" fmla="*/ 320937 h 2169436"/>
                <a:gd name="connsiteX69" fmla="*/ 553181 w 2429047"/>
                <a:gd name="connsiteY69" fmla="*/ 271180 h 2169436"/>
                <a:gd name="connsiteX70" fmla="*/ 548206 w 2429047"/>
                <a:gd name="connsiteY70" fmla="*/ 213958 h 2169436"/>
                <a:gd name="connsiteX71" fmla="*/ 508399 w 2429047"/>
                <a:gd name="connsiteY71" fmla="*/ 54733 h 2169436"/>
                <a:gd name="connsiteX72" fmla="*/ 463617 w 2429047"/>
                <a:gd name="connsiteY72" fmla="*/ 17415 h 2169436"/>
                <a:gd name="connsiteX73" fmla="*/ 396445 w 2429047"/>
                <a:gd name="connsiteY73" fmla="*/ 0 h 2169436"/>
                <a:gd name="connsiteX74" fmla="*/ 381517 w 2429047"/>
                <a:gd name="connsiteY74" fmla="*/ 0 h 2169436"/>
                <a:gd name="connsiteX75" fmla="*/ 349175 w 2429047"/>
                <a:gd name="connsiteY75" fmla="*/ 4976 h 2169436"/>
                <a:gd name="connsiteX76" fmla="*/ 349175 w 2429047"/>
                <a:gd name="connsiteY76" fmla="*/ 4976 h 2169436"/>
                <a:gd name="connsiteX77" fmla="*/ 311856 w 2429047"/>
                <a:gd name="connsiteY77" fmla="*/ 22391 h 2169436"/>
                <a:gd name="connsiteX78" fmla="*/ 274538 w 2429047"/>
                <a:gd name="connsiteY78" fmla="*/ 52246 h 2169436"/>
                <a:gd name="connsiteX79" fmla="*/ 234732 w 2429047"/>
                <a:gd name="connsiteY79" fmla="*/ 121906 h 2169436"/>
                <a:gd name="connsiteX80" fmla="*/ 237220 w 2429047"/>
                <a:gd name="connsiteY80" fmla="*/ 201519 h 2169436"/>
                <a:gd name="connsiteX81" fmla="*/ 234732 w 2429047"/>
                <a:gd name="connsiteY81" fmla="*/ 201519 h 2169436"/>
                <a:gd name="connsiteX82" fmla="*/ 222293 w 2429047"/>
                <a:gd name="connsiteY82" fmla="*/ 258740 h 2169436"/>
                <a:gd name="connsiteX83" fmla="*/ 249659 w 2429047"/>
                <a:gd name="connsiteY83" fmla="*/ 308498 h 2169436"/>
                <a:gd name="connsiteX84" fmla="*/ 272050 w 2429047"/>
                <a:gd name="connsiteY84" fmla="*/ 375671 h 2169436"/>
                <a:gd name="connsiteX85" fmla="*/ 272050 w 2429047"/>
                <a:gd name="connsiteY85" fmla="*/ 425429 h 2169436"/>
                <a:gd name="connsiteX86" fmla="*/ 269314 w 2429047"/>
                <a:gd name="connsiteY86" fmla="*/ 432892 h 2169436"/>
                <a:gd name="connsiteX87" fmla="*/ 384005 w 2429047"/>
                <a:gd name="connsiteY87" fmla="*/ 482650 h 2169436"/>
                <a:gd name="connsiteX88" fmla="*/ 384005 w 2429047"/>
                <a:gd name="connsiteY88" fmla="*/ 482650 h 2169436"/>
                <a:gd name="connsiteX89" fmla="*/ 384005 w 2429047"/>
                <a:gd name="connsiteY89" fmla="*/ 482650 h 2169436"/>
                <a:gd name="connsiteX90" fmla="*/ 401420 w 2429047"/>
                <a:gd name="connsiteY90" fmla="*/ 584653 h 2169436"/>
                <a:gd name="connsiteX91" fmla="*/ 433763 w 2429047"/>
                <a:gd name="connsiteY91" fmla="*/ 875736 h 2169436"/>
                <a:gd name="connsiteX92" fmla="*/ 384005 w 2429047"/>
                <a:gd name="connsiteY92" fmla="*/ 935445 h 2169436"/>
                <a:gd name="connsiteX93" fmla="*/ 331760 w 2429047"/>
                <a:gd name="connsiteY93" fmla="*/ 875736 h 2169436"/>
                <a:gd name="connsiteX94" fmla="*/ 366590 w 2429047"/>
                <a:gd name="connsiteY94" fmla="*/ 584653 h 2169436"/>
                <a:gd name="connsiteX95" fmla="*/ 384005 w 2429047"/>
                <a:gd name="connsiteY95" fmla="*/ 482650 h 2169436"/>
                <a:gd name="connsiteX96" fmla="*/ 1501066 w 2429047"/>
                <a:gd name="connsiteY96" fmla="*/ 905591 h 2169436"/>
                <a:gd name="connsiteX97" fmla="*/ 1384135 w 2429047"/>
                <a:gd name="connsiteY97" fmla="*/ 788660 h 2169436"/>
                <a:gd name="connsiteX98" fmla="*/ 1272180 w 2429047"/>
                <a:gd name="connsiteY98" fmla="*/ 676705 h 2169436"/>
                <a:gd name="connsiteX99" fmla="*/ 1389111 w 2429047"/>
                <a:gd name="connsiteY99" fmla="*/ 559774 h 2169436"/>
                <a:gd name="connsiteX100" fmla="*/ 1501066 w 2429047"/>
                <a:gd name="connsiteY100" fmla="*/ 671729 h 2169436"/>
                <a:gd name="connsiteX101" fmla="*/ 1769757 w 2429047"/>
                <a:gd name="connsiteY101" fmla="*/ 405525 h 2169436"/>
                <a:gd name="connsiteX102" fmla="*/ 1886688 w 2429047"/>
                <a:gd name="connsiteY102" fmla="*/ 522456 h 2169436"/>
                <a:gd name="connsiteX103" fmla="*/ 1617997 w 2429047"/>
                <a:gd name="connsiteY103" fmla="*/ 788660 h 2169436"/>
                <a:gd name="connsiteX104" fmla="*/ 1501066 w 2429047"/>
                <a:gd name="connsiteY104" fmla="*/ 905591 h 216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</a:cxnLst>
              <a:rect l="l" t="t" r="r" b="b"/>
              <a:pathLst>
                <a:path w="2429047" h="2169436">
                  <a:moveTo>
                    <a:pt x="269314" y="432892"/>
                  </a:moveTo>
                  <a:cubicBezTo>
                    <a:pt x="251898" y="442844"/>
                    <a:pt x="157359" y="487626"/>
                    <a:pt x="72771" y="557287"/>
                  </a:cubicBezTo>
                  <a:cubicBezTo>
                    <a:pt x="60331" y="567238"/>
                    <a:pt x="52868" y="579677"/>
                    <a:pt x="50380" y="594605"/>
                  </a:cubicBezTo>
                  <a:lnTo>
                    <a:pt x="50380" y="594605"/>
                  </a:lnTo>
                  <a:lnTo>
                    <a:pt x="5598" y="865784"/>
                  </a:lnTo>
                  <a:cubicBezTo>
                    <a:pt x="-1866" y="905591"/>
                    <a:pt x="-1866" y="947885"/>
                    <a:pt x="5598" y="987691"/>
                  </a:cubicBezTo>
                  <a:lnTo>
                    <a:pt x="53116" y="1293701"/>
                  </a:lnTo>
                  <a:cubicBezTo>
                    <a:pt x="58092" y="1326043"/>
                    <a:pt x="85459" y="1345946"/>
                    <a:pt x="117801" y="1343459"/>
                  </a:cubicBezTo>
                  <a:cubicBezTo>
                    <a:pt x="142680" y="1340971"/>
                    <a:pt x="162583" y="1326043"/>
                    <a:pt x="170047" y="1303652"/>
                  </a:cubicBezTo>
                  <a:lnTo>
                    <a:pt x="229756" y="2117191"/>
                  </a:lnTo>
                  <a:cubicBezTo>
                    <a:pt x="232244" y="2147046"/>
                    <a:pt x="257123" y="2169437"/>
                    <a:pt x="284490" y="2169437"/>
                  </a:cubicBezTo>
                  <a:lnTo>
                    <a:pt x="468593" y="2169437"/>
                  </a:lnTo>
                  <a:cubicBezTo>
                    <a:pt x="498448" y="2169437"/>
                    <a:pt x="523327" y="2147046"/>
                    <a:pt x="523327" y="2117191"/>
                  </a:cubicBezTo>
                  <a:lnTo>
                    <a:pt x="592988" y="1288725"/>
                  </a:lnTo>
                  <a:lnTo>
                    <a:pt x="647721" y="791148"/>
                  </a:lnTo>
                  <a:lnTo>
                    <a:pt x="739773" y="923006"/>
                  </a:lnTo>
                  <a:cubicBezTo>
                    <a:pt x="752212" y="940421"/>
                    <a:pt x="772115" y="952860"/>
                    <a:pt x="792018" y="957836"/>
                  </a:cubicBezTo>
                  <a:lnTo>
                    <a:pt x="881582" y="975251"/>
                  </a:lnTo>
                  <a:lnTo>
                    <a:pt x="881582" y="1181746"/>
                  </a:lnTo>
                  <a:cubicBezTo>
                    <a:pt x="881582" y="1238967"/>
                    <a:pt x="928852" y="1288725"/>
                    <a:pt x="988561" y="1288725"/>
                  </a:cubicBezTo>
                  <a:lnTo>
                    <a:pt x="1518481" y="1288725"/>
                  </a:lnTo>
                  <a:lnTo>
                    <a:pt x="1518481" y="1554929"/>
                  </a:lnTo>
                  <a:lnTo>
                    <a:pt x="1008464" y="2064946"/>
                  </a:lnTo>
                  <a:cubicBezTo>
                    <a:pt x="986074" y="2087337"/>
                    <a:pt x="986074" y="2122167"/>
                    <a:pt x="1008464" y="2144558"/>
                  </a:cubicBezTo>
                  <a:cubicBezTo>
                    <a:pt x="1018416" y="2154510"/>
                    <a:pt x="1033343" y="2161973"/>
                    <a:pt x="1048271" y="2161973"/>
                  </a:cubicBezTo>
                  <a:cubicBezTo>
                    <a:pt x="1063198" y="2161973"/>
                    <a:pt x="1078125" y="2156997"/>
                    <a:pt x="1088077" y="2144558"/>
                  </a:cubicBezTo>
                  <a:lnTo>
                    <a:pt x="1518481" y="1714154"/>
                  </a:lnTo>
                  <a:lnTo>
                    <a:pt x="1518481" y="2104752"/>
                  </a:lnTo>
                  <a:cubicBezTo>
                    <a:pt x="1518481" y="2137094"/>
                    <a:pt x="1543360" y="2161973"/>
                    <a:pt x="1575703" y="2161973"/>
                  </a:cubicBezTo>
                  <a:cubicBezTo>
                    <a:pt x="1608045" y="2161973"/>
                    <a:pt x="1632924" y="2137094"/>
                    <a:pt x="1632924" y="2104752"/>
                  </a:cubicBezTo>
                  <a:lnTo>
                    <a:pt x="1632924" y="1714154"/>
                  </a:lnTo>
                  <a:lnTo>
                    <a:pt x="2063328" y="2144558"/>
                  </a:lnTo>
                  <a:cubicBezTo>
                    <a:pt x="2073280" y="2154510"/>
                    <a:pt x="2088207" y="2161973"/>
                    <a:pt x="2103134" y="2161973"/>
                  </a:cubicBezTo>
                  <a:cubicBezTo>
                    <a:pt x="2118062" y="2161973"/>
                    <a:pt x="2132989" y="2156997"/>
                    <a:pt x="2142940" y="2144558"/>
                  </a:cubicBezTo>
                  <a:cubicBezTo>
                    <a:pt x="2165331" y="2122167"/>
                    <a:pt x="2165331" y="2087337"/>
                    <a:pt x="2142940" y="2064946"/>
                  </a:cubicBezTo>
                  <a:lnTo>
                    <a:pt x="1632924" y="1552441"/>
                  </a:lnTo>
                  <a:lnTo>
                    <a:pt x="1632924" y="1286237"/>
                  </a:lnTo>
                  <a:lnTo>
                    <a:pt x="2160356" y="1286237"/>
                  </a:lnTo>
                  <a:cubicBezTo>
                    <a:pt x="2217577" y="1286237"/>
                    <a:pt x="2267335" y="1238967"/>
                    <a:pt x="2267335" y="1179258"/>
                  </a:cubicBezTo>
                  <a:lnTo>
                    <a:pt x="2267335" y="194055"/>
                  </a:lnTo>
                  <a:lnTo>
                    <a:pt x="2371826" y="194055"/>
                  </a:lnTo>
                  <a:cubicBezTo>
                    <a:pt x="2404168" y="194055"/>
                    <a:pt x="2429047" y="169176"/>
                    <a:pt x="2429047" y="136834"/>
                  </a:cubicBezTo>
                  <a:cubicBezTo>
                    <a:pt x="2429047" y="104491"/>
                    <a:pt x="2404168" y="79612"/>
                    <a:pt x="2371826" y="79612"/>
                  </a:cubicBezTo>
                  <a:lnTo>
                    <a:pt x="779579" y="79612"/>
                  </a:lnTo>
                  <a:cubicBezTo>
                    <a:pt x="747237" y="79612"/>
                    <a:pt x="722358" y="104491"/>
                    <a:pt x="722358" y="136834"/>
                  </a:cubicBezTo>
                  <a:cubicBezTo>
                    <a:pt x="722358" y="169176"/>
                    <a:pt x="747237" y="194055"/>
                    <a:pt x="779579" y="194055"/>
                  </a:cubicBezTo>
                  <a:lnTo>
                    <a:pt x="884070" y="194055"/>
                  </a:lnTo>
                  <a:lnTo>
                    <a:pt x="884070" y="711535"/>
                  </a:lnTo>
                  <a:lnTo>
                    <a:pt x="908949" y="751342"/>
                  </a:lnTo>
                  <a:lnTo>
                    <a:pt x="996025" y="776221"/>
                  </a:lnTo>
                  <a:lnTo>
                    <a:pt x="996025" y="194055"/>
                  </a:lnTo>
                  <a:lnTo>
                    <a:pt x="2152892" y="194055"/>
                  </a:lnTo>
                  <a:lnTo>
                    <a:pt x="2152892" y="1174282"/>
                  </a:lnTo>
                  <a:lnTo>
                    <a:pt x="998513" y="1174282"/>
                  </a:lnTo>
                  <a:lnTo>
                    <a:pt x="998513" y="997642"/>
                  </a:lnTo>
                  <a:lnTo>
                    <a:pt x="1160226" y="1029985"/>
                  </a:lnTo>
                  <a:cubicBezTo>
                    <a:pt x="1190080" y="1034961"/>
                    <a:pt x="1222423" y="1017546"/>
                    <a:pt x="1229886" y="987691"/>
                  </a:cubicBezTo>
                  <a:cubicBezTo>
                    <a:pt x="1239838" y="955348"/>
                    <a:pt x="1219935" y="923006"/>
                    <a:pt x="1187592" y="913054"/>
                  </a:cubicBezTo>
                  <a:lnTo>
                    <a:pt x="876607" y="823490"/>
                  </a:lnTo>
                  <a:lnTo>
                    <a:pt x="729821" y="592117"/>
                  </a:lnTo>
                  <a:lnTo>
                    <a:pt x="729821" y="592117"/>
                  </a:lnTo>
                  <a:cubicBezTo>
                    <a:pt x="727333" y="589629"/>
                    <a:pt x="727333" y="587141"/>
                    <a:pt x="724846" y="584653"/>
                  </a:cubicBezTo>
                  <a:cubicBezTo>
                    <a:pt x="709918" y="569726"/>
                    <a:pt x="677576" y="542359"/>
                    <a:pt x="660161" y="529920"/>
                  </a:cubicBezTo>
                  <a:lnTo>
                    <a:pt x="660161" y="529920"/>
                  </a:lnTo>
                  <a:cubicBezTo>
                    <a:pt x="588012" y="475186"/>
                    <a:pt x="518351" y="440356"/>
                    <a:pt x="503424" y="432892"/>
                  </a:cubicBezTo>
                  <a:cubicBezTo>
                    <a:pt x="500936" y="432892"/>
                    <a:pt x="500936" y="430404"/>
                    <a:pt x="500936" y="427916"/>
                  </a:cubicBezTo>
                  <a:lnTo>
                    <a:pt x="500936" y="370695"/>
                  </a:lnTo>
                  <a:cubicBezTo>
                    <a:pt x="508399" y="353280"/>
                    <a:pt x="515863" y="333377"/>
                    <a:pt x="518351" y="318449"/>
                  </a:cubicBezTo>
                  <a:cubicBezTo>
                    <a:pt x="520839" y="318449"/>
                    <a:pt x="520839" y="320937"/>
                    <a:pt x="523327" y="320937"/>
                  </a:cubicBezTo>
                  <a:cubicBezTo>
                    <a:pt x="530790" y="320937"/>
                    <a:pt x="540742" y="310986"/>
                    <a:pt x="553181" y="271180"/>
                  </a:cubicBezTo>
                  <a:cubicBezTo>
                    <a:pt x="565621" y="231373"/>
                    <a:pt x="558157" y="216446"/>
                    <a:pt x="548206" y="213958"/>
                  </a:cubicBezTo>
                  <a:cubicBezTo>
                    <a:pt x="580548" y="62197"/>
                    <a:pt x="508399" y="54733"/>
                    <a:pt x="508399" y="54733"/>
                  </a:cubicBezTo>
                  <a:cubicBezTo>
                    <a:pt x="508399" y="54733"/>
                    <a:pt x="493472" y="34830"/>
                    <a:pt x="463617" y="17415"/>
                  </a:cubicBezTo>
                  <a:cubicBezTo>
                    <a:pt x="446202" y="7464"/>
                    <a:pt x="423811" y="0"/>
                    <a:pt x="396445" y="0"/>
                  </a:cubicBezTo>
                  <a:cubicBezTo>
                    <a:pt x="391469" y="0"/>
                    <a:pt x="386493" y="0"/>
                    <a:pt x="381517" y="0"/>
                  </a:cubicBezTo>
                  <a:cubicBezTo>
                    <a:pt x="369078" y="0"/>
                    <a:pt x="359126" y="2488"/>
                    <a:pt x="349175" y="4976"/>
                  </a:cubicBezTo>
                  <a:lnTo>
                    <a:pt x="349175" y="4976"/>
                  </a:lnTo>
                  <a:cubicBezTo>
                    <a:pt x="336735" y="9952"/>
                    <a:pt x="324296" y="14927"/>
                    <a:pt x="311856" y="22391"/>
                  </a:cubicBezTo>
                  <a:cubicBezTo>
                    <a:pt x="299417" y="29855"/>
                    <a:pt x="286978" y="42294"/>
                    <a:pt x="274538" y="52246"/>
                  </a:cubicBezTo>
                  <a:cubicBezTo>
                    <a:pt x="257123" y="69661"/>
                    <a:pt x="242196" y="94540"/>
                    <a:pt x="234732" y="121906"/>
                  </a:cubicBezTo>
                  <a:cubicBezTo>
                    <a:pt x="227268" y="146785"/>
                    <a:pt x="227268" y="174152"/>
                    <a:pt x="237220" y="201519"/>
                  </a:cubicBezTo>
                  <a:lnTo>
                    <a:pt x="234732" y="201519"/>
                  </a:lnTo>
                  <a:cubicBezTo>
                    <a:pt x="222293" y="201519"/>
                    <a:pt x="209853" y="211470"/>
                    <a:pt x="222293" y="258740"/>
                  </a:cubicBezTo>
                  <a:cubicBezTo>
                    <a:pt x="232244" y="296058"/>
                    <a:pt x="242196" y="306010"/>
                    <a:pt x="249659" y="308498"/>
                  </a:cubicBezTo>
                  <a:cubicBezTo>
                    <a:pt x="252147" y="330889"/>
                    <a:pt x="259611" y="353280"/>
                    <a:pt x="272050" y="375671"/>
                  </a:cubicBezTo>
                  <a:lnTo>
                    <a:pt x="272050" y="425429"/>
                  </a:lnTo>
                  <a:cubicBezTo>
                    <a:pt x="274289" y="430404"/>
                    <a:pt x="272050" y="430404"/>
                    <a:pt x="269314" y="432892"/>
                  </a:cubicBezTo>
                  <a:close/>
                  <a:moveTo>
                    <a:pt x="384005" y="482650"/>
                  </a:moveTo>
                  <a:lnTo>
                    <a:pt x="384005" y="482650"/>
                  </a:lnTo>
                  <a:lnTo>
                    <a:pt x="384005" y="482650"/>
                  </a:lnTo>
                  <a:cubicBezTo>
                    <a:pt x="396445" y="482650"/>
                    <a:pt x="471081" y="487626"/>
                    <a:pt x="401420" y="584653"/>
                  </a:cubicBezTo>
                  <a:lnTo>
                    <a:pt x="433763" y="875736"/>
                  </a:lnTo>
                  <a:lnTo>
                    <a:pt x="384005" y="935445"/>
                  </a:lnTo>
                  <a:lnTo>
                    <a:pt x="331760" y="875736"/>
                  </a:lnTo>
                  <a:lnTo>
                    <a:pt x="366590" y="584653"/>
                  </a:lnTo>
                  <a:cubicBezTo>
                    <a:pt x="299168" y="487626"/>
                    <a:pt x="371566" y="482650"/>
                    <a:pt x="384005" y="482650"/>
                  </a:cubicBezTo>
                  <a:close/>
                  <a:moveTo>
                    <a:pt x="1501066" y="905591"/>
                  </a:moveTo>
                  <a:lnTo>
                    <a:pt x="1384135" y="788660"/>
                  </a:lnTo>
                  <a:lnTo>
                    <a:pt x="1272180" y="676705"/>
                  </a:lnTo>
                  <a:lnTo>
                    <a:pt x="1389111" y="559774"/>
                  </a:lnTo>
                  <a:lnTo>
                    <a:pt x="1501066" y="671729"/>
                  </a:lnTo>
                  <a:lnTo>
                    <a:pt x="1769757" y="405525"/>
                  </a:lnTo>
                  <a:lnTo>
                    <a:pt x="1886688" y="522456"/>
                  </a:lnTo>
                  <a:lnTo>
                    <a:pt x="1617997" y="788660"/>
                  </a:lnTo>
                  <a:lnTo>
                    <a:pt x="1501066" y="90559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shade val="30000"/>
                    <a:satMod val="115000"/>
                    <a:lumMod val="7000"/>
                    <a:lumOff val="93000"/>
                  </a:schemeClr>
                </a:gs>
                <a:gs pos="100000">
                  <a:schemeClr val="bg1">
                    <a:shade val="100000"/>
                    <a:satMod val="115000"/>
                  </a:schemeClr>
                </a:gs>
              </a:gsLst>
              <a:lin ang="13500000" scaled="1"/>
              <a:tileRect/>
            </a:gradFill>
            <a:effectLst>
              <a:outerShdw blurRad="241300" algn="ctr" rotWithShape="0">
                <a:schemeClr val="accent1">
                  <a:lumMod val="60000"/>
                  <a:lumOff val="40000"/>
                  <a:alpha val="51000"/>
                </a:schemeClr>
              </a:outerShdw>
            </a:effectLst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0" name="타원 69">
              <a:extLst>
                <a:ext uri="{FF2B5EF4-FFF2-40B4-BE49-F238E27FC236}">
                  <a16:creationId xmlns:a16="http://schemas.microsoft.com/office/drawing/2014/main" id="{122CA6E2-26FF-4479-BB49-9CD040DC2028}"/>
                </a:ext>
              </a:extLst>
            </p:cNvPr>
            <p:cNvSpPr/>
            <p:nvPr/>
          </p:nvSpPr>
          <p:spPr>
            <a:xfrm>
              <a:off x="5637275" y="2553197"/>
              <a:ext cx="268225" cy="268224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1" name="타원 20">
            <a:extLst>
              <a:ext uri="{FF2B5EF4-FFF2-40B4-BE49-F238E27FC236}">
                <a16:creationId xmlns:a16="http://schemas.microsoft.com/office/drawing/2014/main" id="{ABFE4989-8FFE-4AE9-9CD2-5E4A54250E24}"/>
              </a:ext>
            </a:extLst>
          </p:cNvPr>
          <p:cNvSpPr/>
          <p:nvPr/>
        </p:nvSpPr>
        <p:spPr>
          <a:xfrm>
            <a:off x="1695932" y="2151528"/>
            <a:ext cx="72000" cy="72000"/>
          </a:xfrm>
          <a:prstGeom prst="ellipse">
            <a:avLst/>
          </a:prstGeom>
          <a:solidFill>
            <a:srgbClr val="28529E"/>
          </a:solidFill>
          <a:ln>
            <a:noFill/>
          </a:ln>
          <a:effectLst>
            <a:outerShdw blurRad="698500" dist="685800" dir="5400000" sx="89000" sy="89000" algn="t" rotWithShape="0">
              <a:srgbClr val="5F822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ABFE4989-8FFE-4AE9-9CD2-5E4A54250E24}"/>
              </a:ext>
            </a:extLst>
          </p:cNvPr>
          <p:cNvSpPr/>
          <p:nvPr/>
        </p:nvSpPr>
        <p:spPr>
          <a:xfrm>
            <a:off x="1931342" y="2151528"/>
            <a:ext cx="72000" cy="72000"/>
          </a:xfrm>
          <a:prstGeom prst="ellipse">
            <a:avLst/>
          </a:prstGeom>
          <a:solidFill>
            <a:srgbClr val="28529E"/>
          </a:solidFill>
          <a:ln>
            <a:noFill/>
          </a:ln>
          <a:effectLst>
            <a:outerShdw blurRad="698500" dist="685800" dir="5400000" sx="89000" sy="89000" algn="t" rotWithShape="0">
              <a:srgbClr val="5F822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Shape 23"/>
          <p:cNvSpPr/>
          <p:nvPr/>
        </p:nvSpPr>
        <p:spPr>
          <a:xfrm>
            <a:off x="990254" y="1378481"/>
            <a:ext cx="2514600" cy="400507"/>
          </a:xfrm>
          <a:prstGeom prst="roundRect">
            <a:avLst>
              <a:gd name="adj" fmla="val 228311"/>
            </a:avLst>
          </a:prstGeom>
          <a:solidFill>
            <a:srgbClr val="2563EB">
              <a:alpha val="76000"/>
            </a:srgbClr>
          </a:solidFill>
          <a:ln w="12700">
            <a:solidFill>
              <a:srgbClr val="60A5FA">
                <a:alpha val="40000"/>
              </a:srgbClr>
            </a:solidFill>
            <a:prstDash val="solid"/>
          </a:ln>
        </p:spPr>
      </p:sp>
      <p:pic>
        <p:nvPicPr>
          <p:cNvPr id="25" name="Image 6" descr="preencoded.png"/>
          <p:cNvPicPr>
            <a:picLocks noChangeAspect="1"/>
          </p:cNvPicPr>
          <p:nvPr/>
        </p:nvPicPr>
        <p:blipFill>
          <a:blip r:embed="rId4"/>
          <a:srcRect t="-100" b="-100"/>
          <a:stretch/>
        </p:blipFill>
        <p:spPr>
          <a:xfrm>
            <a:off x="1227998" y="1501925"/>
            <a:ext cx="114300" cy="152705"/>
          </a:xfrm>
          <a:prstGeom prst="rect">
            <a:avLst/>
          </a:prstGeom>
        </p:spPr>
      </p:pic>
      <p:sp>
        <p:nvSpPr>
          <p:cNvPr id="26" name="Text 24"/>
          <p:cNvSpPr txBox="1"/>
          <p:nvPr/>
        </p:nvSpPr>
        <p:spPr>
          <a:xfrm>
            <a:off x="1389847" y="1378481"/>
            <a:ext cx="2177185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나눔바른고딕" pitchFamily="50" charset="-127"/>
                <a:ea typeface="나눔바른고딕" pitchFamily="50" charset="-127"/>
                <a:cs typeface="Noto Sans KR" pitchFamily="34" charset="-120"/>
              </a:rPr>
              <a:t>청탁금지법 </a:t>
            </a:r>
            <a:r>
              <a:rPr lang="en-US" sz="1200" b="1" dirty="0" err="1">
                <a:solidFill>
                  <a:srgbClr val="FFFFFF"/>
                </a:solidFill>
                <a:latin typeface="나눔바른고딕" pitchFamily="50" charset="-127"/>
                <a:ea typeface="나눔바른고딕" pitchFamily="50" charset="-127"/>
                <a:cs typeface="Noto Sans KR" pitchFamily="34" charset="-120"/>
              </a:rPr>
              <a:t>시행</a:t>
            </a:r>
            <a:r>
              <a:rPr lang="en-US" sz="1200" b="1" dirty="0">
                <a:solidFill>
                  <a:srgbClr val="FFFFFF"/>
                </a:solidFill>
                <a:latin typeface="나눔바른고딕" pitchFamily="50" charset="-127"/>
                <a:ea typeface="나눔바른고딕" pitchFamily="50" charset="-127"/>
                <a:cs typeface="Noto Sans KR" pitchFamily="34" charset="-120"/>
              </a:rPr>
              <a:t>  10주년 </a:t>
            </a:r>
            <a:r>
              <a:rPr lang="ko-KR" altLang="en-US" sz="1200" b="1" dirty="0">
                <a:solidFill>
                  <a:srgbClr val="FFFFFF"/>
                </a:solidFill>
                <a:latin typeface="나눔바른고딕" pitchFamily="50" charset="-127"/>
                <a:ea typeface="나눔바른고딕" pitchFamily="50" charset="-127"/>
                <a:cs typeface="Noto Sans KR" pitchFamily="34" charset="-120"/>
              </a:rPr>
              <a:t>계기</a:t>
            </a:r>
            <a:endParaRPr lang="en-US" sz="1200" b="1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1623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3696736-16EB-436F-A582-F0769E7C9C9E}"/>
              </a:ext>
            </a:extLst>
          </p:cNvPr>
          <p:cNvSpPr/>
          <p:nvPr/>
        </p:nvSpPr>
        <p:spPr>
          <a:xfrm>
            <a:off x="0" y="6366032"/>
            <a:ext cx="9150475" cy="491968"/>
          </a:xfrm>
          <a:prstGeom prst="rect">
            <a:avLst/>
          </a:prstGeom>
          <a:gradFill flip="none" rotWithShape="1">
            <a:gsLst>
              <a:gs pos="0">
                <a:srgbClr val="8FAADC">
                  <a:lumMod val="94000"/>
                </a:srgbClr>
              </a:gs>
              <a:gs pos="100000">
                <a:srgbClr val="DAE3F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B7BA911-003F-42B3-8D72-6E2E853A03A4}"/>
              </a:ext>
            </a:extLst>
          </p:cNvPr>
          <p:cNvSpPr/>
          <p:nvPr/>
        </p:nvSpPr>
        <p:spPr>
          <a:xfrm>
            <a:off x="-6475" y="-1"/>
            <a:ext cx="9150475" cy="6362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:a16="http://schemas.microsoft.com/office/drawing/2014/main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:a16="http://schemas.microsoft.com/office/drawing/2014/main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각 삼각형 35">
            <a:extLst>
              <a:ext uri="{FF2B5EF4-FFF2-40B4-BE49-F238E27FC236}">
                <a16:creationId xmlns:a16="http://schemas.microsoft.com/office/drawing/2014/main" id="{7D411EBC-1F19-457E-B31B-F27C6272BDCB}"/>
              </a:ext>
            </a:extLst>
          </p:cNvPr>
          <p:cNvSpPr>
            <a:spLocks/>
          </p:cNvSpPr>
          <p:nvPr/>
        </p:nvSpPr>
        <p:spPr bwMode="auto">
          <a:xfrm>
            <a:off x="-12952" y="4810124"/>
            <a:ext cx="4558956" cy="1552576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rgbClr val="79D595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7" name="직각 삼각형 36">
            <a:extLst>
              <a:ext uri="{FF2B5EF4-FFF2-40B4-BE49-F238E27FC236}">
                <a16:creationId xmlns:a16="http://schemas.microsoft.com/office/drawing/2014/main" id="{8B3397EE-120E-4931-8DB3-5F8928BC71EF}"/>
              </a:ext>
            </a:extLst>
          </p:cNvPr>
          <p:cNvSpPr>
            <a:spLocks/>
          </p:cNvSpPr>
          <p:nvPr/>
        </p:nvSpPr>
        <p:spPr bwMode="auto">
          <a:xfrm flipH="1">
            <a:off x="1155700" y="4667251"/>
            <a:ext cx="7988295" cy="1695450"/>
          </a:xfrm>
          <a:prstGeom prst="rtTriangle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100000">
                <a:schemeClr val="accent6">
                  <a:lumMod val="40000"/>
                  <a:lumOff val="60000"/>
                  <a:alpha val="5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1155701" y="429897"/>
            <a:ext cx="6832600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spcAft>
                <a:spcPts val="1200"/>
              </a:spcAft>
              <a:defRPr/>
            </a:pPr>
            <a:r>
              <a:rPr lang="ko-KR" altLang="en-US" sz="2800" b="1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</a:rPr>
              <a:t>순     서</a:t>
            </a:r>
            <a:endParaRPr lang="en-US" altLang="ko-KR" sz="4400" b="1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55B2"/>
              </a:solidFill>
              <a:latin typeface="+mn-ea"/>
            </a:endParaRPr>
          </a:p>
        </p:txBody>
      </p:sp>
      <p:grpSp>
        <p:nvGrpSpPr>
          <p:cNvPr id="2" name="Group 89">
            <a:extLst>
              <a:ext uri="{FF2B5EF4-FFF2-40B4-BE49-F238E27FC236}">
                <a16:creationId xmlns:a16="http://schemas.microsoft.com/office/drawing/2014/main" id="{4E3547CD-FC9C-4649-8662-2703578C79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7740" y="5392807"/>
            <a:ext cx="1308520" cy="973225"/>
            <a:chOff x="1398" y="4320"/>
            <a:chExt cx="604" cy="706"/>
          </a:xfrm>
          <a:solidFill>
            <a:srgbClr val="8CA8DB"/>
          </a:solidFill>
        </p:grpSpPr>
        <p:sp>
          <p:nvSpPr>
            <p:cNvPr id="16" name="Freeform 90">
              <a:extLst>
                <a:ext uri="{FF2B5EF4-FFF2-40B4-BE49-F238E27FC236}">
                  <a16:creationId xmlns:a16="http://schemas.microsoft.com/office/drawing/2014/main" id="{4E31AEB6-2F4C-43AC-8AA9-4A8DDBD0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4" y="4662"/>
              <a:ext cx="234" cy="304"/>
            </a:xfrm>
            <a:custGeom>
              <a:avLst/>
              <a:gdLst>
                <a:gd name="T0" fmla="*/ 234 w 234"/>
                <a:gd name="T1" fmla="*/ 304 h 304"/>
                <a:gd name="T2" fmla="*/ 234 w 234"/>
                <a:gd name="T3" fmla="*/ 50 h 304"/>
                <a:gd name="T4" fmla="*/ 234 w 234"/>
                <a:gd name="T5" fmla="*/ 50 h 304"/>
                <a:gd name="T6" fmla="*/ 232 w 234"/>
                <a:gd name="T7" fmla="*/ 40 h 304"/>
                <a:gd name="T8" fmla="*/ 230 w 234"/>
                <a:gd name="T9" fmla="*/ 30 h 304"/>
                <a:gd name="T10" fmla="*/ 226 w 234"/>
                <a:gd name="T11" fmla="*/ 22 h 304"/>
                <a:gd name="T12" fmla="*/ 220 w 234"/>
                <a:gd name="T13" fmla="*/ 16 h 304"/>
                <a:gd name="T14" fmla="*/ 212 w 234"/>
                <a:gd name="T15" fmla="*/ 10 h 304"/>
                <a:gd name="T16" fmla="*/ 204 w 234"/>
                <a:gd name="T17" fmla="*/ 4 h 304"/>
                <a:gd name="T18" fmla="*/ 194 w 234"/>
                <a:gd name="T19" fmla="*/ 2 h 304"/>
                <a:gd name="T20" fmla="*/ 184 w 234"/>
                <a:gd name="T21" fmla="*/ 0 h 304"/>
                <a:gd name="T22" fmla="*/ 0 w 234"/>
                <a:gd name="T23" fmla="*/ 0 h 304"/>
                <a:gd name="T24" fmla="*/ 0 w 234"/>
                <a:gd name="T25" fmla="*/ 292 h 304"/>
                <a:gd name="T26" fmla="*/ 204 w 234"/>
                <a:gd name="T27" fmla="*/ 292 h 304"/>
                <a:gd name="T28" fmla="*/ 204 w 234"/>
                <a:gd name="T29" fmla="*/ 292 h 304"/>
                <a:gd name="T30" fmla="*/ 204 w 234"/>
                <a:gd name="T31" fmla="*/ 292 h 304"/>
                <a:gd name="T32" fmla="*/ 220 w 234"/>
                <a:gd name="T33" fmla="*/ 298 h 304"/>
                <a:gd name="T34" fmla="*/ 234 w 234"/>
                <a:gd name="T35" fmla="*/ 304 h 304"/>
                <a:gd name="T36" fmla="*/ 234 w 234"/>
                <a:gd name="T3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4" h="304">
                  <a:moveTo>
                    <a:pt x="234" y="304"/>
                  </a:moveTo>
                  <a:lnTo>
                    <a:pt x="234" y="50"/>
                  </a:lnTo>
                  <a:lnTo>
                    <a:pt x="234" y="50"/>
                  </a:lnTo>
                  <a:lnTo>
                    <a:pt x="232" y="40"/>
                  </a:lnTo>
                  <a:lnTo>
                    <a:pt x="230" y="30"/>
                  </a:lnTo>
                  <a:lnTo>
                    <a:pt x="226" y="22"/>
                  </a:lnTo>
                  <a:lnTo>
                    <a:pt x="220" y="16"/>
                  </a:lnTo>
                  <a:lnTo>
                    <a:pt x="212" y="10"/>
                  </a:lnTo>
                  <a:lnTo>
                    <a:pt x="204" y="4"/>
                  </a:lnTo>
                  <a:lnTo>
                    <a:pt x="194" y="2"/>
                  </a:lnTo>
                  <a:lnTo>
                    <a:pt x="184" y="0"/>
                  </a:lnTo>
                  <a:lnTo>
                    <a:pt x="0" y="0"/>
                  </a:lnTo>
                  <a:lnTo>
                    <a:pt x="0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20" y="298"/>
                  </a:lnTo>
                  <a:lnTo>
                    <a:pt x="234" y="304"/>
                  </a:lnTo>
                  <a:lnTo>
                    <a:pt x="23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1">
              <a:extLst>
                <a:ext uri="{FF2B5EF4-FFF2-40B4-BE49-F238E27FC236}">
                  <a16:creationId xmlns:a16="http://schemas.microsoft.com/office/drawing/2014/main" id="{E02541B7-548A-4C4B-8C9A-8B1F252C8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8" y="4678"/>
              <a:ext cx="604" cy="348"/>
            </a:xfrm>
            <a:custGeom>
              <a:avLst/>
              <a:gdLst>
                <a:gd name="T0" fmla="*/ 604 w 604"/>
                <a:gd name="T1" fmla="*/ 40 h 348"/>
                <a:gd name="T2" fmla="*/ 574 w 604"/>
                <a:gd name="T3" fmla="*/ 0 h 348"/>
                <a:gd name="T4" fmla="*/ 574 w 604"/>
                <a:gd name="T5" fmla="*/ 300 h 348"/>
                <a:gd name="T6" fmla="*/ 348 w 604"/>
                <a:gd name="T7" fmla="*/ 300 h 348"/>
                <a:gd name="T8" fmla="*/ 346 w 604"/>
                <a:gd name="T9" fmla="*/ 302 h 348"/>
                <a:gd name="T10" fmla="*/ 346 w 604"/>
                <a:gd name="T11" fmla="*/ 302 h 348"/>
                <a:gd name="T12" fmla="*/ 334 w 604"/>
                <a:gd name="T13" fmla="*/ 304 h 348"/>
                <a:gd name="T14" fmla="*/ 324 w 604"/>
                <a:gd name="T15" fmla="*/ 310 h 348"/>
                <a:gd name="T16" fmla="*/ 314 w 604"/>
                <a:gd name="T17" fmla="*/ 320 h 348"/>
                <a:gd name="T18" fmla="*/ 308 w 604"/>
                <a:gd name="T19" fmla="*/ 332 h 348"/>
                <a:gd name="T20" fmla="*/ 302 w 604"/>
                <a:gd name="T21" fmla="*/ 344 h 348"/>
                <a:gd name="T22" fmla="*/ 296 w 604"/>
                <a:gd name="T23" fmla="*/ 332 h 348"/>
                <a:gd name="T24" fmla="*/ 296 w 604"/>
                <a:gd name="T25" fmla="*/ 332 h 348"/>
                <a:gd name="T26" fmla="*/ 290 w 604"/>
                <a:gd name="T27" fmla="*/ 320 h 348"/>
                <a:gd name="T28" fmla="*/ 282 w 604"/>
                <a:gd name="T29" fmla="*/ 310 h 348"/>
                <a:gd name="T30" fmla="*/ 270 w 604"/>
                <a:gd name="T31" fmla="*/ 304 h 348"/>
                <a:gd name="T32" fmla="*/ 258 w 604"/>
                <a:gd name="T33" fmla="*/ 302 h 348"/>
                <a:gd name="T34" fmla="*/ 254 w 604"/>
                <a:gd name="T35" fmla="*/ 300 h 348"/>
                <a:gd name="T36" fmla="*/ 30 w 604"/>
                <a:gd name="T37" fmla="*/ 300 h 348"/>
                <a:gd name="T38" fmla="*/ 30 w 604"/>
                <a:gd name="T39" fmla="*/ 0 h 348"/>
                <a:gd name="T40" fmla="*/ 0 w 604"/>
                <a:gd name="T41" fmla="*/ 40 h 348"/>
                <a:gd name="T42" fmla="*/ 0 w 604"/>
                <a:gd name="T43" fmla="*/ 348 h 348"/>
                <a:gd name="T44" fmla="*/ 604 w 604"/>
                <a:gd name="T45" fmla="*/ 348 h 348"/>
                <a:gd name="T46" fmla="*/ 604 w 604"/>
                <a:gd name="T47" fmla="*/ 40 h 348"/>
                <a:gd name="T48" fmla="*/ 604 w 604"/>
                <a:gd name="T49" fmla="*/ 4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4" h="348">
                  <a:moveTo>
                    <a:pt x="604" y="40"/>
                  </a:moveTo>
                  <a:lnTo>
                    <a:pt x="574" y="0"/>
                  </a:lnTo>
                  <a:lnTo>
                    <a:pt x="574" y="300"/>
                  </a:lnTo>
                  <a:lnTo>
                    <a:pt x="348" y="300"/>
                  </a:lnTo>
                  <a:lnTo>
                    <a:pt x="346" y="302"/>
                  </a:lnTo>
                  <a:lnTo>
                    <a:pt x="346" y="302"/>
                  </a:lnTo>
                  <a:lnTo>
                    <a:pt x="334" y="304"/>
                  </a:lnTo>
                  <a:lnTo>
                    <a:pt x="324" y="310"/>
                  </a:lnTo>
                  <a:lnTo>
                    <a:pt x="314" y="320"/>
                  </a:lnTo>
                  <a:lnTo>
                    <a:pt x="308" y="332"/>
                  </a:lnTo>
                  <a:lnTo>
                    <a:pt x="302" y="344"/>
                  </a:lnTo>
                  <a:lnTo>
                    <a:pt x="296" y="332"/>
                  </a:lnTo>
                  <a:lnTo>
                    <a:pt x="296" y="332"/>
                  </a:lnTo>
                  <a:lnTo>
                    <a:pt x="290" y="320"/>
                  </a:lnTo>
                  <a:lnTo>
                    <a:pt x="282" y="310"/>
                  </a:lnTo>
                  <a:lnTo>
                    <a:pt x="270" y="304"/>
                  </a:lnTo>
                  <a:lnTo>
                    <a:pt x="258" y="302"/>
                  </a:lnTo>
                  <a:lnTo>
                    <a:pt x="254" y="300"/>
                  </a:lnTo>
                  <a:lnTo>
                    <a:pt x="30" y="300"/>
                  </a:lnTo>
                  <a:lnTo>
                    <a:pt x="30" y="0"/>
                  </a:lnTo>
                  <a:lnTo>
                    <a:pt x="0" y="40"/>
                  </a:lnTo>
                  <a:lnTo>
                    <a:pt x="0" y="348"/>
                  </a:lnTo>
                  <a:lnTo>
                    <a:pt x="604" y="348"/>
                  </a:lnTo>
                  <a:lnTo>
                    <a:pt x="604" y="40"/>
                  </a:lnTo>
                  <a:lnTo>
                    <a:pt x="60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2">
              <a:extLst>
                <a:ext uri="{FF2B5EF4-FFF2-40B4-BE49-F238E27FC236}">
                  <a16:creationId xmlns:a16="http://schemas.microsoft.com/office/drawing/2014/main" id="{1966867A-F5B4-4036-8221-0B1F13B2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" y="4662"/>
              <a:ext cx="234" cy="304"/>
            </a:xfrm>
            <a:custGeom>
              <a:avLst/>
              <a:gdLst>
                <a:gd name="T0" fmla="*/ 176 w 234"/>
                <a:gd name="T1" fmla="*/ 0 h 304"/>
                <a:gd name="T2" fmla="*/ 176 w 234"/>
                <a:gd name="T3" fmla="*/ 174 h 304"/>
                <a:gd name="T4" fmla="*/ 146 w 234"/>
                <a:gd name="T5" fmla="*/ 152 h 304"/>
                <a:gd name="T6" fmla="*/ 118 w 234"/>
                <a:gd name="T7" fmla="*/ 174 h 304"/>
                <a:gd name="T8" fmla="*/ 118 w 234"/>
                <a:gd name="T9" fmla="*/ 0 h 304"/>
                <a:gd name="T10" fmla="*/ 50 w 234"/>
                <a:gd name="T11" fmla="*/ 0 h 304"/>
                <a:gd name="T12" fmla="*/ 50 w 234"/>
                <a:gd name="T13" fmla="*/ 0 h 304"/>
                <a:gd name="T14" fmla="*/ 40 w 234"/>
                <a:gd name="T15" fmla="*/ 2 h 304"/>
                <a:gd name="T16" fmla="*/ 30 w 234"/>
                <a:gd name="T17" fmla="*/ 4 h 304"/>
                <a:gd name="T18" fmla="*/ 22 w 234"/>
                <a:gd name="T19" fmla="*/ 10 h 304"/>
                <a:gd name="T20" fmla="*/ 16 w 234"/>
                <a:gd name="T21" fmla="*/ 16 h 304"/>
                <a:gd name="T22" fmla="*/ 10 w 234"/>
                <a:gd name="T23" fmla="*/ 22 h 304"/>
                <a:gd name="T24" fmla="*/ 4 w 234"/>
                <a:gd name="T25" fmla="*/ 30 h 304"/>
                <a:gd name="T26" fmla="*/ 2 w 234"/>
                <a:gd name="T27" fmla="*/ 40 h 304"/>
                <a:gd name="T28" fmla="*/ 0 w 234"/>
                <a:gd name="T29" fmla="*/ 50 h 304"/>
                <a:gd name="T30" fmla="*/ 0 w 234"/>
                <a:gd name="T31" fmla="*/ 304 h 304"/>
                <a:gd name="T32" fmla="*/ 0 w 234"/>
                <a:gd name="T33" fmla="*/ 304 h 304"/>
                <a:gd name="T34" fmla="*/ 14 w 234"/>
                <a:gd name="T35" fmla="*/ 298 h 304"/>
                <a:gd name="T36" fmla="*/ 30 w 234"/>
                <a:gd name="T37" fmla="*/ 292 h 304"/>
                <a:gd name="T38" fmla="*/ 30 w 234"/>
                <a:gd name="T39" fmla="*/ 292 h 304"/>
                <a:gd name="T40" fmla="*/ 36 w 234"/>
                <a:gd name="T41" fmla="*/ 292 h 304"/>
                <a:gd name="T42" fmla="*/ 234 w 234"/>
                <a:gd name="T43" fmla="*/ 292 h 304"/>
                <a:gd name="T44" fmla="*/ 234 w 234"/>
                <a:gd name="T45" fmla="*/ 0 h 304"/>
                <a:gd name="T46" fmla="*/ 176 w 234"/>
                <a:gd name="T47" fmla="*/ 0 h 304"/>
                <a:gd name="T48" fmla="*/ 176 w 234"/>
                <a:gd name="T49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304">
                  <a:moveTo>
                    <a:pt x="176" y="0"/>
                  </a:moveTo>
                  <a:lnTo>
                    <a:pt x="176" y="174"/>
                  </a:lnTo>
                  <a:lnTo>
                    <a:pt x="146" y="152"/>
                  </a:lnTo>
                  <a:lnTo>
                    <a:pt x="118" y="174"/>
                  </a:lnTo>
                  <a:lnTo>
                    <a:pt x="118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6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4" y="298"/>
                  </a:lnTo>
                  <a:lnTo>
                    <a:pt x="30" y="292"/>
                  </a:lnTo>
                  <a:lnTo>
                    <a:pt x="30" y="292"/>
                  </a:lnTo>
                  <a:lnTo>
                    <a:pt x="36" y="292"/>
                  </a:lnTo>
                  <a:lnTo>
                    <a:pt x="234" y="292"/>
                  </a:lnTo>
                  <a:lnTo>
                    <a:pt x="234" y="0"/>
                  </a:lnTo>
                  <a:lnTo>
                    <a:pt x="176" y="0"/>
                  </a:lnTo>
                  <a:lnTo>
                    <a:pt x="1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93">
              <a:extLst>
                <a:ext uri="{FF2B5EF4-FFF2-40B4-BE49-F238E27FC236}">
                  <a16:creationId xmlns:a16="http://schemas.microsoft.com/office/drawing/2014/main" id="{B052F567-7323-44B0-A45F-EB199DAF7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4" y="4320"/>
              <a:ext cx="338" cy="256"/>
            </a:xfrm>
            <a:custGeom>
              <a:avLst/>
              <a:gdLst>
                <a:gd name="T0" fmla="*/ 316 w 338"/>
                <a:gd name="T1" fmla="*/ 88 h 256"/>
                <a:gd name="T2" fmla="*/ 294 w 338"/>
                <a:gd name="T3" fmla="*/ 30 h 256"/>
                <a:gd name="T4" fmla="*/ 274 w 338"/>
                <a:gd name="T5" fmla="*/ 8 h 256"/>
                <a:gd name="T6" fmla="*/ 250 w 338"/>
                <a:gd name="T7" fmla="*/ 0 h 256"/>
                <a:gd name="T8" fmla="*/ 248 w 338"/>
                <a:gd name="T9" fmla="*/ 0 h 256"/>
                <a:gd name="T10" fmla="*/ 238 w 338"/>
                <a:gd name="T11" fmla="*/ 4 h 256"/>
                <a:gd name="T12" fmla="*/ 234 w 338"/>
                <a:gd name="T13" fmla="*/ 14 h 256"/>
                <a:gd name="T14" fmla="*/ 244 w 338"/>
                <a:gd name="T15" fmla="*/ 26 h 256"/>
                <a:gd name="T16" fmla="*/ 250 w 338"/>
                <a:gd name="T17" fmla="*/ 28 h 256"/>
                <a:gd name="T18" fmla="*/ 252 w 338"/>
                <a:gd name="T19" fmla="*/ 28 h 256"/>
                <a:gd name="T20" fmla="*/ 272 w 338"/>
                <a:gd name="T21" fmla="*/ 44 h 256"/>
                <a:gd name="T22" fmla="*/ 288 w 338"/>
                <a:gd name="T23" fmla="*/ 88 h 256"/>
                <a:gd name="T24" fmla="*/ 32 w 338"/>
                <a:gd name="T25" fmla="*/ 152 h 256"/>
                <a:gd name="T26" fmla="*/ 68 w 338"/>
                <a:gd name="T27" fmla="*/ 44 h 256"/>
                <a:gd name="T28" fmla="*/ 82 w 338"/>
                <a:gd name="T29" fmla="*/ 30 h 256"/>
                <a:gd name="T30" fmla="*/ 88 w 338"/>
                <a:gd name="T31" fmla="*/ 28 h 256"/>
                <a:gd name="T32" fmla="*/ 94 w 338"/>
                <a:gd name="T33" fmla="*/ 26 h 256"/>
                <a:gd name="T34" fmla="*/ 102 w 338"/>
                <a:gd name="T35" fmla="*/ 14 h 256"/>
                <a:gd name="T36" fmla="*/ 98 w 338"/>
                <a:gd name="T37" fmla="*/ 4 h 256"/>
                <a:gd name="T38" fmla="*/ 90 w 338"/>
                <a:gd name="T39" fmla="*/ 0 h 256"/>
                <a:gd name="T40" fmla="*/ 72 w 338"/>
                <a:gd name="T41" fmla="*/ 4 h 256"/>
                <a:gd name="T42" fmla="*/ 52 w 338"/>
                <a:gd name="T43" fmla="*/ 20 h 256"/>
                <a:gd name="T44" fmla="*/ 34 w 338"/>
                <a:gd name="T45" fmla="*/ 54 h 256"/>
                <a:gd name="T46" fmla="*/ 4 w 338"/>
                <a:gd name="T47" fmla="*/ 152 h 256"/>
                <a:gd name="T48" fmla="*/ 0 w 338"/>
                <a:gd name="T49" fmla="*/ 168 h 256"/>
                <a:gd name="T50" fmla="*/ 6 w 338"/>
                <a:gd name="T51" fmla="*/ 208 h 256"/>
                <a:gd name="T52" fmla="*/ 12 w 338"/>
                <a:gd name="T53" fmla="*/ 234 h 256"/>
                <a:gd name="T54" fmla="*/ 24 w 338"/>
                <a:gd name="T55" fmla="*/ 250 h 256"/>
                <a:gd name="T56" fmla="*/ 124 w 338"/>
                <a:gd name="T57" fmla="*/ 256 h 256"/>
                <a:gd name="T58" fmla="*/ 136 w 338"/>
                <a:gd name="T59" fmla="*/ 254 h 256"/>
                <a:gd name="T60" fmla="*/ 156 w 338"/>
                <a:gd name="T61" fmla="*/ 224 h 256"/>
                <a:gd name="T62" fmla="*/ 164 w 338"/>
                <a:gd name="T63" fmla="*/ 182 h 256"/>
                <a:gd name="T64" fmla="*/ 180 w 338"/>
                <a:gd name="T65" fmla="*/ 184 h 256"/>
                <a:gd name="T66" fmla="*/ 182 w 338"/>
                <a:gd name="T67" fmla="*/ 224 h 256"/>
                <a:gd name="T68" fmla="*/ 202 w 338"/>
                <a:gd name="T69" fmla="*/ 254 h 256"/>
                <a:gd name="T70" fmla="*/ 298 w 338"/>
                <a:gd name="T71" fmla="*/ 256 h 256"/>
                <a:gd name="T72" fmla="*/ 316 w 338"/>
                <a:gd name="T73" fmla="*/ 250 h 256"/>
                <a:gd name="T74" fmla="*/ 326 w 338"/>
                <a:gd name="T75" fmla="*/ 234 h 256"/>
                <a:gd name="T76" fmla="*/ 332 w 338"/>
                <a:gd name="T77" fmla="*/ 208 h 256"/>
                <a:gd name="T78" fmla="*/ 338 w 338"/>
                <a:gd name="T79" fmla="*/ 168 h 256"/>
                <a:gd name="T80" fmla="*/ 336 w 338"/>
                <a:gd name="T81" fmla="*/ 152 h 256"/>
                <a:gd name="T82" fmla="*/ 130 w 338"/>
                <a:gd name="T83" fmla="*/ 220 h 256"/>
                <a:gd name="T84" fmla="*/ 124 w 338"/>
                <a:gd name="T85" fmla="*/ 228 h 256"/>
                <a:gd name="T86" fmla="*/ 40 w 338"/>
                <a:gd name="T87" fmla="*/ 228 h 256"/>
                <a:gd name="T88" fmla="*/ 34 w 338"/>
                <a:gd name="T89" fmla="*/ 204 h 256"/>
                <a:gd name="T90" fmla="*/ 132 w 338"/>
                <a:gd name="T91" fmla="*/ 180 h 256"/>
                <a:gd name="T92" fmla="*/ 306 w 338"/>
                <a:gd name="T93" fmla="*/ 204 h 256"/>
                <a:gd name="T94" fmla="*/ 300 w 338"/>
                <a:gd name="T95" fmla="*/ 228 h 256"/>
                <a:gd name="T96" fmla="*/ 214 w 338"/>
                <a:gd name="T97" fmla="*/ 228 h 256"/>
                <a:gd name="T98" fmla="*/ 210 w 338"/>
                <a:gd name="T99" fmla="*/ 220 h 256"/>
                <a:gd name="T100" fmla="*/ 310 w 338"/>
                <a:gd name="T101" fmla="*/ 18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8" h="256">
                  <a:moveTo>
                    <a:pt x="336" y="152"/>
                  </a:moveTo>
                  <a:lnTo>
                    <a:pt x="336" y="152"/>
                  </a:lnTo>
                  <a:lnTo>
                    <a:pt x="316" y="88"/>
                  </a:lnTo>
                  <a:lnTo>
                    <a:pt x="304" y="54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88" y="20"/>
                  </a:lnTo>
                  <a:lnTo>
                    <a:pt x="280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4" y="2"/>
                  </a:lnTo>
                  <a:lnTo>
                    <a:pt x="238" y="4"/>
                  </a:lnTo>
                  <a:lnTo>
                    <a:pt x="236" y="8"/>
                  </a:lnTo>
                  <a:lnTo>
                    <a:pt x="234" y="14"/>
                  </a:lnTo>
                  <a:lnTo>
                    <a:pt x="234" y="14"/>
                  </a:lnTo>
                  <a:lnTo>
                    <a:pt x="236" y="20"/>
                  </a:lnTo>
                  <a:lnTo>
                    <a:pt x="238" y="24"/>
                  </a:lnTo>
                  <a:lnTo>
                    <a:pt x="244" y="26"/>
                  </a:lnTo>
                  <a:lnTo>
                    <a:pt x="248" y="28"/>
                  </a:lnTo>
                  <a:lnTo>
                    <a:pt x="248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8" y="30"/>
                  </a:lnTo>
                  <a:lnTo>
                    <a:pt x="264" y="3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78" y="60"/>
                  </a:lnTo>
                  <a:lnTo>
                    <a:pt x="288" y="88"/>
                  </a:lnTo>
                  <a:lnTo>
                    <a:pt x="306" y="152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52" y="88"/>
                  </a:lnTo>
                  <a:lnTo>
                    <a:pt x="60" y="60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74" y="36"/>
                  </a:lnTo>
                  <a:lnTo>
                    <a:pt x="82" y="30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4" y="26"/>
                  </a:lnTo>
                  <a:lnTo>
                    <a:pt x="98" y="24"/>
                  </a:lnTo>
                  <a:lnTo>
                    <a:pt x="102" y="20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98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4" y="2"/>
                  </a:lnTo>
                  <a:lnTo>
                    <a:pt x="72" y="4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52" y="2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34" y="54"/>
                  </a:lnTo>
                  <a:lnTo>
                    <a:pt x="22" y="88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24"/>
                  </a:lnTo>
                  <a:lnTo>
                    <a:pt x="10" y="224"/>
                  </a:lnTo>
                  <a:lnTo>
                    <a:pt x="12" y="234"/>
                  </a:lnTo>
                  <a:lnTo>
                    <a:pt x="16" y="242"/>
                  </a:lnTo>
                  <a:lnTo>
                    <a:pt x="20" y="246"/>
                  </a:lnTo>
                  <a:lnTo>
                    <a:pt x="24" y="250"/>
                  </a:lnTo>
                  <a:lnTo>
                    <a:pt x="34" y="256"/>
                  </a:lnTo>
                  <a:lnTo>
                    <a:pt x="4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30" y="256"/>
                  </a:lnTo>
                  <a:lnTo>
                    <a:pt x="136" y="254"/>
                  </a:lnTo>
                  <a:lnTo>
                    <a:pt x="146" y="248"/>
                  </a:lnTo>
                  <a:lnTo>
                    <a:pt x="154" y="236"/>
                  </a:lnTo>
                  <a:lnTo>
                    <a:pt x="156" y="22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4" y="182"/>
                  </a:lnTo>
                  <a:lnTo>
                    <a:pt x="170" y="182"/>
                  </a:lnTo>
                  <a:lnTo>
                    <a:pt x="176" y="182"/>
                  </a:lnTo>
                  <a:lnTo>
                    <a:pt x="180" y="184"/>
                  </a:lnTo>
                  <a:lnTo>
                    <a:pt x="182" y="222"/>
                  </a:lnTo>
                  <a:lnTo>
                    <a:pt x="182" y="224"/>
                  </a:lnTo>
                  <a:lnTo>
                    <a:pt x="182" y="224"/>
                  </a:lnTo>
                  <a:lnTo>
                    <a:pt x="186" y="236"/>
                  </a:lnTo>
                  <a:lnTo>
                    <a:pt x="192" y="248"/>
                  </a:lnTo>
                  <a:lnTo>
                    <a:pt x="202" y="254"/>
                  </a:lnTo>
                  <a:lnTo>
                    <a:pt x="208" y="256"/>
                  </a:lnTo>
                  <a:lnTo>
                    <a:pt x="214" y="256"/>
                  </a:lnTo>
                  <a:lnTo>
                    <a:pt x="298" y="256"/>
                  </a:lnTo>
                  <a:lnTo>
                    <a:pt x="298" y="256"/>
                  </a:lnTo>
                  <a:lnTo>
                    <a:pt x="306" y="256"/>
                  </a:lnTo>
                  <a:lnTo>
                    <a:pt x="316" y="250"/>
                  </a:lnTo>
                  <a:lnTo>
                    <a:pt x="320" y="246"/>
                  </a:lnTo>
                  <a:lnTo>
                    <a:pt x="324" y="242"/>
                  </a:lnTo>
                  <a:lnTo>
                    <a:pt x="326" y="234"/>
                  </a:lnTo>
                  <a:lnTo>
                    <a:pt x="330" y="224"/>
                  </a:lnTo>
                  <a:lnTo>
                    <a:pt x="330" y="224"/>
                  </a:lnTo>
                  <a:lnTo>
                    <a:pt x="332" y="208"/>
                  </a:lnTo>
                  <a:lnTo>
                    <a:pt x="332" y="208"/>
                  </a:lnTo>
                  <a:lnTo>
                    <a:pt x="338" y="184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8" y="160"/>
                  </a:lnTo>
                  <a:lnTo>
                    <a:pt x="336" y="152"/>
                  </a:lnTo>
                  <a:lnTo>
                    <a:pt x="336" y="152"/>
                  </a:lnTo>
                  <a:close/>
                  <a:moveTo>
                    <a:pt x="130" y="220"/>
                  </a:moveTo>
                  <a:lnTo>
                    <a:pt x="130" y="220"/>
                  </a:lnTo>
                  <a:lnTo>
                    <a:pt x="128" y="226"/>
                  </a:lnTo>
                  <a:lnTo>
                    <a:pt x="126" y="228"/>
                  </a:lnTo>
                  <a:lnTo>
                    <a:pt x="124" y="228"/>
                  </a:lnTo>
                  <a:lnTo>
                    <a:pt x="42" y="228"/>
                  </a:lnTo>
                  <a:lnTo>
                    <a:pt x="42" y="228"/>
                  </a:lnTo>
                  <a:lnTo>
                    <a:pt x="40" y="228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28" y="180"/>
                  </a:lnTo>
                  <a:lnTo>
                    <a:pt x="132" y="180"/>
                  </a:lnTo>
                  <a:lnTo>
                    <a:pt x="130" y="220"/>
                  </a:lnTo>
                  <a:close/>
                  <a:moveTo>
                    <a:pt x="306" y="204"/>
                  </a:moveTo>
                  <a:lnTo>
                    <a:pt x="306" y="204"/>
                  </a:lnTo>
                  <a:lnTo>
                    <a:pt x="302" y="220"/>
                  </a:lnTo>
                  <a:lnTo>
                    <a:pt x="302" y="220"/>
                  </a:lnTo>
                  <a:lnTo>
                    <a:pt x="300" y="228"/>
                  </a:lnTo>
                  <a:lnTo>
                    <a:pt x="29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2" y="228"/>
                  </a:lnTo>
                  <a:lnTo>
                    <a:pt x="210" y="226"/>
                  </a:lnTo>
                  <a:lnTo>
                    <a:pt x="210" y="220"/>
                  </a:lnTo>
                  <a:lnTo>
                    <a:pt x="206" y="180"/>
                  </a:lnTo>
                  <a:lnTo>
                    <a:pt x="310" y="180"/>
                  </a:lnTo>
                  <a:lnTo>
                    <a:pt x="310" y="180"/>
                  </a:lnTo>
                  <a:lnTo>
                    <a:pt x="306" y="204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" name="그룹 34"/>
          <p:cNvGrpSpPr/>
          <p:nvPr/>
        </p:nvGrpSpPr>
        <p:grpSpPr>
          <a:xfrm>
            <a:off x="1531832" y="2081357"/>
            <a:ext cx="5990254" cy="589557"/>
            <a:chOff x="468313" y="1592263"/>
            <a:chExt cx="8454368" cy="581179"/>
          </a:xfrm>
          <a:effectLst/>
        </p:grpSpPr>
        <p:sp>
          <p:nvSpPr>
            <p:cNvPr id="21" name="사각형: 둥근 모서리 25"/>
            <p:cNvSpPr/>
            <p:nvPr/>
          </p:nvSpPr>
          <p:spPr>
            <a:xfrm>
              <a:off x="468313" y="1592263"/>
              <a:ext cx="8454368" cy="544375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lnSpc>
                  <a:spcPct val="150000"/>
                </a:lnSpc>
                <a:buClr>
                  <a:srgbClr val="C6BF96"/>
                </a:buClr>
              </a:pP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1339578" y="1627316"/>
              <a:ext cx="6710259" cy="5461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buClr>
                  <a:srgbClr val="EEECE1"/>
                </a:buClr>
              </a:pPr>
              <a:r>
                <a:rPr lang="en-US" altLang="ko-KR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2. </a:t>
              </a:r>
              <a:r>
                <a:rPr lang="ko-KR" altLang="en-US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제정목적 및 적용대상</a:t>
              </a:r>
            </a:p>
          </p:txBody>
        </p:sp>
      </p:grpSp>
      <p:grpSp>
        <p:nvGrpSpPr>
          <p:cNvPr id="6" name="그룹 34"/>
          <p:cNvGrpSpPr/>
          <p:nvPr/>
        </p:nvGrpSpPr>
        <p:grpSpPr>
          <a:xfrm>
            <a:off x="1522405" y="4801434"/>
            <a:ext cx="5990254" cy="560912"/>
            <a:chOff x="468313" y="1583697"/>
            <a:chExt cx="8454368" cy="552941"/>
          </a:xfrm>
          <a:effectLst/>
        </p:grpSpPr>
        <p:sp>
          <p:nvSpPr>
            <p:cNvPr id="35" name="사각형: 둥근 모서리 25"/>
            <p:cNvSpPr/>
            <p:nvPr/>
          </p:nvSpPr>
          <p:spPr>
            <a:xfrm>
              <a:off x="468313" y="1592263"/>
              <a:ext cx="8454368" cy="544375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lnSpc>
                  <a:spcPct val="150000"/>
                </a:lnSpc>
                <a:buClr>
                  <a:srgbClr val="C6BF96"/>
                </a:buClr>
              </a:pP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1402021" y="1583697"/>
              <a:ext cx="7081973" cy="546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buClr>
                  <a:srgbClr val="EEECE1"/>
                </a:buClr>
              </a:pPr>
              <a:r>
                <a:rPr lang="en-US" altLang="ko-KR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6. </a:t>
              </a:r>
              <a:r>
                <a:rPr lang="ko-KR" altLang="en-US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신고처리 절차도</a:t>
              </a:r>
            </a:p>
          </p:txBody>
        </p:sp>
      </p:grpSp>
      <p:grpSp>
        <p:nvGrpSpPr>
          <p:cNvPr id="7" name="그룹 34"/>
          <p:cNvGrpSpPr/>
          <p:nvPr/>
        </p:nvGrpSpPr>
        <p:grpSpPr>
          <a:xfrm>
            <a:off x="1531832" y="3475820"/>
            <a:ext cx="5990254" cy="566201"/>
            <a:chOff x="468313" y="1601653"/>
            <a:chExt cx="8454368" cy="558154"/>
          </a:xfrm>
          <a:effectLst/>
        </p:grpSpPr>
        <p:sp>
          <p:nvSpPr>
            <p:cNvPr id="49" name="사각형: 둥근 모서리 25"/>
            <p:cNvSpPr/>
            <p:nvPr/>
          </p:nvSpPr>
          <p:spPr>
            <a:xfrm>
              <a:off x="468313" y="1601653"/>
              <a:ext cx="8454368" cy="544375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lnSpc>
                  <a:spcPct val="150000"/>
                </a:lnSpc>
                <a:buClr>
                  <a:srgbClr val="C6BF96"/>
                </a:buClr>
              </a:pP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1422837" y="1613682"/>
              <a:ext cx="6710259" cy="546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buClr>
                  <a:srgbClr val="EEECE1"/>
                </a:buClr>
              </a:pPr>
              <a:r>
                <a:rPr lang="en-US" altLang="ko-KR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4. </a:t>
              </a:r>
              <a:r>
                <a:rPr lang="ko-KR" altLang="en-US" sz="2000" b="1" spc="30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금품등</a:t>
              </a:r>
              <a:r>
                <a:rPr lang="ko-KR" altLang="en-US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 수수금지</a:t>
              </a:r>
            </a:p>
          </p:txBody>
        </p:sp>
      </p:grpSp>
      <p:grpSp>
        <p:nvGrpSpPr>
          <p:cNvPr id="8" name="그룹 34"/>
          <p:cNvGrpSpPr/>
          <p:nvPr/>
        </p:nvGrpSpPr>
        <p:grpSpPr>
          <a:xfrm>
            <a:off x="1531832" y="2780864"/>
            <a:ext cx="5990254" cy="560055"/>
            <a:chOff x="468313" y="1592263"/>
            <a:chExt cx="8454368" cy="552096"/>
          </a:xfrm>
          <a:effectLst/>
        </p:grpSpPr>
        <p:sp>
          <p:nvSpPr>
            <p:cNvPr id="53" name="사각형: 둥근 모서리 25"/>
            <p:cNvSpPr/>
            <p:nvPr/>
          </p:nvSpPr>
          <p:spPr>
            <a:xfrm>
              <a:off x="468313" y="1592263"/>
              <a:ext cx="8454368" cy="544375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lnSpc>
                  <a:spcPct val="150000"/>
                </a:lnSpc>
                <a:buClr>
                  <a:srgbClr val="C6BF96"/>
                </a:buClr>
              </a:pP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1381209" y="1598234"/>
              <a:ext cx="6710259" cy="546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buClr>
                  <a:srgbClr val="EEECE1"/>
                </a:buClr>
              </a:pPr>
              <a:r>
                <a:rPr lang="en-US" altLang="ko-KR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3. </a:t>
              </a:r>
              <a:r>
                <a:rPr lang="ko-KR" altLang="en-US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부정청탁 금지</a:t>
              </a:r>
            </a:p>
          </p:txBody>
        </p:sp>
      </p:grpSp>
      <p:grpSp>
        <p:nvGrpSpPr>
          <p:cNvPr id="9" name="그룹 34"/>
          <p:cNvGrpSpPr/>
          <p:nvPr/>
        </p:nvGrpSpPr>
        <p:grpSpPr>
          <a:xfrm>
            <a:off x="1514549" y="4132967"/>
            <a:ext cx="5990254" cy="560055"/>
            <a:chOff x="468313" y="1592263"/>
            <a:chExt cx="8454368" cy="552096"/>
          </a:xfrm>
          <a:effectLst/>
        </p:grpSpPr>
        <p:sp>
          <p:nvSpPr>
            <p:cNvPr id="27" name="사각형: 둥근 모서리 25"/>
            <p:cNvSpPr/>
            <p:nvPr/>
          </p:nvSpPr>
          <p:spPr>
            <a:xfrm>
              <a:off x="468313" y="1592263"/>
              <a:ext cx="8454368" cy="544375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lnSpc>
                  <a:spcPct val="150000"/>
                </a:lnSpc>
                <a:buClr>
                  <a:srgbClr val="C6BF96"/>
                </a:buClr>
              </a:pP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1443654" y="1598234"/>
              <a:ext cx="6710259" cy="546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buClr>
                  <a:srgbClr val="EEECE1"/>
                </a:buClr>
              </a:pPr>
              <a:r>
                <a:rPr lang="en-US" altLang="ko-KR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5. </a:t>
              </a:r>
              <a:r>
                <a:rPr lang="ko-KR" altLang="en-US" sz="2000" b="1" spc="30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외부강의등</a:t>
              </a:r>
              <a:r>
                <a:rPr lang="ko-KR" altLang="en-US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 제한</a:t>
              </a:r>
            </a:p>
          </p:txBody>
        </p:sp>
      </p:grpSp>
      <p:sp>
        <p:nvSpPr>
          <p:cNvPr id="40" name="사각형: 둥근 모서리 25"/>
          <p:cNvSpPr/>
          <p:nvPr/>
        </p:nvSpPr>
        <p:spPr>
          <a:xfrm>
            <a:off x="1561707" y="1441178"/>
            <a:ext cx="5990254" cy="552222"/>
          </a:xfrm>
          <a:prstGeom prst="roundRect">
            <a:avLst>
              <a:gd name="adj" fmla="val 7893"/>
            </a:avLst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355600" lvl="0" indent="-355600">
              <a:lnSpc>
                <a:spcPct val="150000"/>
              </a:lnSpc>
              <a:buClr>
                <a:srgbClr val="C6BF96"/>
              </a:buClr>
            </a:pPr>
            <a:endParaRPr lang="ko-KR" altLang="en-US" sz="2400" spc="-8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2132434" y="1441178"/>
            <a:ext cx="47544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Clr>
                <a:srgbClr val="EEECE1"/>
              </a:buClr>
            </a:pPr>
            <a:r>
              <a:rPr lang="en-US" altLang="ko-KR" sz="2000" b="1" spc="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1. </a:t>
            </a:r>
            <a:r>
              <a:rPr lang="ko-KR" altLang="en-US" sz="2000" b="1" spc="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청탁금지법 </a:t>
            </a:r>
            <a:r>
              <a:rPr lang="en-US" altLang="ko-KR" sz="2000" b="1" spc="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10</a:t>
            </a:r>
            <a:r>
              <a:rPr lang="ko-KR" altLang="en-US" sz="2000" b="1" spc="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주년 개요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385090" y="3244334"/>
            <a:ext cx="373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rPr>
              <a:t>•</a:t>
            </a:r>
            <a:endParaRPr lang="ko-KR" altLang="en-US" dirty="0"/>
          </a:p>
        </p:txBody>
      </p:sp>
      <p:grpSp>
        <p:nvGrpSpPr>
          <p:cNvPr id="32" name="그룹 34"/>
          <p:cNvGrpSpPr/>
          <p:nvPr/>
        </p:nvGrpSpPr>
        <p:grpSpPr>
          <a:xfrm>
            <a:off x="1531832" y="5514976"/>
            <a:ext cx="5990254" cy="560912"/>
            <a:chOff x="468313" y="1583697"/>
            <a:chExt cx="8454368" cy="552941"/>
          </a:xfrm>
          <a:effectLst/>
        </p:grpSpPr>
        <p:sp>
          <p:nvSpPr>
            <p:cNvPr id="33" name="사각형: 둥근 모서리 25"/>
            <p:cNvSpPr/>
            <p:nvPr/>
          </p:nvSpPr>
          <p:spPr>
            <a:xfrm>
              <a:off x="468313" y="1592263"/>
              <a:ext cx="8454368" cy="544375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lnSpc>
                  <a:spcPct val="150000"/>
                </a:lnSpc>
                <a:buClr>
                  <a:srgbClr val="C6BF96"/>
                </a:buClr>
              </a:pP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1402021" y="1583697"/>
              <a:ext cx="7081973" cy="546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lnSpc>
                  <a:spcPct val="150000"/>
                </a:lnSpc>
                <a:buClr>
                  <a:srgbClr val="EEECE1"/>
                </a:buClr>
              </a:pPr>
              <a:r>
                <a:rPr lang="en-US" altLang="ko-KR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7. </a:t>
              </a:r>
              <a:r>
                <a:rPr lang="ko-KR" altLang="en-US" sz="2000" b="1" spc="3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j-ea"/>
                  <a:ea typeface="+mj-ea"/>
                </a:rPr>
                <a:t>실태점검 유의사항 및 협조사항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98378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3696736-16EB-436F-A582-F0769E7C9C9E}"/>
              </a:ext>
            </a:extLst>
          </p:cNvPr>
          <p:cNvSpPr/>
          <p:nvPr/>
        </p:nvSpPr>
        <p:spPr>
          <a:xfrm>
            <a:off x="0" y="6366032"/>
            <a:ext cx="9150475" cy="491968"/>
          </a:xfrm>
          <a:prstGeom prst="rect">
            <a:avLst/>
          </a:prstGeom>
          <a:gradFill flip="none" rotWithShape="1">
            <a:gsLst>
              <a:gs pos="0">
                <a:srgbClr val="8FAADC">
                  <a:lumMod val="94000"/>
                </a:srgbClr>
              </a:gs>
              <a:gs pos="100000">
                <a:srgbClr val="DAE3F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B7BA911-003F-42B3-8D72-6E2E853A03A4}"/>
              </a:ext>
            </a:extLst>
          </p:cNvPr>
          <p:cNvSpPr/>
          <p:nvPr/>
        </p:nvSpPr>
        <p:spPr>
          <a:xfrm>
            <a:off x="0" y="0"/>
            <a:ext cx="9150475" cy="6362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:a16="http://schemas.microsoft.com/office/drawing/2014/main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:a16="http://schemas.microsoft.com/office/drawing/2014/main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70C7C8DA-B8A6-430C-BE01-E95CEBF61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14" y="505644"/>
            <a:ext cx="1366172" cy="325804"/>
          </a:xfrm>
          <a:prstGeom prst="rect">
            <a:avLst/>
          </a:prstGeom>
        </p:spPr>
      </p:pic>
      <p:sp>
        <p:nvSpPr>
          <p:cNvPr id="36" name="직각 삼각형 35">
            <a:extLst>
              <a:ext uri="{FF2B5EF4-FFF2-40B4-BE49-F238E27FC236}">
                <a16:creationId xmlns:a16="http://schemas.microsoft.com/office/drawing/2014/main" id="{7D411EBC-1F19-457E-B31B-F27C6272BDCB}"/>
              </a:ext>
            </a:extLst>
          </p:cNvPr>
          <p:cNvSpPr>
            <a:spLocks/>
          </p:cNvSpPr>
          <p:nvPr/>
        </p:nvSpPr>
        <p:spPr bwMode="auto">
          <a:xfrm>
            <a:off x="-12952" y="4810124"/>
            <a:ext cx="4558956" cy="1552576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rgbClr val="79D595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7" name="직각 삼각형 36">
            <a:extLst>
              <a:ext uri="{FF2B5EF4-FFF2-40B4-BE49-F238E27FC236}">
                <a16:creationId xmlns:a16="http://schemas.microsoft.com/office/drawing/2014/main" id="{8B3397EE-120E-4931-8DB3-5F8928BC71EF}"/>
              </a:ext>
            </a:extLst>
          </p:cNvPr>
          <p:cNvSpPr>
            <a:spLocks/>
          </p:cNvSpPr>
          <p:nvPr/>
        </p:nvSpPr>
        <p:spPr bwMode="auto">
          <a:xfrm flipH="1">
            <a:off x="1155700" y="4667251"/>
            <a:ext cx="7988295" cy="1695450"/>
          </a:xfrm>
          <a:prstGeom prst="rtTriangle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100000">
                <a:schemeClr val="accent6">
                  <a:lumMod val="40000"/>
                  <a:lumOff val="60000"/>
                  <a:alpha val="5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1155701" y="2334777"/>
            <a:ext cx="6832600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1200"/>
              </a:spcAft>
              <a:defRPr/>
            </a:pPr>
            <a:r>
              <a:rPr lang="ko-KR" altLang="en-US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청탁금지법</a:t>
            </a:r>
            <a:br>
              <a:rPr lang="en-US" altLang="ko-KR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F4960"/>
                </a:solidFill>
                <a:latin typeface="나눔바른고딕" pitchFamily="50" charset="-127"/>
                <a:ea typeface="나눔바른고딕" pitchFamily="50" charset="-127"/>
              </a:rPr>
            </a:br>
            <a:r>
              <a:rPr lang="en-US" altLang="ko-KR" sz="4400" b="1" kern="0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+mj-ea"/>
                <a:ea typeface="+mj-ea"/>
              </a:rPr>
              <a:t>10</a:t>
            </a:r>
            <a:r>
              <a:rPr lang="ko-KR" altLang="en-US" sz="4400" b="1" kern="0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+mj-ea"/>
                <a:ea typeface="+mj-ea"/>
              </a:rPr>
              <a:t>주년 개요</a:t>
            </a:r>
            <a:endParaRPr lang="en-US" altLang="ko-KR" sz="4400" b="1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55B2"/>
              </a:solidFill>
              <a:latin typeface="+mj-ea"/>
              <a:ea typeface="+mj-ea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8F2C1CFC-872F-42F0-8A02-791329BC87E2}"/>
              </a:ext>
            </a:extLst>
          </p:cNvPr>
          <p:cNvCxnSpPr/>
          <p:nvPr/>
        </p:nvCxnSpPr>
        <p:spPr>
          <a:xfrm flipV="1">
            <a:off x="2353901" y="4001632"/>
            <a:ext cx="4526733" cy="18107"/>
          </a:xfrm>
          <a:prstGeom prst="line">
            <a:avLst/>
          </a:prstGeom>
          <a:ln>
            <a:solidFill>
              <a:srgbClr val="3855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9">
            <a:extLst>
              <a:ext uri="{FF2B5EF4-FFF2-40B4-BE49-F238E27FC236}">
                <a16:creationId xmlns:a16="http://schemas.microsoft.com/office/drawing/2014/main" id="{4E3547CD-FC9C-4649-8662-2703578C79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7740" y="4843689"/>
            <a:ext cx="1308520" cy="1529488"/>
            <a:chOff x="1398" y="4320"/>
            <a:chExt cx="604" cy="706"/>
          </a:xfrm>
          <a:solidFill>
            <a:srgbClr val="8CA8DB"/>
          </a:solidFill>
        </p:grpSpPr>
        <p:sp>
          <p:nvSpPr>
            <p:cNvPr id="16" name="Freeform 90">
              <a:extLst>
                <a:ext uri="{FF2B5EF4-FFF2-40B4-BE49-F238E27FC236}">
                  <a16:creationId xmlns:a16="http://schemas.microsoft.com/office/drawing/2014/main" id="{4E31AEB6-2F4C-43AC-8AA9-4A8DDBD0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4" y="4662"/>
              <a:ext cx="234" cy="304"/>
            </a:xfrm>
            <a:custGeom>
              <a:avLst/>
              <a:gdLst>
                <a:gd name="T0" fmla="*/ 234 w 234"/>
                <a:gd name="T1" fmla="*/ 304 h 304"/>
                <a:gd name="T2" fmla="*/ 234 w 234"/>
                <a:gd name="T3" fmla="*/ 50 h 304"/>
                <a:gd name="T4" fmla="*/ 234 w 234"/>
                <a:gd name="T5" fmla="*/ 50 h 304"/>
                <a:gd name="T6" fmla="*/ 232 w 234"/>
                <a:gd name="T7" fmla="*/ 40 h 304"/>
                <a:gd name="T8" fmla="*/ 230 w 234"/>
                <a:gd name="T9" fmla="*/ 30 h 304"/>
                <a:gd name="T10" fmla="*/ 226 w 234"/>
                <a:gd name="T11" fmla="*/ 22 h 304"/>
                <a:gd name="T12" fmla="*/ 220 w 234"/>
                <a:gd name="T13" fmla="*/ 16 h 304"/>
                <a:gd name="T14" fmla="*/ 212 w 234"/>
                <a:gd name="T15" fmla="*/ 10 h 304"/>
                <a:gd name="T16" fmla="*/ 204 w 234"/>
                <a:gd name="T17" fmla="*/ 4 h 304"/>
                <a:gd name="T18" fmla="*/ 194 w 234"/>
                <a:gd name="T19" fmla="*/ 2 h 304"/>
                <a:gd name="T20" fmla="*/ 184 w 234"/>
                <a:gd name="T21" fmla="*/ 0 h 304"/>
                <a:gd name="T22" fmla="*/ 0 w 234"/>
                <a:gd name="T23" fmla="*/ 0 h 304"/>
                <a:gd name="T24" fmla="*/ 0 w 234"/>
                <a:gd name="T25" fmla="*/ 292 h 304"/>
                <a:gd name="T26" fmla="*/ 204 w 234"/>
                <a:gd name="T27" fmla="*/ 292 h 304"/>
                <a:gd name="T28" fmla="*/ 204 w 234"/>
                <a:gd name="T29" fmla="*/ 292 h 304"/>
                <a:gd name="T30" fmla="*/ 204 w 234"/>
                <a:gd name="T31" fmla="*/ 292 h 304"/>
                <a:gd name="T32" fmla="*/ 220 w 234"/>
                <a:gd name="T33" fmla="*/ 298 h 304"/>
                <a:gd name="T34" fmla="*/ 234 w 234"/>
                <a:gd name="T35" fmla="*/ 304 h 304"/>
                <a:gd name="T36" fmla="*/ 234 w 234"/>
                <a:gd name="T3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4" h="304">
                  <a:moveTo>
                    <a:pt x="234" y="304"/>
                  </a:moveTo>
                  <a:lnTo>
                    <a:pt x="234" y="50"/>
                  </a:lnTo>
                  <a:lnTo>
                    <a:pt x="234" y="50"/>
                  </a:lnTo>
                  <a:lnTo>
                    <a:pt x="232" y="40"/>
                  </a:lnTo>
                  <a:lnTo>
                    <a:pt x="230" y="30"/>
                  </a:lnTo>
                  <a:lnTo>
                    <a:pt x="226" y="22"/>
                  </a:lnTo>
                  <a:lnTo>
                    <a:pt x="220" y="16"/>
                  </a:lnTo>
                  <a:lnTo>
                    <a:pt x="212" y="10"/>
                  </a:lnTo>
                  <a:lnTo>
                    <a:pt x="204" y="4"/>
                  </a:lnTo>
                  <a:lnTo>
                    <a:pt x="194" y="2"/>
                  </a:lnTo>
                  <a:lnTo>
                    <a:pt x="184" y="0"/>
                  </a:lnTo>
                  <a:lnTo>
                    <a:pt x="0" y="0"/>
                  </a:lnTo>
                  <a:lnTo>
                    <a:pt x="0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20" y="298"/>
                  </a:lnTo>
                  <a:lnTo>
                    <a:pt x="234" y="304"/>
                  </a:lnTo>
                  <a:lnTo>
                    <a:pt x="23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1">
              <a:extLst>
                <a:ext uri="{FF2B5EF4-FFF2-40B4-BE49-F238E27FC236}">
                  <a16:creationId xmlns:a16="http://schemas.microsoft.com/office/drawing/2014/main" id="{E02541B7-548A-4C4B-8C9A-8B1F252C8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8" y="4678"/>
              <a:ext cx="604" cy="348"/>
            </a:xfrm>
            <a:custGeom>
              <a:avLst/>
              <a:gdLst>
                <a:gd name="T0" fmla="*/ 604 w 604"/>
                <a:gd name="T1" fmla="*/ 40 h 348"/>
                <a:gd name="T2" fmla="*/ 574 w 604"/>
                <a:gd name="T3" fmla="*/ 0 h 348"/>
                <a:gd name="T4" fmla="*/ 574 w 604"/>
                <a:gd name="T5" fmla="*/ 300 h 348"/>
                <a:gd name="T6" fmla="*/ 348 w 604"/>
                <a:gd name="T7" fmla="*/ 300 h 348"/>
                <a:gd name="T8" fmla="*/ 346 w 604"/>
                <a:gd name="T9" fmla="*/ 302 h 348"/>
                <a:gd name="T10" fmla="*/ 346 w 604"/>
                <a:gd name="T11" fmla="*/ 302 h 348"/>
                <a:gd name="T12" fmla="*/ 334 w 604"/>
                <a:gd name="T13" fmla="*/ 304 h 348"/>
                <a:gd name="T14" fmla="*/ 324 w 604"/>
                <a:gd name="T15" fmla="*/ 310 h 348"/>
                <a:gd name="T16" fmla="*/ 314 w 604"/>
                <a:gd name="T17" fmla="*/ 320 h 348"/>
                <a:gd name="T18" fmla="*/ 308 w 604"/>
                <a:gd name="T19" fmla="*/ 332 h 348"/>
                <a:gd name="T20" fmla="*/ 302 w 604"/>
                <a:gd name="T21" fmla="*/ 344 h 348"/>
                <a:gd name="T22" fmla="*/ 296 w 604"/>
                <a:gd name="T23" fmla="*/ 332 h 348"/>
                <a:gd name="T24" fmla="*/ 296 w 604"/>
                <a:gd name="T25" fmla="*/ 332 h 348"/>
                <a:gd name="T26" fmla="*/ 290 w 604"/>
                <a:gd name="T27" fmla="*/ 320 h 348"/>
                <a:gd name="T28" fmla="*/ 282 w 604"/>
                <a:gd name="T29" fmla="*/ 310 h 348"/>
                <a:gd name="T30" fmla="*/ 270 w 604"/>
                <a:gd name="T31" fmla="*/ 304 h 348"/>
                <a:gd name="T32" fmla="*/ 258 w 604"/>
                <a:gd name="T33" fmla="*/ 302 h 348"/>
                <a:gd name="T34" fmla="*/ 254 w 604"/>
                <a:gd name="T35" fmla="*/ 300 h 348"/>
                <a:gd name="T36" fmla="*/ 30 w 604"/>
                <a:gd name="T37" fmla="*/ 300 h 348"/>
                <a:gd name="T38" fmla="*/ 30 w 604"/>
                <a:gd name="T39" fmla="*/ 0 h 348"/>
                <a:gd name="T40" fmla="*/ 0 w 604"/>
                <a:gd name="T41" fmla="*/ 40 h 348"/>
                <a:gd name="T42" fmla="*/ 0 w 604"/>
                <a:gd name="T43" fmla="*/ 348 h 348"/>
                <a:gd name="T44" fmla="*/ 604 w 604"/>
                <a:gd name="T45" fmla="*/ 348 h 348"/>
                <a:gd name="T46" fmla="*/ 604 w 604"/>
                <a:gd name="T47" fmla="*/ 40 h 348"/>
                <a:gd name="T48" fmla="*/ 604 w 604"/>
                <a:gd name="T49" fmla="*/ 4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4" h="348">
                  <a:moveTo>
                    <a:pt x="604" y="40"/>
                  </a:moveTo>
                  <a:lnTo>
                    <a:pt x="574" y="0"/>
                  </a:lnTo>
                  <a:lnTo>
                    <a:pt x="574" y="300"/>
                  </a:lnTo>
                  <a:lnTo>
                    <a:pt x="348" y="300"/>
                  </a:lnTo>
                  <a:lnTo>
                    <a:pt x="346" y="302"/>
                  </a:lnTo>
                  <a:lnTo>
                    <a:pt x="346" y="302"/>
                  </a:lnTo>
                  <a:lnTo>
                    <a:pt x="334" y="304"/>
                  </a:lnTo>
                  <a:lnTo>
                    <a:pt x="324" y="310"/>
                  </a:lnTo>
                  <a:lnTo>
                    <a:pt x="314" y="320"/>
                  </a:lnTo>
                  <a:lnTo>
                    <a:pt x="308" y="332"/>
                  </a:lnTo>
                  <a:lnTo>
                    <a:pt x="302" y="344"/>
                  </a:lnTo>
                  <a:lnTo>
                    <a:pt x="296" y="332"/>
                  </a:lnTo>
                  <a:lnTo>
                    <a:pt x="296" y="332"/>
                  </a:lnTo>
                  <a:lnTo>
                    <a:pt x="290" y="320"/>
                  </a:lnTo>
                  <a:lnTo>
                    <a:pt x="282" y="310"/>
                  </a:lnTo>
                  <a:lnTo>
                    <a:pt x="270" y="304"/>
                  </a:lnTo>
                  <a:lnTo>
                    <a:pt x="258" y="302"/>
                  </a:lnTo>
                  <a:lnTo>
                    <a:pt x="254" y="300"/>
                  </a:lnTo>
                  <a:lnTo>
                    <a:pt x="30" y="300"/>
                  </a:lnTo>
                  <a:lnTo>
                    <a:pt x="30" y="0"/>
                  </a:lnTo>
                  <a:lnTo>
                    <a:pt x="0" y="40"/>
                  </a:lnTo>
                  <a:lnTo>
                    <a:pt x="0" y="348"/>
                  </a:lnTo>
                  <a:lnTo>
                    <a:pt x="604" y="348"/>
                  </a:lnTo>
                  <a:lnTo>
                    <a:pt x="604" y="40"/>
                  </a:lnTo>
                  <a:lnTo>
                    <a:pt x="60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2">
              <a:extLst>
                <a:ext uri="{FF2B5EF4-FFF2-40B4-BE49-F238E27FC236}">
                  <a16:creationId xmlns:a16="http://schemas.microsoft.com/office/drawing/2014/main" id="{1966867A-F5B4-4036-8221-0B1F13B2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" y="4662"/>
              <a:ext cx="234" cy="304"/>
            </a:xfrm>
            <a:custGeom>
              <a:avLst/>
              <a:gdLst>
                <a:gd name="T0" fmla="*/ 176 w 234"/>
                <a:gd name="T1" fmla="*/ 0 h 304"/>
                <a:gd name="T2" fmla="*/ 176 w 234"/>
                <a:gd name="T3" fmla="*/ 174 h 304"/>
                <a:gd name="T4" fmla="*/ 146 w 234"/>
                <a:gd name="T5" fmla="*/ 152 h 304"/>
                <a:gd name="T6" fmla="*/ 118 w 234"/>
                <a:gd name="T7" fmla="*/ 174 h 304"/>
                <a:gd name="T8" fmla="*/ 118 w 234"/>
                <a:gd name="T9" fmla="*/ 0 h 304"/>
                <a:gd name="T10" fmla="*/ 50 w 234"/>
                <a:gd name="T11" fmla="*/ 0 h 304"/>
                <a:gd name="T12" fmla="*/ 50 w 234"/>
                <a:gd name="T13" fmla="*/ 0 h 304"/>
                <a:gd name="T14" fmla="*/ 40 w 234"/>
                <a:gd name="T15" fmla="*/ 2 h 304"/>
                <a:gd name="T16" fmla="*/ 30 w 234"/>
                <a:gd name="T17" fmla="*/ 4 h 304"/>
                <a:gd name="T18" fmla="*/ 22 w 234"/>
                <a:gd name="T19" fmla="*/ 10 h 304"/>
                <a:gd name="T20" fmla="*/ 16 w 234"/>
                <a:gd name="T21" fmla="*/ 16 h 304"/>
                <a:gd name="T22" fmla="*/ 10 w 234"/>
                <a:gd name="T23" fmla="*/ 22 h 304"/>
                <a:gd name="T24" fmla="*/ 4 w 234"/>
                <a:gd name="T25" fmla="*/ 30 h 304"/>
                <a:gd name="T26" fmla="*/ 2 w 234"/>
                <a:gd name="T27" fmla="*/ 40 h 304"/>
                <a:gd name="T28" fmla="*/ 0 w 234"/>
                <a:gd name="T29" fmla="*/ 50 h 304"/>
                <a:gd name="T30" fmla="*/ 0 w 234"/>
                <a:gd name="T31" fmla="*/ 304 h 304"/>
                <a:gd name="T32" fmla="*/ 0 w 234"/>
                <a:gd name="T33" fmla="*/ 304 h 304"/>
                <a:gd name="T34" fmla="*/ 14 w 234"/>
                <a:gd name="T35" fmla="*/ 298 h 304"/>
                <a:gd name="T36" fmla="*/ 30 w 234"/>
                <a:gd name="T37" fmla="*/ 292 h 304"/>
                <a:gd name="T38" fmla="*/ 30 w 234"/>
                <a:gd name="T39" fmla="*/ 292 h 304"/>
                <a:gd name="T40" fmla="*/ 36 w 234"/>
                <a:gd name="T41" fmla="*/ 292 h 304"/>
                <a:gd name="T42" fmla="*/ 234 w 234"/>
                <a:gd name="T43" fmla="*/ 292 h 304"/>
                <a:gd name="T44" fmla="*/ 234 w 234"/>
                <a:gd name="T45" fmla="*/ 0 h 304"/>
                <a:gd name="T46" fmla="*/ 176 w 234"/>
                <a:gd name="T47" fmla="*/ 0 h 304"/>
                <a:gd name="T48" fmla="*/ 176 w 234"/>
                <a:gd name="T49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304">
                  <a:moveTo>
                    <a:pt x="176" y="0"/>
                  </a:moveTo>
                  <a:lnTo>
                    <a:pt x="176" y="174"/>
                  </a:lnTo>
                  <a:lnTo>
                    <a:pt x="146" y="152"/>
                  </a:lnTo>
                  <a:lnTo>
                    <a:pt x="118" y="174"/>
                  </a:lnTo>
                  <a:lnTo>
                    <a:pt x="118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6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4" y="298"/>
                  </a:lnTo>
                  <a:lnTo>
                    <a:pt x="30" y="292"/>
                  </a:lnTo>
                  <a:lnTo>
                    <a:pt x="30" y="292"/>
                  </a:lnTo>
                  <a:lnTo>
                    <a:pt x="36" y="292"/>
                  </a:lnTo>
                  <a:lnTo>
                    <a:pt x="234" y="292"/>
                  </a:lnTo>
                  <a:lnTo>
                    <a:pt x="234" y="0"/>
                  </a:lnTo>
                  <a:lnTo>
                    <a:pt x="176" y="0"/>
                  </a:lnTo>
                  <a:lnTo>
                    <a:pt x="1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93">
              <a:extLst>
                <a:ext uri="{FF2B5EF4-FFF2-40B4-BE49-F238E27FC236}">
                  <a16:creationId xmlns:a16="http://schemas.microsoft.com/office/drawing/2014/main" id="{B052F567-7323-44B0-A45F-EB199DAF7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4" y="4320"/>
              <a:ext cx="338" cy="256"/>
            </a:xfrm>
            <a:custGeom>
              <a:avLst/>
              <a:gdLst>
                <a:gd name="T0" fmla="*/ 316 w 338"/>
                <a:gd name="T1" fmla="*/ 88 h 256"/>
                <a:gd name="T2" fmla="*/ 294 w 338"/>
                <a:gd name="T3" fmla="*/ 30 h 256"/>
                <a:gd name="T4" fmla="*/ 274 w 338"/>
                <a:gd name="T5" fmla="*/ 8 h 256"/>
                <a:gd name="T6" fmla="*/ 250 w 338"/>
                <a:gd name="T7" fmla="*/ 0 h 256"/>
                <a:gd name="T8" fmla="*/ 248 w 338"/>
                <a:gd name="T9" fmla="*/ 0 h 256"/>
                <a:gd name="T10" fmla="*/ 238 w 338"/>
                <a:gd name="T11" fmla="*/ 4 h 256"/>
                <a:gd name="T12" fmla="*/ 234 w 338"/>
                <a:gd name="T13" fmla="*/ 14 h 256"/>
                <a:gd name="T14" fmla="*/ 244 w 338"/>
                <a:gd name="T15" fmla="*/ 26 h 256"/>
                <a:gd name="T16" fmla="*/ 250 w 338"/>
                <a:gd name="T17" fmla="*/ 28 h 256"/>
                <a:gd name="T18" fmla="*/ 252 w 338"/>
                <a:gd name="T19" fmla="*/ 28 h 256"/>
                <a:gd name="T20" fmla="*/ 272 w 338"/>
                <a:gd name="T21" fmla="*/ 44 h 256"/>
                <a:gd name="T22" fmla="*/ 288 w 338"/>
                <a:gd name="T23" fmla="*/ 88 h 256"/>
                <a:gd name="T24" fmla="*/ 32 w 338"/>
                <a:gd name="T25" fmla="*/ 152 h 256"/>
                <a:gd name="T26" fmla="*/ 68 w 338"/>
                <a:gd name="T27" fmla="*/ 44 h 256"/>
                <a:gd name="T28" fmla="*/ 82 w 338"/>
                <a:gd name="T29" fmla="*/ 30 h 256"/>
                <a:gd name="T30" fmla="*/ 88 w 338"/>
                <a:gd name="T31" fmla="*/ 28 h 256"/>
                <a:gd name="T32" fmla="*/ 94 w 338"/>
                <a:gd name="T33" fmla="*/ 26 h 256"/>
                <a:gd name="T34" fmla="*/ 102 w 338"/>
                <a:gd name="T35" fmla="*/ 14 h 256"/>
                <a:gd name="T36" fmla="*/ 98 w 338"/>
                <a:gd name="T37" fmla="*/ 4 h 256"/>
                <a:gd name="T38" fmla="*/ 90 w 338"/>
                <a:gd name="T39" fmla="*/ 0 h 256"/>
                <a:gd name="T40" fmla="*/ 72 w 338"/>
                <a:gd name="T41" fmla="*/ 4 h 256"/>
                <a:gd name="T42" fmla="*/ 52 w 338"/>
                <a:gd name="T43" fmla="*/ 20 h 256"/>
                <a:gd name="T44" fmla="*/ 34 w 338"/>
                <a:gd name="T45" fmla="*/ 54 h 256"/>
                <a:gd name="T46" fmla="*/ 4 w 338"/>
                <a:gd name="T47" fmla="*/ 152 h 256"/>
                <a:gd name="T48" fmla="*/ 0 w 338"/>
                <a:gd name="T49" fmla="*/ 168 h 256"/>
                <a:gd name="T50" fmla="*/ 6 w 338"/>
                <a:gd name="T51" fmla="*/ 208 h 256"/>
                <a:gd name="T52" fmla="*/ 12 w 338"/>
                <a:gd name="T53" fmla="*/ 234 h 256"/>
                <a:gd name="T54" fmla="*/ 24 w 338"/>
                <a:gd name="T55" fmla="*/ 250 h 256"/>
                <a:gd name="T56" fmla="*/ 124 w 338"/>
                <a:gd name="T57" fmla="*/ 256 h 256"/>
                <a:gd name="T58" fmla="*/ 136 w 338"/>
                <a:gd name="T59" fmla="*/ 254 h 256"/>
                <a:gd name="T60" fmla="*/ 156 w 338"/>
                <a:gd name="T61" fmla="*/ 224 h 256"/>
                <a:gd name="T62" fmla="*/ 164 w 338"/>
                <a:gd name="T63" fmla="*/ 182 h 256"/>
                <a:gd name="T64" fmla="*/ 180 w 338"/>
                <a:gd name="T65" fmla="*/ 184 h 256"/>
                <a:gd name="T66" fmla="*/ 182 w 338"/>
                <a:gd name="T67" fmla="*/ 224 h 256"/>
                <a:gd name="T68" fmla="*/ 202 w 338"/>
                <a:gd name="T69" fmla="*/ 254 h 256"/>
                <a:gd name="T70" fmla="*/ 298 w 338"/>
                <a:gd name="T71" fmla="*/ 256 h 256"/>
                <a:gd name="T72" fmla="*/ 316 w 338"/>
                <a:gd name="T73" fmla="*/ 250 h 256"/>
                <a:gd name="T74" fmla="*/ 326 w 338"/>
                <a:gd name="T75" fmla="*/ 234 h 256"/>
                <a:gd name="T76" fmla="*/ 332 w 338"/>
                <a:gd name="T77" fmla="*/ 208 h 256"/>
                <a:gd name="T78" fmla="*/ 338 w 338"/>
                <a:gd name="T79" fmla="*/ 168 h 256"/>
                <a:gd name="T80" fmla="*/ 336 w 338"/>
                <a:gd name="T81" fmla="*/ 152 h 256"/>
                <a:gd name="T82" fmla="*/ 130 w 338"/>
                <a:gd name="T83" fmla="*/ 220 h 256"/>
                <a:gd name="T84" fmla="*/ 124 w 338"/>
                <a:gd name="T85" fmla="*/ 228 h 256"/>
                <a:gd name="T86" fmla="*/ 40 w 338"/>
                <a:gd name="T87" fmla="*/ 228 h 256"/>
                <a:gd name="T88" fmla="*/ 34 w 338"/>
                <a:gd name="T89" fmla="*/ 204 h 256"/>
                <a:gd name="T90" fmla="*/ 132 w 338"/>
                <a:gd name="T91" fmla="*/ 180 h 256"/>
                <a:gd name="T92" fmla="*/ 306 w 338"/>
                <a:gd name="T93" fmla="*/ 204 h 256"/>
                <a:gd name="T94" fmla="*/ 300 w 338"/>
                <a:gd name="T95" fmla="*/ 228 h 256"/>
                <a:gd name="T96" fmla="*/ 214 w 338"/>
                <a:gd name="T97" fmla="*/ 228 h 256"/>
                <a:gd name="T98" fmla="*/ 210 w 338"/>
                <a:gd name="T99" fmla="*/ 220 h 256"/>
                <a:gd name="T100" fmla="*/ 310 w 338"/>
                <a:gd name="T101" fmla="*/ 18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8" h="256">
                  <a:moveTo>
                    <a:pt x="336" y="152"/>
                  </a:moveTo>
                  <a:lnTo>
                    <a:pt x="336" y="152"/>
                  </a:lnTo>
                  <a:lnTo>
                    <a:pt x="316" y="88"/>
                  </a:lnTo>
                  <a:lnTo>
                    <a:pt x="304" y="54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88" y="20"/>
                  </a:lnTo>
                  <a:lnTo>
                    <a:pt x="280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4" y="2"/>
                  </a:lnTo>
                  <a:lnTo>
                    <a:pt x="238" y="4"/>
                  </a:lnTo>
                  <a:lnTo>
                    <a:pt x="236" y="8"/>
                  </a:lnTo>
                  <a:lnTo>
                    <a:pt x="234" y="14"/>
                  </a:lnTo>
                  <a:lnTo>
                    <a:pt x="234" y="14"/>
                  </a:lnTo>
                  <a:lnTo>
                    <a:pt x="236" y="20"/>
                  </a:lnTo>
                  <a:lnTo>
                    <a:pt x="238" y="24"/>
                  </a:lnTo>
                  <a:lnTo>
                    <a:pt x="244" y="26"/>
                  </a:lnTo>
                  <a:lnTo>
                    <a:pt x="248" y="28"/>
                  </a:lnTo>
                  <a:lnTo>
                    <a:pt x="248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8" y="30"/>
                  </a:lnTo>
                  <a:lnTo>
                    <a:pt x="264" y="3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78" y="60"/>
                  </a:lnTo>
                  <a:lnTo>
                    <a:pt x="288" y="88"/>
                  </a:lnTo>
                  <a:lnTo>
                    <a:pt x="306" y="152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52" y="88"/>
                  </a:lnTo>
                  <a:lnTo>
                    <a:pt x="60" y="60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74" y="36"/>
                  </a:lnTo>
                  <a:lnTo>
                    <a:pt x="82" y="30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4" y="26"/>
                  </a:lnTo>
                  <a:lnTo>
                    <a:pt x="98" y="24"/>
                  </a:lnTo>
                  <a:lnTo>
                    <a:pt x="102" y="20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98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4" y="2"/>
                  </a:lnTo>
                  <a:lnTo>
                    <a:pt x="72" y="4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52" y="2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34" y="54"/>
                  </a:lnTo>
                  <a:lnTo>
                    <a:pt x="22" y="88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24"/>
                  </a:lnTo>
                  <a:lnTo>
                    <a:pt x="10" y="224"/>
                  </a:lnTo>
                  <a:lnTo>
                    <a:pt x="12" y="234"/>
                  </a:lnTo>
                  <a:lnTo>
                    <a:pt x="16" y="242"/>
                  </a:lnTo>
                  <a:lnTo>
                    <a:pt x="20" y="246"/>
                  </a:lnTo>
                  <a:lnTo>
                    <a:pt x="24" y="250"/>
                  </a:lnTo>
                  <a:lnTo>
                    <a:pt x="34" y="256"/>
                  </a:lnTo>
                  <a:lnTo>
                    <a:pt x="4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30" y="256"/>
                  </a:lnTo>
                  <a:lnTo>
                    <a:pt x="136" y="254"/>
                  </a:lnTo>
                  <a:lnTo>
                    <a:pt x="146" y="248"/>
                  </a:lnTo>
                  <a:lnTo>
                    <a:pt x="154" y="236"/>
                  </a:lnTo>
                  <a:lnTo>
                    <a:pt x="156" y="22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4" y="182"/>
                  </a:lnTo>
                  <a:lnTo>
                    <a:pt x="170" y="182"/>
                  </a:lnTo>
                  <a:lnTo>
                    <a:pt x="176" y="182"/>
                  </a:lnTo>
                  <a:lnTo>
                    <a:pt x="180" y="184"/>
                  </a:lnTo>
                  <a:lnTo>
                    <a:pt x="182" y="222"/>
                  </a:lnTo>
                  <a:lnTo>
                    <a:pt x="182" y="224"/>
                  </a:lnTo>
                  <a:lnTo>
                    <a:pt x="182" y="224"/>
                  </a:lnTo>
                  <a:lnTo>
                    <a:pt x="186" y="236"/>
                  </a:lnTo>
                  <a:lnTo>
                    <a:pt x="192" y="248"/>
                  </a:lnTo>
                  <a:lnTo>
                    <a:pt x="202" y="254"/>
                  </a:lnTo>
                  <a:lnTo>
                    <a:pt x="208" y="256"/>
                  </a:lnTo>
                  <a:lnTo>
                    <a:pt x="214" y="256"/>
                  </a:lnTo>
                  <a:lnTo>
                    <a:pt x="298" y="256"/>
                  </a:lnTo>
                  <a:lnTo>
                    <a:pt x="298" y="256"/>
                  </a:lnTo>
                  <a:lnTo>
                    <a:pt x="306" y="256"/>
                  </a:lnTo>
                  <a:lnTo>
                    <a:pt x="316" y="250"/>
                  </a:lnTo>
                  <a:lnTo>
                    <a:pt x="320" y="246"/>
                  </a:lnTo>
                  <a:lnTo>
                    <a:pt x="324" y="242"/>
                  </a:lnTo>
                  <a:lnTo>
                    <a:pt x="326" y="234"/>
                  </a:lnTo>
                  <a:lnTo>
                    <a:pt x="330" y="224"/>
                  </a:lnTo>
                  <a:lnTo>
                    <a:pt x="330" y="224"/>
                  </a:lnTo>
                  <a:lnTo>
                    <a:pt x="332" y="208"/>
                  </a:lnTo>
                  <a:lnTo>
                    <a:pt x="332" y="208"/>
                  </a:lnTo>
                  <a:lnTo>
                    <a:pt x="338" y="184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8" y="160"/>
                  </a:lnTo>
                  <a:lnTo>
                    <a:pt x="336" y="152"/>
                  </a:lnTo>
                  <a:lnTo>
                    <a:pt x="336" y="152"/>
                  </a:lnTo>
                  <a:close/>
                  <a:moveTo>
                    <a:pt x="130" y="220"/>
                  </a:moveTo>
                  <a:lnTo>
                    <a:pt x="130" y="220"/>
                  </a:lnTo>
                  <a:lnTo>
                    <a:pt x="128" y="226"/>
                  </a:lnTo>
                  <a:lnTo>
                    <a:pt x="126" y="228"/>
                  </a:lnTo>
                  <a:lnTo>
                    <a:pt x="124" y="228"/>
                  </a:lnTo>
                  <a:lnTo>
                    <a:pt x="42" y="228"/>
                  </a:lnTo>
                  <a:lnTo>
                    <a:pt x="42" y="228"/>
                  </a:lnTo>
                  <a:lnTo>
                    <a:pt x="40" y="228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28" y="180"/>
                  </a:lnTo>
                  <a:lnTo>
                    <a:pt x="132" y="180"/>
                  </a:lnTo>
                  <a:lnTo>
                    <a:pt x="130" y="220"/>
                  </a:lnTo>
                  <a:close/>
                  <a:moveTo>
                    <a:pt x="306" y="204"/>
                  </a:moveTo>
                  <a:lnTo>
                    <a:pt x="306" y="204"/>
                  </a:lnTo>
                  <a:lnTo>
                    <a:pt x="302" y="220"/>
                  </a:lnTo>
                  <a:lnTo>
                    <a:pt x="302" y="220"/>
                  </a:lnTo>
                  <a:lnTo>
                    <a:pt x="300" y="228"/>
                  </a:lnTo>
                  <a:lnTo>
                    <a:pt x="29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2" y="228"/>
                  </a:lnTo>
                  <a:lnTo>
                    <a:pt x="210" y="226"/>
                  </a:lnTo>
                  <a:lnTo>
                    <a:pt x="210" y="220"/>
                  </a:lnTo>
                  <a:lnTo>
                    <a:pt x="206" y="180"/>
                  </a:lnTo>
                  <a:lnTo>
                    <a:pt x="310" y="180"/>
                  </a:lnTo>
                  <a:lnTo>
                    <a:pt x="310" y="180"/>
                  </a:lnTo>
                  <a:lnTo>
                    <a:pt x="306" y="204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57930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" y="0"/>
            <a:ext cx="9143771" cy="6858000"/>
          </a:xfrm>
          <a:prstGeom prst="rect">
            <a:avLst/>
          </a:prstGeom>
          <a:solidFill>
            <a:srgbClr val="F3F4F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3" y="0"/>
            <a:ext cx="9143771" cy="6858000"/>
          </a:xfrm>
          <a:prstGeom prst="rect">
            <a:avLst/>
          </a:prstGeom>
          <a:solidFill>
            <a:srgbClr val="1E3A8A">
              <a:alpha val="4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3593593" y="1450238"/>
            <a:ext cx="21260" cy="3962095"/>
          </a:xfrm>
          <a:prstGeom prst="rect">
            <a:avLst/>
          </a:prstGeom>
          <a:solidFill>
            <a:srgbClr val="FFFFFF">
              <a:alpha val="2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643282" y="2067966"/>
            <a:ext cx="2771318" cy="11055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defTabSz="914400"/>
            <a:r>
              <a:rPr lang="en-US" sz="36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청탁금지법</a:t>
            </a:r>
            <a:endParaRPr lang="en-US" sz="3600" dirty="0">
              <a:solidFill>
                <a:prstClr val="black"/>
              </a:solidFill>
            </a:endParaRPr>
          </a:p>
          <a:p>
            <a:pPr defTabSz="914400"/>
            <a:r>
              <a:rPr lang="en-US" sz="36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10주년 개요 </a:t>
            </a:r>
            <a:endParaRPr lang="en-US" sz="3600" dirty="0">
              <a:solidFill>
                <a:prstClr val="black"/>
              </a:solidFill>
            </a:endParaRPr>
          </a:p>
        </p:txBody>
      </p:sp>
      <p:sp>
        <p:nvSpPr>
          <p:cNvPr id="7" name="Text 5"/>
          <p:cNvSpPr txBox="1"/>
          <p:nvPr/>
        </p:nvSpPr>
        <p:spPr>
          <a:xfrm>
            <a:off x="643283" y="3366821"/>
            <a:ext cx="3175184" cy="2770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투명하고 공정한 </a:t>
            </a:r>
            <a:r>
              <a:rPr lang="en-US" sz="1400" dirty="0" err="1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사회를</a:t>
            </a:r>
            <a:r>
              <a:rPr lang="en-US" sz="1400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400" dirty="0" err="1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위한</a:t>
            </a:r>
            <a:endParaRPr lang="en-US" sz="1400" dirty="0">
              <a:solidFill>
                <a:prstClr val="white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Noto Sans KR" pitchFamily="34" charset="-120"/>
            </a:endParaRPr>
          </a:p>
          <a:p>
            <a:pPr defTabSz="914400"/>
            <a:r>
              <a:rPr lang="en-US" sz="1400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10년의 약속 </a:t>
            </a:r>
            <a:endParaRPr lang="en-US" sz="1400" dirty="0">
              <a:solidFill>
                <a:prstClr val="white"/>
              </a:solidFill>
              <a:ea typeface="Noto Sans KR Medium" panose="020B0200000000000000" pitchFamily="50" charset="-127"/>
            </a:endParaRPr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rcRect l="-505" r="-505"/>
          <a:stretch/>
        </p:blipFill>
        <p:spPr>
          <a:xfrm>
            <a:off x="407557" y="3413460"/>
            <a:ext cx="171450" cy="181051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399823" y="3885583"/>
            <a:ext cx="3014777" cy="942746"/>
          </a:xfrm>
          <a:prstGeom prst="roundRect">
            <a:avLst>
              <a:gd name="adj" fmla="val 11757"/>
            </a:avLst>
          </a:prstGeom>
          <a:solidFill>
            <a:srgbClr val="2563EB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0" dist="38100" dir="16200000" algn="bl" rotWithShape="0">
              <a:srgbClr val="2563EB">
                <a:alpha val="40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rcRect l="-107" r="-107"/>
          <a:stretch/>
        </p:blipFill>
        <p:spPr>
          <a:xfrm>
            <a:off x="667970" y="4168756"/>
            <a:ext cx="200254" cy="304495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1010870" y="4042568"/>
            <a:ext cx="2036141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500" b="1" dirty="0">
                <a:solidFill>
                  <a:srgbClr val="FFFFFF"/>
                </a:solidFill>
                <a:cs typeface="Noto Sans KR" pitchFamily="34" charset="-120"/>
              </a:rPr>
              <a:t>시행일: 2016. 9. 28.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12" name="Text 8"/>
          <p:cNvSpPr txBox="1"/>
          <p:nvPr/>
        </p:nvSpPr>
        <p:spPr>
          <a:xfrm>
            <a:off x="1010871" y="4366261"/>
            <a:ext cx="2285772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2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부정청탁 및 금품등 </a:t>
            </a:r>
            <a:r>
              <a:rPr lang="en-US" sz="1200" dirty="0" err="1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수수의</a:t>
            </a:r>
            <a:r>
              <a:rPr lang="en-US" sz="12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</a:p>
          <a:p>
            <a:pPr defTabSz="914400"/>
            <a:r>
              <a:rPr lang="en-US" sz="1200" dirty="0" err="1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금지에</a:t>
            </a:r>
            <a:r>
              <a:rPr lang="en-US" sz="12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관한 법률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13" name="Shape 9"/>
          <p:cNvSpPr/>
          <p:nvPr/>
        </p:nvSpPr>
        <p:spPr>
          <a:xfrm>
            <a:off x="4043477" y="1205179"/>
            <a:ext cx="4457700" cy="1324051"/>
          </a:xfrm>
          <a:prstGeom prst="roundRect">
            <a:avLst>
              <a:gd name="adj" fmla="val 7949"/>
            </a:avLst>
          </a:prstGeom>
          <a:solidFill>
            <a:schemeClr val="tx1">
              <a:alpha val="40000"/>
            </a:schemeClr>
          </a:solidFill>
          <a:ln w="12700">
            <a:solidFill>
              <a:srgbClr val="FFFFFF">
                <a:alpha val="15000"/>
              </a:srgbClr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4229329" y="1452982"/>
            <a:ext cx="357302" cy="476402"/>
          </a:xfrm>
          <a:prstGeom prst="roundRect">
            <a:avLst>
              <a:gd name="adj" fmla="val 4606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01600" dist="38100" dir="16200000" algn="bl" rotWithShape="0">
              <a:srgbClr val="000000">
                <a:alpha val="20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4321912" y="1576426"/>
            <a:ext cx="171450" cy="228600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4729279" y="1452982"/>
            <a:ext cx="3729380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입법 목적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7" name="Text 12"/>
          <p:cNvSpPr txBox="1"/>
          <p:nvPr/>
        </p:nvSpPr>
        <p:spPr>
          <a:xfrm>
            <a:off x="4729279" y="1824228"/>
            <a:ext cx="377189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defTabSz="914400"/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공직자등의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공정한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직무수행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보장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, </a:t>
            </a:r>
          </a:p>
          <a:p>
            <a:pPr defTabSz="914400"/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공공기관에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대한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국민의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신뢰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확보</a:t>
            </a:r>
            <a:endParaRPr lang="en-US" sz="16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8" name="Shape 13"/>
          <p:cNvSpPr/>
          <p:nvPr/>
        </p:nvSpPr>
        <p:spPr>
          <a:xfrm>
            <a:off x="4043477" y="2766978"/>
            <a:ext cx="4457700" cy="1324051"/>
          </a:xfrm>
          <a:prstGeom prst="roundRect">
            <a:avLst>
              <a:gd name="adj" fmla="val 7949"/>
            </a:avLst>
          </a:prstGeom>
          <a:solidFill>
            <a:schemeClr val="tx1">
              <a:alpha val="40000"/>
            </a:schemeClr>
          </a:solidFill>
          <a:ln w="12700">
            <a:solidFill>
              <a:srgbClr val="FFFFFF">
                <a:alpha val="15000"/>
              </a:srgbClr>
            </a:solidFill>
            <a:prstDash val="solid"/>
          </a:ln>
        </p:spPr>
      </p:sp>
      <p:sp>
        <p:nvSpPr>
          <p:cNvPr id="19" name="Shape 14"/>
          <p:cNvSpPr/>
          <p:nvPr/>
        </p:nvSpPr>
        <p:spPr>
          <a:xfrm>
            <a:off x="4229329" y="3014777"/>
            <a:ext cx="357302" cy="476402"/>
          </a:xfrm>
          <a:prstGeom prst="roundRect">
            <a:avLst>
              <a:gd name="adj" fmla="val 4606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01600" dist="38100" dir="16200000" algn="bl" rotWithShape="0">
              <a:srgbClr val="000000">
                <a:alpha val="20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321912" y="3138221"/>
            <a:ext cx="171450" cy="228600"/>
          </a:xfrm>
          <a:prstGeom prst="rect">
            <a:avLst/>
          </a:prstGeom>
        </p:spPr>
      </p:pic>
      <p:sp>
        <p:nvSpPr>
          <p:cNvPr id="21" name="Text 15"/>
          <p:cNvSpPr txBox="1"/>
          <p:nvPr/>
        </p:nvSpPr>
        <p:spPr>
          <a:xfrm>
            <a:off x="4729279" y="2937967"/>
            <a:ext cx="3729380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부정청탁 금지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22" name="Text 16"/>
          <p:cNvSpPr txBox="1"/>
          <p:nvPr/>
        </p:nvSpPr>
        <p:spPr>
          <a:xfrm>
            <a:off x="4729279" y="3276752"/>
            <a:ext cx="377189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defTabSz="914400"/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법령을 위반하여 처리하도록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하는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defTabSz="914400"/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14가지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유형의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청탁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행위를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엄격히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금지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defTabSz="914400"/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(예외사유 규정)</a:t>
            </a:r>
            <a:endParaRPr lang="en-US" sz="16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3" name="Shape 17"/>
          <p:cNvSpPr/>
          <p:nvPr/>
        </p:nvSpPr>
        <p:spPr>
          <a:xfrm>
            <a:off x="4043477" y="4328775"/>
            <a:ext cx="4457700" cy="1324051"/>
          </a:xfrm>
          <a:prstGeom prst="roundRect">
            <a:avLst>
              <a:gd name="adj" fmla="val 7949"/>
            </a:avLst>
          </a:prstGeom>
          <a:solidFill>
            <a:schemeClr val="tx1">
              <a:alpha val="40000"/>
            </a:schemeClr>
          </a:solidFill>
          <a:ln w="12700">
            <a:solidFill>
              <a:srgbClr val="FFFFFF">
                <a:alpha val="15000"/>
              </a:srgbClr>
            </a:solidFill>
            <a:prstDash val="solid"/>
          </a:ln>
        </p:spPr>
      </p:sp>
      <p:sp>
        <p:nvSpPr>
          <p:cNvPr id="24" name="Shape 18"/>
          <p:cNvSpPr/>
          <p:nvPr/>
        </p:nvSpPr>
        <p:spPr>
          <a:xfrm>
            <a:off x="4229329" y="4576572"/>
            <a:ext cx="357302" cy="476402"/>
          </a:xfrm>
          <a:prstGeom prst="roundRect">
            <a:avLst>
              <a:gd name="adj" fmla="val 4606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01600" dist="38100" dir="16200000" algn="bl" rotWithShape="0">
              <a:srgbClr val="000000">
                <a:alpha val="20000"/>
              </a:srgbClr>
            </a:outerShdw>
          </a:effectLst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4321912" y="4700930"/>
            <a:ext cx="171450" cy="228600"/>
          </a:xfrm>
          <a:prstGeom prst="rect">
            <a:avLst/>
          </a:prstGeom>
        </p:spPr>
      </p:pic>
      <p:sp>
        <p:nvSpPr>
          <p:cNvPr id="26" name="Text 19"/>
          <p:cNvSpPr txBox="1"/>
          <p:nvPr/>
        </p:nvSpPr>
        <p:spPr>
          <a:xfrm>
            <a:off x="4729279" y="4495555"/>
            <a:ext cx="3729380" cy="314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금품등 수수 금지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27" name="Text 20"/>
          <p:cNvSpPr txBox="1"/>
          <p:nvPr/>
        </p:nvSpPr>
        <p:spPr>
          <a:xfrm>
            <a:off x="4729278" y="5024628"/>
            <a:ext cx="3970097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직무관련 여부 및 기부·후원·증여 등 </a:t>
            </a:r>
          </a:p>
          <a:p>
            <a:pPr defTabSz="914400"/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명목에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관계없이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금품등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수수 금지</a:t>
            </a:r>
            <a:endParaRPr lang="en-US" sz="16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8" name="Text 21"/>
          <p:cNvSpPr txBox="1"/>
          <p:nvPr/>
        </p:nvSpPr>
        <p:spPr>
          <a:xfrm>
            <a:off x="4700474" y="5350612"/>
            <a:ext cx="3672459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2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 (</a:t>
            </a:r>
            <a:r>
              <a:rPr lang="en-US" sz="1600" dirty="0">
                <a:solidFill>
                  <a:srgbClr val="DBEAF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5-5-5 예외)</a:t>
            </a:r>
            <a:endParaRPr lang="en-US" sz="16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9" name="Shape 22"/>
          <p:cNvSpPr/>
          <p:nvPr/>
        </p:nvSpPr>
        <p:spPr>
          <a:xfrm>
            <a:off x="285981" y="6248100"/>
            <a:ext cx="1071905" cy="418795"/>
          </a:xfrm>
          <a:prstGeom prst="roundRect">
            <a:avLst>
              <a:gd name="adj" fmla="val 39698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76200" dist="25400" dir="16200000" algn="bl" rotWithShape="0">
              <a:srgbClr val="000000">
                <a:alpha val="20000"/>
              </a:srgbClr>
            </a:outerShdw>
          </a:effectLst>
        </p:spPr>
      </p:sp>
      <p:pic>
        <p:nvPicPr>
          <p:cNvPr id="30" name="Image 5" descr="preencoded.png"/>
          <p:cNvPicPr>
            <a:picLocks noChangeAspect="1"/>
          </p:cNvPicPr>
          <p:nvPr/>
        </p:nvPicPr>
        <p:blipFill>
          <a:blip r:embed="rId8"/>
          <a:srcRect t="82" b="82"/>
          <a:stretch/>
        </p:blipFill>
        <p:spPr>
          <a:xfrm>
            <a:off x="399823" y="6324910"/>
            <a:ext cx="842849" cy="267005"/>
          </a:xfrm>
          <a:prstGeom prst="rect">
            <a:avLst/>
          </a:prstGeom>
        </p:spPr>
      </p:pic>
      <p:sp>
        <p:nvSpPr>
          <p:cNvPr id="31" name="Text 23"/>
          <p:cNvSpPr txBox="1"/>
          <p:nvPr/>
        </p:nvSpPr>
        <p:spPr>
          <a:xfrm>
            <a:off x="8796073" y="6462065"/>
            <a:ext cx="122072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000" kern="0" spc="38" dirty="0">
                <a:solidFill>
                  <a:srgbClr val="FFFFFF">
                    <a:alpha val="80000"/>
                  </a:srgbClr>
                </a:solidFill>
                <a:latin typeface="Noto Sans KR" pitchFamily="34" charset="0"/>
                <a:ea typeface="Noto Sans KR" pitchFamily="34" charset="-122"/>
              </a:rPr>
              <a:t>1</a:t>
            </a:r>
            <a:endParaRPr lang="en-US" sz="1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488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" y="0"/>
            <a:ext cx="9143771" cy="6858000"/>
          </a:xfrm>
          <a:prstGeom prst="rect">
            <a:avLst/>
          </a:prstGeom>
          <a:solidFill>
            <a:srgbClr val="F3F4F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3" y="0"/>
            <a:ext cx="9143771" cy="6858000"/>
          </a:xfrm>
          <a:prstGeom prst="rect">
            <a:avLst/>
          </a:prstGeom>
          <a:solidFill>
            <a:srgbClr val="1E3A8A">
              <a:alpha val="4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321642" y="1086307"/>
            <a:ext cx="8501177" cy="19202"/>
          </a:xfrm>
          <a:prstGeom prst="rect">
            <a:avLst/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314326" y="286211"/>
            <a:ext cx="5978918" cy="4096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800" b="1" dirty="0">
                <a:solidFill>
                  <a:srgbClr val="FFFFFF"/>
                </a:solidFill>
                <a:cs typeface="Noto Sans KR" pitchFamily="34" charset="-120"/>
              </a:rPr>
              <a:t>2016년~2024년 청탁금지법 위반 통계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6" name="Text 4"/>
          <p:cNvSpPr txBox="1"/>
          <p:nvPr/>
        </p:nvSpPr>
        <p:spPr>
          <a:xfrm>
            <a:off x="321642" y="726034"/>
            <a:ext cx="4657954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600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연도별 위반 현황 및 추이 분석</a:t>
            </a:r>
            <a:endParaRPr lang="en-US" sz="1600" dirty="0">
              <a:solidFill>
                <a:prstClr val="white"/>
              </a:solidFill>
              <a:ea typeface="Noto Sans KR Medium" panose="020B0200000000000000" pitchFamily="50" charset="-127"/>
            </a:endParaRPr>
          </a:p>
        </p:txBody>
      </p:sp>
      <p:sp>
        <p:nvSpPr>
          <p:cNvPr id="7" name="Shape 5"/>
          <p:cNvSpPr/>
          <p:nvPr/>
        </p:nvSpPr>
        <p:spPr>
          <a:xfrm>
            <a:off x="7160440" y="657454"/>
            <a:ext cx="1669237" cy="314554"/>
          </a:xfrm>
          <a:prstGeom prst="roundRect">
            <a:avLst>
              <a:gd name="adj" fmla="val 70472"/>
            </a:avLst>
          </a:prstGeom>
          <a:solidFill>
            <a:srgbClr val="EF4444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63500" dist="38100" dir="16200000" algn="bl" rotWithShape="0">
              <a:srgbClr val="000000">
                <a:alpha val="20000"/>
              </a:srgbClr>
            </a:outerShdw>
          </a:effectLst>
        </p:spPr>
      </p:sp>
      <p:sp>
        <p:nvSpPr>
          <p:cNvPr id="8" name="Text 6"/>
          <p:cNvSpPr txBox="1"/>
          <p:nvPr/>
        </p:nvSpPr>
        <p:spPr>
          <a:xfrm>
            <a:off x="7509933" y="715061"/>
            <a:ext cx="1277225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2024년 최다 제재 기록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9" name="Shape 7"/>
          <p:cNvSpPr/>
          <p:nvPr/>
        </p:nvSpPr>
        <p:spPr>
          <a:xfrm>
            <a:off x="321642" y="1242670"/>
            <a:ext cx="3236291" cy="780898"/>
          </a:xfrm>
          <a:prstGeom prst="roundRect">
            <a:avLst>
              <a:gd name="adj" fmla="val 17136"/>
            </a:avLst>
          </a:prstGeom>
          <a:solidFill>
            <a:schemeClr val="tx1">
              <a:alpha val="40000"/>
            </a:scheme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57431" y="1410005"/>
            <a:ext cx="328499" cy="437998"/>
          </a:xfrm>
          <a:prstGeom prst="ellipse">
            <a:avLst/>
          </a:prstGeom>
          <a:solidFill>
            <a:schemeClr val="bg1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rcRect l="-1403" r="-1403"/>
          <a:stretch/>
        </p:blipFill>
        <p:spPr>
          <a:xfrm>
            <a:off x="543156" y="1538940"/>
            <a:ext cx="157049" cy="181051"/>
          </a:xfrm>
          <a:prstGeom prst="rect">
            <a:avLst/>
          </a:prstGeom>
        </p:spPr>
      </p:pic>
      <p:sp>
        <p:nvSpPr>
          <p:cNvPr id="12" name="Text 9"/>
          <p:cNvSpPr txBox="1"/>
          <p:nvPr/>
        </p:nvSpPr>
        <p:spPr>
          <a:xfrm>
            <a:off x="867816" y="1385316"/>
            <a:ext cx="177840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kern="0" spc="38" dirty="0">
                <a:solidFill>
                  <a:prstClr val="white"/>
                </a:solidFill>
                <a:latin typeface="Noto Sans KR SemiBold" panose="020B0200000000000000" pitchFamily="50" charset="-127"/>
                <a:ea typeface="Noto Sans KR SemiBold" panose="020B0200000000000000" pitchFamily="50" charset="-127"/>
                <a:cs typeface="Noto Sans KR" pitchFamily="34" charset="-120"/>
              </a:rPr>
              <a:t>누적 위반 신고 (2016~2024)</a:t>
            </a:r>
            <a:endParaRPr lang="en-US" sz="1400" dirty="0">
              <a:solidFill>
                <a:prstClr val="white"/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sp>
        <p:nvSpPr>
          <p:cNvPr id="13" name="Text 10"/>
          <p:cNvSpPr txBox="1"/>
          <p:nvPr/>
        </p:nvSpPr>
        <p:spPr>
          <a:xfrm>
            <a:off x="886054" y="1679283"/>
            <a:ext cx="1228954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srgbClr val="FFFFFF"/>
                </a:solidFill>
                <a:cs typeface="Noto Sans KR" pitchFamily="34" charset="-120"/>
              </a:rPr>
              <a:t>16,175건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4" name="Shape 11"/>
          <p:cNvSpPr/>
          <p:nvPr/>
        </p:nvSpPr>
        <p:spPr>
          <a:xfrm>
            <a:off x="321642" y="2130552"/>
            <a:ext cx="3236291" cy="780898"/>
          </a:xfrm>
          <a:prstGeom prst="roundRect">
            <a:avLst>
              <a:gd name="adj" fmla="val 17136"/>
            </a:avLst>
          </a:prstGeom>
          <a:solidFill>
            <a:schemeClr val="tx1">
              <a:alpha val="60000"/>
            </a:schemeClr>
          </a:solidFill>
          <a:ln w="12700">
            <a:solidFill>
              <a:srgbClr val="EF4444">
                <a:alpha val="40000"/>
              </a:srgbClr>
            </a:solidFill>
            <a:prstDash val="solid"/>
          </a:ln>
        </p:spPr>
      </p:sp>
      <p:sp>
        <p:nvSpPr>
          <p:cNvPr id="15" name="Shape 12"/>
          <p:cNvSpPr/>
          <p:nvPr/>
        </p:nvSpPr>
        <p:spPr>
          <a:xfrm>
            <a:off x="457431" y="2297887"/>
            <a:ext cx="328499" cy="437998"/>
          </a:xfrm>
          <a:prstGeom prst="ellipse">
            <a:avLst/>
          </a:prstGeom>
          <a:solidFill>
            <a:schemeClr val="bg1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53441" y="2425908"/>
            <a:ext cx="135788" cy="181051"/>
          </a:xfrm>
          <a:prstGeom prst="rect">
            <a:avLst/>
          </a:prstGeom>
        </p:spPr>
      </p:pic>
      <p:sp>
        <p:nvSpPr>
          <p:cNvPr id="17" name="Text 13"/>
          <p:cNvSpPr txBox="1"/>
          <p:nvPr/>
        </p:nvSpPr>
        <p:spPr>
          <a:xfrm>
            <a:off x="886054" y="2273202"/>
            <a:ext cx="1573128" cy="1865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kern="0" spc="38" dirty="0">
                <a:solidFill>
                  <a:prstClr val="white"/>
                </a:solidFill>
                <a:latin typeface="Noto Sans KR SemiBold" panose="020B0200000000000000" pitchFamily="50" charset="-127"/>
                <a:ea typeface="Noto Sans KR SemiBold" panose="020B0200000000000000" pitchFamily="50" charset="-127"/>
                <a:cs typeface="Noto Sans KR" pitchFamily="34" charset="-120"/>
              </a:rPr>
              <a:t>2024년 제재 인원 (최다)</a:t>
            </a:r>
            <a:endParaRPr lang="en-US" sz="1400" dirty="0">
              <a:solidFill>
                <a:prstClr val="white"/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sp>
        <p:nvSpPr>
          <p:cNvPr id="18" name="Text 14"/>
          <p:cNvSpPr txBox="1"/>
          <p:nvPr/>
        </p:nvSpPr>
        <p:spPr>
          <a:xfrm>
            <a:off x="894565" y="2592781"/>
            <a:ext cx="1128200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prstClr val="white"/>
                </a:solidFill>
                <a:cs typeface="Noto Sans KR" pitchFamily="34" charset="-120"/>
              </a:rPr>
              <a:t>446명</a:t>
            </a:r>
            <a:endParaRPr lang="en-US" sz="2000" dirty="0">
              <a:solidFill>
                <a:prstClr val="white"/>
              </a:solidFill>
            </a:endParaRPr>
          </a:p>
        </p:txBody>
      </p:sp>
      <p:sp>
        <p:nvSpPr>
          <p:cNvPr id="19" name="Shape 15"/>
          <p:cNvSpPr/>
          <p:nvPr/>
        </p:nvSpPr>
        <p:spPr>
          <a:xfrm>
            <a:off x="321642" y="3017520"/>
            <a:ext cx="3236291" cy="780898"/>
          </a:xfrm>
          <a:prstGeom prst="roundRect">
            <a:avLst>
              <a:gd name="adj" fmla="val 17136"/>
            </a:avLst>
          </a:prstGeom>
          <a:solidFill>
            <a:schemeClr val="tx1">
              <a:alpha val="40000"/>
            </a:scheme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20" name="Shape 16"/>
          <p:cNvSpPr/>
          <p:nvPr/>
        </p:nvSpPr>
        <p:spPr>
          <a:xfrm>
            <a:off x="457431" y="3185770"/>
            <a:ext cx="328499" cy="437998"/>
          </a:xfrm>
          <a:prstGeom prst="ellipse">
            <a:avLst/>
          </a:prstGeom>
          <a:solidFill>
            <a:schemeClr val="bg1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Text 17"/>
          <p:cNvSpPr txBox="1"/>
          <p:nvPr/>
        </p:nvSpPr>
        <p:spPr>
          <a:xfrm>
            <a:off x="886054" y="3161081"/>
            <a:ext cx="1573128" cy="2020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kern="0" spc="38" dirty="0">
                <a:solidFill>
                  <a:prstClr val="white"/>
                </a:solidFill>
                <a:latin typeface="Noto Sans KR SemiBold" panose="020B0200000000000000" pitchFamily="50" charset="-127"/>
                <a:ea typeface="Noto Sans KR SemiBold" panose="020B0200000000000000" pitchFamily="50" charset="-127"/>
                <a:cs typeface="Noto Sans KR" pitchFamily="34" charset="-120"/>
              </a:rPr>
              <a:t>2023년 위반 신고 (최저)</a:t>
            </a:r>
            <a:endParaRPr lang="en-US" sz="1400" dirty="0">
              <a:solidFill>
                <a:prstClr val="white"/>
              </a:solidFill>
              <a:latin typeface="Noto Sans KR SemiBold" panose="020B0200000000000000" pitchFamily="50" charset="-127"/>
              <a:ea typeface="Noto Sans KR SemiBold" panose="020B0200000000000000" pitchFamily="50" charset="-127"/>
            </a:endParaRPr>
          </a:p>
        </p:txBody>
      </p:sp>
      <p:sp>
        <p:nvSpPr>
          <p:cNvPr id="22" name="Text 18"/>
          <p:cNvSpPr txBox="1"/>
          <p:nvPr/>
        </p:nvSpPr>
        <p:spPr>
          <a:xfrm>
            <a:off x="894564" y="3447102"/>
            <a:ext cx="1050646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srgbClr val="FFFFFF"/>
                </a:solidFill>
                <a:cs typeface="Noto Sans KR" pitchFamily="34" charset="-120"/>
              </a:rPr>
              <a:t>1,294건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23" name="Shape 19"/>
          <p:cNvSpPr/>
          <p:nvPr/>
        </p:nvSpPr>
        <p:spPr>
          <a:xfrm>
            <a:off x="327064" y="3980845"/>
            <a:ext cx="3236291" cy="2691532"/>
          </a:xfrm>
          <a:prstGeom prst="roundRect">
            <a:avLst>
              <a:gd name="adj" fmla="val 4920"/>
            </a:avLst>
          </a:prstGeom>
          <a:solidFill>
            <a:schemeClr val="tx1">
              <a:alpha val="40000"/>
            </a:schemeClr>
          </a:solidFill>
          <a:ln w="12700">
            <a:solidFill>
              <a:srgbClr val="FBBF24">
                <a:alpha val="50000"/>
              </a:srgbClr>
            </a:solidFill>
            <a:prstDash val="solid"/>
          </a:ln>
        </p:spPr>
      </p:sp>
      <p:pic>
        <p:nvPicPr>
          <p:cNvPr id="24" name="Image 2" descr="preencoded.png"/>
          <p:cNvPicPr>
            <a:picLocks noChangeAspect="1"/>
          </p:cNvPicPr>
          <p:nvPr/>
        </p:nvPicPr>
        <p:blipFill>
          <a:blip r:embed="rId5"/>
          <a:srcRect t="-870" b="-870"/>
          <a:stretch/>
        </p:blipFill>
        <p:spPr>
          <a:xfrm>
            <a:off x="414405" y="4197096"/>
            <a:ext cx="78867" cy="142646"/>
          </a:xfrm>
          <a:prstGeom prst="rect">
            <a:avLst/>
          </a:prstGeom>
        </p:spPr>
      </p:pic>
      <p:sp>
        <p:nvSpPr>
          <p:cNvPr id="25" name="Text 20"/>
          <p:cNvSpPr txBox="1"/>
          <p:nvPr/>
        </p:nvSpPr>
        <p:spPr>
          <a:xfrm>
            <a:off x="535612" y="4170088"/>
            <a:ext cx="1843521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600" b="1" dirty="0">
                <a:solidFill>
                  <a:prstClr val="whit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시사점 및 분석</a:t>
            </a:r>
            <a:endParaRPr lang="en-US" sz="1600" dirty="0">
              <a:solidFill>
                <a:prstClr val="white"/>
              </a:solidFill>
            </a:endParaRPr>
          </a:p>
        </p:txBody>
      </p:sp>
      <p:sp>
        <p:nvSpPr>
          <p:cNvPr id="26" name="Text 21"/>
          <p:cNvSpPr txBox="1"/>
          <p:nvPr/>
        </p:nvSpPr>
        <p:spPr>
          <a:xfrm>
            <a:off x="535612" y="4565599"/>
            <a:ext cx="2922194" cy="3813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defTabSz="914400"/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2024년 신고 </a:t>
            </a:r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증가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원인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: 신고 건수(1,357건) 및 </a:t>
            </a:r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제재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인원(446명) 소폭 증가는 엄정한 법 </a:t>
            </a:r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집행과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defTabSz="914400"/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신고의무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준수 강화에 기인함</a:t>
            </a:r>
            <a:endParaRPr lang="en-US" sz="14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7" name="Shape 22"/>
          <p:cNvSpPr/>
          <p:nvPr/>
        </p:nvSpPr>
        <p:spPr>
          <a:xfrm>
            <a:off x="457431" y="4953310"/>
            <a:ext cx="43205" cy="57607"/>
          </a:xfrm>
          <a:prstGeom prst="ellipse">
            <a:avLst/>
          </a:prstGeom>
          <a:solidFill>
            <a:srgbClr val="FBBF2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8" name="Text 23"/>
          <p:cNvSpPr txBox="1"/>
          <p:nvPr/>
        </p:nvSpPr>
        <p:spPr>
          <a:xfrm>
            <a:off x="543154" y="5657398"/>
            <a:ext cx="2922194" cy="3813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defTabSz="914400"/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제재 의지 확산: 단순 위반 </a:t>
            </a:r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증가가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defTabSz="914400"/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아닌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, </a:t>
            </a:r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위반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행위에 대한 </a:t>
            </a:r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적발·처벌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defTabSz="914400"/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강화로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공직사회 내 </a:t>
            </a:r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무관용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원칙이 </a:t>
            </a:r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확립되고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400" dirty="0" err="1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있음을</a:t>
            </a:r>
            <a:r>
              <a:rPr lang="en-US" sz="1400" dirty="0">
                <a:solidFill>
                  <a:srgbClr val="FFFB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시사</a:t>
            </a:r>
            <a:endParaRPr lang="en-US" sz="14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9" name="Shape 24"/>
          <p:cNvSpPr/>
          <p:nvPr/>
        </p:nvSpPr>
        <p:spPr>
          <a:xfrm>
            <a:off x="457431" y="5734664"/>
            <a:ext cx="43205" cy="57607"/>
          </a:xfrm>
          <a:prstGeom prst="ellipse">
            <a:avLst/>
          </a:prstGeom>
          <a:solidFill>
            <a:srgbClr val="FBBF24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0" name="Shape 25"/>
          <p:cNvSpPr/>
          <p:nvPr/>
        </p:nvSpPr>
        <p:spPr>
          <a:xfrm>
            <a:off x="321642" y="6029554"/>
            <a:ext cx="8501177" cy="9144"/>
          </a:xfrm>
          <a:prstGeom prst="rect">
            <a:avLst/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32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7286380" y="760206"/>
            <a:ext cx="100127" cy="133502"/>
          </a:xfrm>
          <a:prstGeom prst="rect">
            <a:avLst/>
          </a:prstGeom>
        </p:spPr>
      </p:pic>
      <p:sp>
        <p:nvSpPr>
          <p:cNvPr id="34" name="Shape 27"/>
          <p:cNvSpPr/>
          <p:nvPr/>
        </p:nvSpPr>
        <p:spPr>
          <a:xfrm>
            <a:off x="3694407" y="1242670"/>
            <a:ext cx="5129099" cy="2533802"/>
          </a:xfrm>
          <a:prstGeom prst="roundRect">
            <a:avLst>
              <a:gd name="adj" fmla="val 162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0" dist="38100" dir="16200000" algn="bl" rotWithShape="0">
              <a:srgbClr val="000000">
                <a:alpha val="20000"/>
              </a:srgbClr>
            </a:outerShdw>
          </a:effectLst>
        </p:spPr>
      </p:sp>
      <p:sp>
        <p:nvSpPr>
          <p:cNvPr id="35" name="Text 28"/>
          <p:cNvSpPr txBox="1"/>
          <p:nvPr/>
        </p:nvSpPr>
        <p:spPr>
          <a:xfrm>
            <a:off x="3994784" y="1376172"/>
            <a:ext cx="22630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b="1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연도별</a:t>
            </a:r>
            <a:r>
              <a:rPr lang="en-US" sz="1200" b="1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400" b="1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위반 신고 추이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3823337" y="1423726"/>
            <a:ext cx="114529" cy="152705"/>
          </a:xfrm>
          <a:prstGeom prst="rect">
            <a:avLst/>
          </a:prstGeom>
        </p:spPr>
      </p:pic>
      <p:sp>
        <p:nvSpPr>
          <p:cNvPr id="37" name="Text 29"/>
          <p:cNvSpPr txBox="1"/>
          <p:nvPr/>
        </p:nvSpPr>
        <p:spPr>
          <a:xfrm>
            <a:off x="8109587" y="1552651"/>
            <a:ext cx="917600" cy="1527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900" dirty="0">
                <a:solidFill>
                  <a:srgbClr val="6B728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단위: 건</a:t>
            </a:r>
            <a:endParaRPr lang="en-US" sz="900" dirty="0">
              <a:solidFill>
                <a:prstClr val="black"/>
              </a:solidFill>
            </a:endParaRPr>
          </a:p>
        </p:txBody>
      </p:sp>
      <p:pic>
        <p:nvPicPr>
          <p:cNvPr id="38" name="Image 6" descr="preencoded.png"/>
          <p:cNvPicPr>
            <a:picLocks noChangeAspect="1"/>
          </p:cNvPicPr>
          <p:nvPr/>
        </p:nvPicPr>
        <p:blipFill>
          <a:blip r:embed="rId8"/>
          <a:srcRect t="-175" b="-175"/>
          <a:stretch/>
        </p:blipFill>
        <p:spPr>
          <a:xfrm>
            <a:off x="3823336" y="1680667"/>
            <a:ext cx="4871924" cy="1962302"/>
          </a:xfrm>
          <a:prstGeom prst="rect">
            <a:avLst/>
          </a:prstGeom>
        </p:spPr>
      </p:pic>
      <p:sp>
        <p:nvSpPr>
          <p:cNvPr id="39" name="Shape 30"/>
          <p:cNvSpPr/>
          <p:nvPr/>
        </p:nvSpPr>
        <p:spPr>
          <a:xfrm>
            <a:off x="3693263" y="3878358"/>
            <a:ext cx="5129099" cy="2009851"/>
          </a:xfrm>
          <a:prstGeom prst="roundRect">
            <a:avLst>
              <a:gd name="adj" fmla="val 2587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0" dist="38100" dir="16200000" algn="bl" rotWithShape="0">
              <a:srgbClr val="000000">
                <a:alpha val="20000"/>
              </a:srgbClr>
            </a:outerShdw>
          </a:effectLst>
        </p:spPr>
      </p:sp>
      <p:sp>
        <p:nvSpPr>
          <p:cNvPr id="40" name="Text 31"/>
          <p:cNvSpPr txBox="1"/>
          <p:nvPr/>
        </p:nvSpPr>
        <p:spPr>
          <a:xfrm>
            <a:off x="4009187" y="4039819"/>
            <a:ext cx="2577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b="1" dirty="0">
                <a:solidFill>
                  <a:srgbClr val="1E3A8A"/>
                </a:solidFill>
                <a:cs typeface="Noto Sans KR" pitchFamily="34" charset="-120"/>
              </a:rPr>
              <a:t>위반 행위 유형별 현황 (누적)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41" name="Image 7" descr="preencoded.png"/>
          <p:cNvPicPr>
            <a:picLocks noChangeAspect="1"/>
          </p:cNvPicPr>
          <p:nvPr/>
        </p:nvPicPr>
        <p:blipFill>
          <a:blip r:embed="rId9"/>
          <a:srcRect l="-33" r="-33"/>
          <a:stretch/>
        </p:blipFill>
        <p:spPr>
          <a:xfrm>
            <a:off x="3823336" y="4087370"/>
            <a:ext cx="128930" cy="152705"/>
          </a:xfrm>
          <a:prstGeom prst="rect">
            <a:avLst/>
          </a:prstGeom>
        </p:spPr>
      </p:pic>
      <p:pic>
        <p:nvPicPr>
          <p:cNvPr id="42" name="Image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64756" y="4039819"/>
            <a:ext cx="835991" cy="228600"/>
          </a:xfrm>
          <a:prstGeom prst="rect">
            <a:avLst/>
          </a:prstGeom>
        </p:spPr>
      </p:pic>
      <p:sp>
        <p:nvSpPr>
          <p:cNvPr id="43" name="Text 32"/>
          <p:cNvSpPr/>
          <p:nvPr/>
        </p:nvSpPr>
        <p:spPr>
          <a:xfrm>
            <a:off x="6990244" y="4055788"/>
            <a:ext cx="1663868" cy="228600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200" dirty="0">
                <a:solidFill>
                  <a:srgbClr val="6B728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2016.9. ~ 2024.12</a:t>
            </a:r>
            <a:r>
              <a:rPr lang="en-US" sz="900" dirty="0">
                <a:solidFill>
                  <a:srgbClr val="6B728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.</a:t>
            </a:r>
            <a:endParaRPr lang="en-US" sz="900" dirty="0">
              <a:solidFill>
                <a:prstClr val="black"/>
              </a:solidFill>
            </a:endParaRPr>
          </a:p>
        </p:txBody>
      </p:sp>
      <p:sp>
        <p:nvSpPr>
          <p:cNvPr id="44" name="Shape 33"/>
          <p:cNvSpPr/>
          <p:nvPr/>
        </p:nvSpPr>
        <p:spPr>
          <a:xfrm>
            <a:off x="3823335" y="4392778"/>
            <a:ext cx="1578712" cy="886054"/>
          </a:xfrm>
          <a:prstGeom prst="roundRect">
            <a:avLst>
              <a:gd name="adj" fmla="val 1109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50800" dist="254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5" name="Text 34"/>
          <p:cNvSpPr txBox="1"/>
          <p:nvPr/>
        </p:nvSpPr>
        <p:spPr>
          <a:xfrm>
            <a:off x="3837051" y="4507078"/>
            <a:ext cx="1551280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400" b="1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부정청탁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46" name="Text 35"/>
          <p:cNvSpPr txBox="1"/>
          <p:nvPr/>
        </p:nvSpPr>
        <p:spPr>
          <a:xfrm>
            <a:off x="3837052" y="4708246"/>
            <a:ext cx="1493672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b="1" dirty="0">
                <a:solidFill>
                  <a:srgbClr val="2563EB"/>
                </a:solidFill>
                <a:cs typeface="Noto Sans KR" pitchFamily="34" charset="-120"/>
              </a:rPr>
              <a:t>9,060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47" name="Image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61130" y="4965192"/>
            <a:ext cx="307238" cy="200254"/>
          </a:xfrm>
          <a:prstGeom prst="rect">
            <a:avLst/>
          </a:prstGeom>
        </p:spPr>
      </p:pic>
      <p:sp>
        <p:nvSpPr>
          <p:cNvPr id="48" name="Text 36"/>
          <p:cNvSpPr/>
          <p:nvPr/>
        </p:nvSpPr>
        <p:spPr>
          <a:xfrm>
            <a:off x="4397928" y="5020347"/>
            <a:ext cx="429526" cy="10058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200" dirty="0">
                <a:solidFill>
                  <a:srgbClr val="6B7280"/>
                </a:solidFill>
                <a:cs typeface="Noto Sans KR" pitchFamily="34" charset="-120"/>
              </a:rPr>
              <a:t>56.0%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49" name="Shape 37"/>
          <p:cNvSpPr/>
          <p:nvPr/>
        </p:nvSpPr>
        <p:spPr>
          <a:xfrm>
            <a:off x="5470629" y="4392778"/>
            <a:ext cx="1578712" cy="886054"/>
          </a:xfrm>
          <a:prstGeom prst="roundRect">
            <a:avLst>
              <a:gd name="adj" fmla="val 11097"/>
            </a:avLst>
          </a:prstGeom>
          <a:solidFill>
            <a:srgbClr val="FFFFFF">
              <a:alpha val="95000"/>
            </a:srgbClr>
          </a:solidFill>
          <a:ln w="25400">
            <a:solidFill>
              <a:srgbClr val="EF4444"/>
            </a:solidFill>
            <a:prstDash val="solid"/>
          </a:ln>
          <a:effectLst>
            <a:outerShdw blurRad="50800" dist="254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0" name="Text 38"/>
          <p:cNvSpPr txBox="1"/>
          <p:nvPr/>
        </p:nvSpPr>
        <p:spPr>
          <a:xfrm>
            <a:off x="5500118" y="4507078"/>
            <a:ext cx="1520419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400" b="1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금품 등 수수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1" name="Text 39"/>
          <p:cNvSpPr txBox="1"/>
          <p:nvPr/>
        </p:nvSpPr>
        <p:spPr>
          <a:xfrm>
            <a:off x="5527550" y="4708246"/>
            <a:ext cx="1464869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b="1" dirty="0">
                <a:solidFill>
                  <a:srgbClr val="2563EB"/>
                </a:solidFill>
                <a:cs typeface="Noto Sans KR" pitchFamily="34" charset="-120"/>
              </a:rPr>
              <a:t>6,597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52" name="Image 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08421" y="4965192"/>
            <a:ext cx="307238" cy="200254"/>
          </a:xfrm>
          <a:prstGeom prst="rect">
            <a:avLst/>
          </a:prstGeom>
        </p:spPr>
      </p:pic>
      <p:sp>
        <p:nvSpPr>
          <p:cNvPr id="53" name="Text 40"/>
          <p:cNvSpPr/>
          <p:nvPr/>
        </p:nvSpPr>
        <p:spPr>
          <a:xfrm>
            <a:off x="6061787" y="4965192"/>
            <a:ext cx="462915" cy="218542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400" dirty="0">
                <a:solidFill>
                  <a:srgbClr val="6B7280"/>
                </a:solidFill>
                <a:cs typeface="Noto Sans KR" pitchFamily="34" charset="-120"/>
              </a:rPr>
              <a:t>40.8</a:t>
            </a:r>
            <a:r>
              <a:rPr lang="en-US" sz="800" dirty="0">
                <a:solidFill>
                  <a:srgbClr val="6B7280"/>
                </a:solidFill>
                <a:cs typeface="Noto Sans KR" pitchFamily="34" charset="-120"/>
              </a:rPr>
              <a:t>%</a:t>
            </a:r>
            <a:endParaRPr lang="en-US" sz="800" dirty="0">
              <a:solidFill>
                <a:prstClr val="black"/>
              </a:solidFill>
            </a:endParaRPr>
          </a:p>
        </p:txBody>
      </p:sp>
      <p:sp>
        <p:nvSpPr>
          <p:cNvPr id="54" name="Shape 41"/>
          <p:cNvSpPr/>
          <p:nvPr/>
        </p:nvSpPr>
        <p:spPr>
          <a:xfrm>
            <a:off x="7117920" y="4392778"/>
            <a:ext cx="1578712" cy="886054"/>
          </a:xfrm>
          <a:prstGeom prst="roundRect">
            <a:avLst>
              <a:gd name="adj" fmla="val 1109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50800" dist="254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55" name="Text 42"/>
          <p:cNvSpPr txBox="1"/>
          <p:nvPr/>
        </p:nvSpPr>
        <p:spPr>
          <a:xfrm>
            <a:off x="7131636" y="4507078"/>
            <a:ext cx="1551280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400" b="1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외부강의 등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6" name="Text 43"/>
          <p:cNvSpPr txBox="1"/>
          <p:nvPr/>
        </p:nvSpPr>
        <p:spPr>
          <a:xfrm>
            <a:off x="7160440" y="4708246"/>
            <a:ext cx="1493672" cy="238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518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57" name="Image 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77658" y="4965192"/>
            <a:ext cx="257175" cy="200254"/>
          </a:xfrm>
          <a:prstGeom prst="rect">
            <a:avLst/>
          </a:prstGeom>
        </p:spPr>
      </p:pic>
      <p:sp>
        <p:nvSpPr>
          <p:cNvPr id="58" name="Text 44"/>
          <p:cNvSpPr/>
          <p:nvPr/>
        </p:nvSpPr>
        <p:spPr>
          <a:xfrm>
            <a:off x="7699632" y="4983443"/>
            <a:ext cx="409955" cy="23865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400" dirty="0">
                <a:solidFill>
                  <a:srgbClr val="6B728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3.2%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9" name="Text 45"/>
          <p:cNvSpPr txBox="1"/>
          <p:nvPr/>
        </p:nvSpPr>
        <p:spPr>
          <a:xfrm>
            <a:off x="3778643" y="5411424"/>
            <a:ext cx="4958334" cy="1527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285750" indent="-285750" algn="ctr" defTabSz="914400">
              <a:buFont typeface="Arial" charset="0"/>
              <a:buChar char="•"/>
            </a:pPr>
            <a:r>
              <a:rPr lang="en-US" sz="1400" dirty="0">
                <a:solidFill>
                  <a:srgbClr val="6B7280"/>
                </a:solidFill>
                <a:latin typeface="Noto Sans KR SemiBold" panose="020B0200000000000000" pitchFamily="50" charset="-127"/>
                <a:ea typeface="Noto Sans KR SemiBold" panose="020B0200000000000000" pitchFamily="50" charset="-127"/>
                <a:cs typeface="Noto Sans KR" pitchFamily="34" charset="-120"/>
              </a:rPr>
              <a:t>2024년 제재 인원은 '금품 등 수수'가 96.4%(430명)로 </a:t>
            </a:r>
          </a:p>
          <a:p>
            <a:pPr algn="ctr" defTabSz="914400"/>
            <a:r>
              <a:rPr lang="en-US" sz="1400" dirty="0" err="1">
                <a:solidFill>
                  <a:srgbClr val="6B7280"/>
                </a:solidFill>
                <a:latin typeface="Noto Sans KR SemiBold" panose="020B0200000000000000" pitchFamily="50" charset="-127"/>
                <a:ea typeface="Noto Sans KR SemiBold" panose="020B0200000000000000" pitchFamily="50" charset="-127"/>
                <a:cs typeface="Noto Sans KR" pitchFamily="34" charset="-120"/>
              </a:rPr>
              <a:t>압도적</a:t>
            </a:r>
            <a:r>
              <a:rPr lang="en-US" sz="1400" dirty="0">
                <a:solidFill>
                  <a:srgbClr val="6B7280"/>
                </a:solidFill>
                <a:latin typeface="Noto Sans KR SemiBold" panose="020B0200000000000000" pitchFamily="50" charset="-127"/>
                <a:ea typeface="Noto Sans KR SemiBold" panose="020B0200000000000000" pitchFamily="50" charset="-127"/>
                <a:cs typeface="Noto Sans KR" pitchFamily="34" charset="-120"/>
              </a:rPr>
              <a:t> 비중 차지</a:t>
            </a:r>
            <a:endParaRPr lang="en-US" sz="1400" dirty="0">
              <a:solidFill>
                <a:prstClr val="black"/>
              </a:solidFill>
              <a:ea typeface="Noto Sans KR SemiBold" panose="020B0200000000000000" pitchFamily="50" charset="-127"/>
            </a:endParaRPr>
          </a:p>
        </p:txBody>
      </p:sp>
      <p:sp>
        <p:nvSpPr>
          <p:cNvPr id="61" name="Text 46"/>
          <p:cNvSpPr txBox="1"/>
          <p:nvPr/>
        </p:nvSpPr>
        <p:spPr>
          <a:xfrm>
            <a:off x="8796073" y="6462065"/>
            <a:ext cx="122072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000" kern="0" spc="38" dirty="0">
                <a:solidFill>
                  <a:srgbClr val="FFFFFF">
                    <a:alpha val="80000"/>
                  </a:srgbClr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</a:t>
            </a:r>
            <a:endParaRPr lang="en-US" sz="1000" dirty="0">
              <a:solidFill>
                <a:prstClr val="black"/>
              </a:solidFill>
            </a:endParaRPr>
          </a:p>
        </p:txBody>
      </p:sp>
      <p:pic>
        <p:nvPicPr>
          <p:cNvPr id="60" name="Image 0" descr="preencoded.png"/>
          <p:cNvPicPr>
            <a:picLocks noChangeAspect="1"/>
          </p:cNvPicPr>
          <p:nvPr/>
        </p:nvPicPr>
        <p:blipFill>
          <a:blip r:embed="rId3"/>
          <a:srcRect l="-1403" r="-1403"/>
          <a:stretch/>
        </p:blipFill>
        <p:spPr>
          <a:xfrm>
            <a:off x="543156" y="3316940"/>
            <a:ext cx="157049" cy="18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41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" y="0"/>
            <a:ext cx="9143771" cy="6858000"/>
          </a:xfrm>
          <a:prstGeom prst="rect">
            <a:avLst/>
          </a:prstGeom>
          <a:solidFill>
            <a:srgbClr val="F3F4F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3" y="0"/>
            <a:ext cx="9143771" cy="6858000"/>
          </a:xfrm>
          <a:prstGeom prst="rect">
            <a:avLst/>
          </a:prstGeom>
          <a:solidFill>
            <a:srgbClr val="1E3A8A">
              <a:alpha val="4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428628" y="1248156"/>
            <a:ext cx="8286521" cy="19202"/>
          </a:xfrm>
          <a:prstGeom prst="rect">
            <a:avLst/>
          </a:prstGeom>
          <a:solidFill>
            <a:srgbClr val="FFFFFF">
              <a:alpha val="1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428627" y="333756"/>
            <a:ext cx="5263515" cy="4480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공직사회 부패인식도 획기적 개선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6" name="Text 4"/>
          <p:cNvSpPr txBox="1"/>
          <p:nvPr/>
        </p:nvSpPr>
        <p:spPr>
          <a:xfrm>
            <a:off x="649451" y="848563"/>
            <a:ext cx="4527303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300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2000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2025년 부패인식도 조사 결과 분석</a:t>
            </a:r>
            <a:endParaRPr lang="en-US" sz="2000" dirty="0">
              <a:solidFill>
                <a:prstClr val="white"/>
              </a:solidFill>
              <a:ea typeface="Noto Sans KR Medium" panose="020B0200000000000000" pitchFamily="50" charset="-127"/>
            </a:endParaRPr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8626" y="888797"/>
            <a:ext cx="128930" cy="171907"/>
          </a:xfrm>
          <a:prstGeom prst="rect">
            <a:avLst/>
          </a:prstGeom>
        </p:spPr>
      </p:pic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4"/>
          <a:srcRect t="-2" b="-2"/>
          <a:stretch/>
        </p:blipFill>
        <p:spPr>
          <a:xfrm>
            <a:off x="1714502" y="1611174"/>
            <a:ext cx="5714771" cy="4913071"/>
          </a:xfrm>
          <a:prstGeom prst="rect">
            <a:avLst/>
          </a:prstGeom>
        </p:spPr>
      </p:pic>
      <p:sp>
        <p:nvSpPr>
          <p:cNvPr id="12" name="Text 6"/>
          <p:cNvSpPr txBox="1"/>
          <p:nvPr/>
        </p:nvSpPr>
        <p:spPr>
          <a:xfrm>
            <a:off x="2505566" y="1962104"/>
            <a:ext cx="4232860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2400" b="1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2025년 공직사회 부패인식도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13" name="Text 7"/>
          <p:cNvSpPr txBox="1"/>
          <p:nvPr/>
        </p:nvSpPr>
        <p:spPr>
          <a:xfrm>
            <a:off x="2505566" y="2416362"/>
            <a:ext cx="3978144" cy="12957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0200" b="1" kern="0" spc="-300" dirty="0">
                <a:solidFill>
                  <a:srgbClr val="1E3A8A"/>
                </a:solidFill>
                <a:cs typeface="Noto Sans KR" pitchFamily="34" charset="-120"/>
              </a:rPr>
              <a:t>39.1</a:t>
            </a:r>
            <a:r>
              <a:rPr lang="en-US" sz="4800" b="1" kern="0" spc="-300" dirty="0">
                <a:solidFill>
                  <a:srgbClr val="4B5563"/>
                </a:solidFill>
                <a:cs typeface="Noto Sans KR" pitchFamily="34" charset="-120"/>
              </a:rPr>
              <a:t>%</a:t>
            </a:r>
            <a:endParaRPr lang="en-US" sz="10200" dirty="0">
              <a:solidFill>
                <a:prstClr val="black"/>
              </a:solidFill>
            </a:endParaRPr>
          </a:p>
        </p:txBody>
      </p:sp>
      <p:sp>
        <p:nvSpPr>
          <p:cNvPr id="14" name="Shape 8"/>
          <p:cNvSpPr/>
          <p:nvPr/>
        </p:nvSpPr>
        <p:spPr>
          <a:xfrm>
            <a:off x="2243254" y="3784662"/>
            <a:ext cx="4572229" cy="2560154"/>
          </a:xfrm>
          <a:prstGeom prst="roundRect">
            <a:avLst>
              <a:gd name="adj" fmla="val 12538"/>
            </a:avLst>
          </a:prstGeom>
          <a:solidFill>
            <a:srgbClr val="EFF6FF"/>
          </a:solidFill>
          <a:ln w="25400">
            <a:solidFill>
              <a:srgbClr val="DBEAFE"/>
            </a:solidFill>
            <a:prstDash val="solid"/>
          </a:ln>
        </p:spPr>
        <p:txBody>
          <a:bodyPr/>
          <a:lstStyle/>
          <a:p>
            <a:pPr defTabSz="914400"/>
            <a:endParaRPr lang="ko-KR" altLang="en-US" dirty="0">
              <a:solidFill>
                <a:prstClr val="black"/>
              </a:solidFill>
            </a:endParaRPr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561011" y="4031881"/>
            <a:ext cx="257175" cy="457200"/>
          </a:xfrm>
          <a:prstGeom prst="rect">
            <a:avLst/>
          </a:prstGeom>
        </p:spPr>
      </p:pic>
      <p:sp>
        <p:nvSpPr>
          <p:cNvPr id="16" name="Text 9"/>
          <p:cNvSpPr txBox="1"/>
          <p:nvPr/>
        </p:nvSpPr>
        <p:spPr>
          <a:xfrm>
            <a:off x="3818185" y="3914184"/>
            <a:ext cx="1761348" cy="6483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3300" b="1" dirty="0">
                <a:solidFill>
                  <a:srgbClr val="EF444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12.5%p</a:t>
            </a:r>
            <a:endParaRPr lang="en-US" sz="3300" dirty="0">
              <a:solidFill>
                <a:prstClr val="black"/>
              </a:solidFill>
            </a:endParaRPr>
          </a:p>
        </p:txBody>
      </p:sp>
      <p:sp>
        <p:nvSpPr>
          <p:cNvPr id="17" name="Text 10"/>
          <p:cNvSpPr txBox="1"/>
          <p:nvPr/>
        </p:nvSpPr>
        <p:spPr>
          <a:xfrm>
            <a:off x="5261421" y="4015469"/>
            <a:ext cx="1087574" cy="6483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2100" b="1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감소</a:t>
            </a:r>
            <a:endParaRPr lang="en-US" sz="2100" dirty="0">
              <a:solidFill>
                <a:prstClr val="black"/>
              </a:solidFill>
            </a:endParaRPr>
          </a:p>
        </p:txBody>
      </p:sp>
      <p:sp>
        <p:nvSpPr>
          <p:cNvPr id="18" name="Text 11"/>
          <p:cNvSpPr txBox="1"/>
          <p:nvPr/>
        </p:nvSpPr>
        <p:spPr>
          <a:xfrm>
            <a:off x="1786468" y="4686144"/>
            <a:ext cx="5757332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2000" b="1" dirty="0">
                <a:solidFill>
                  <a:srgbClr val="4B5563"/>
                </a:solidFill>
                <a:cs typeface="Noto Sans KR" pitchFamily="34" charset="-120"/>
              </a:rPr>
              <a:t>청탁금지법 시행 시점('16년 51.6%) </a:t>
            </a:r>
            <a:r>
              <a:rPr lang="en-US" sz="2000" b="1" dirty="0" err="1">
                <a:solidFill>
                  <a:srgbClr val="4B5563"/>
                </a:solidFill>
                <a:cs typeface="Noto Sans KR" pitchFamily="34" charset="-120"/>
              </a:rPr>
              <a:t>대비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9" name="Text 12"/>
          <p:cNvSpPr txBox="1"/>
          <p:nvPr/>
        </p:nvSpPr>
        <p:spPr>
          <a:xfrm>
            <a:off x="8741206" y="6730898"/>
            <a:ext cx="17899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000" dirty="0">
                <a:solidFill>
                  <a:srgbClr val="FFFFFF">
                    <a:alpha val="80000"/>
                  </a:srgbClr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11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20" name="Text 11">
            <a:extLst>
              <a:ext uri="{FF2B5EF4-FFF2-40B4-BE49-F238E27FC236}">
                <a16:creationId xmlns:a16="http://schemas.microsoft.com/office/drawing/2014/main" id="{5D5DCA53-DEE9-4E36-92BD-D9AE3DF5498D}"/>
              </a:ext>
            </a:extLst>
          </p:cNvPr>
          <p:cNvSpPr txBox="1"/>
          <p:nvPr/>
        </p:nvSpPr>
        <p:spPr>
          <a:xfrm>
            <a:off x="2579554" y="5315230"/>
            <a:ext cx="4131260" cy="3721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defTabSz="914400"/>
            <a:r>
              <a:rPr lang="en-US" b="1" dirty="0">
                <a:solidFill>
                  <a:srgbClr val="4B5563"/>
                </a:solidFill>
                <a:cs typeface="Noto Sans KR" pitchFamily="34" charset="-120"/>
              </a:rPr>
              <a:t>* </a:t>
            </a:r>
            <a:r>
              <a:rPr lang="ko-KR" altLang="en-US" b="1" dirty="0">
                <a:solidFill>
                  <a:srgbClr val="4B5563"/>
                </a:solidFill>
                <a:latin typeface="맑은 고딕"/>
                <a:cs typeface="Noto Sans KR" pitchFamily="34" charset="-120"/>
              </a:rPr>
              <a:t>권익위에서 매년 일반국민</a:t>
            </a:r>
            <a:r>
              <a:rPr lang="en-US" altLang="ko-KR" b="1" dirty="0">
                <a:solidFill>
                  <a:srgbClr val="4B5563"/>
                </a:solidFill>
                <a:latin typeface="맑은 고딕"/>
                <a:cs typeface="Noto Sans KR" pitchFamily="34" charset="-120"/>
              </a:rPr>
              <a:t>, </a:t>
            </a:r>
            <a:r>
              <a:rPr lang="ko-KR" altLang="en-US" b="1" dirty="0">
                <a:solidFill>
                  <a:srgbClr val="4B5563"/>
                </a:solidFill>
                <a:latin typeface="맑은 고딕"/>
                <a:cs typeface="Noto Sans KR" pitchFamily="34" charset="-120"/>
              </a:rPr>
              <a:t>기업인</a:t>
            </a:r>
            <a:r>
              <a:rPr lang="en-US" altLang="ko-KR" b="1" dirty="0">
                <a:solidFill>
                  <a:srgbClr val="4B5563"/>
                </a:solidFill>
                <a:latin typeface="맑은 고딕"/>
                <a:cs typeface="Noto Sans KR" pitchFamily="34" charset="-120"/>
              </a:rPr>
              <a:t>,</a:t>
            </a:r>
            <a:r>
              <a:rPr lang="ko-KR" altLang="en-US" b="1" dirty="0">
                <a:solidFill>
                  <a:srgbClr val="4B5563"/>
                </a:solidFill>
                <a:latin typeface="맑은 고딕"/>
                <a:cs typeface="Noto Sans KR" pitchFamily="34" charset="-120"/>
              </a:rPr>
              <a:t> </a:t>
            </a:r>
            <a:r>
              <a:rPr lang="ko-KR" altLang="en-US" b="1" dirty="0" err="1">
                <a:solidFill>
                  <a:srgbClr val="4B5563"/>
                </a:solidFill>
                <a:latin typeface="맑은 고딕"/>
                <a:cs typeface="Noto Sans KR" pitchFamily="34" charset="-120"/>
              </a:rPr>
              <a:t>외국인등을</a:t>
            </a:r>
            <a:r>
              <a:rPr lang="ko-KR" altLang="en-US" b="1" dirty="0">
                <a:solidFill>
                  <a:srgbClr val="4B5563"/>
                </a:solidFill>
                <a:latin typeface="맑은 고딕"/>
                <a:cs typeface="Noto Sans KR" pitchFamily="34" charset="-120"/>
              </a:rPr>
              <a:t> 대상으로 실시하는 설문조사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8254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" y="0"/>
            <a:ext cx="9143771" cy="6858000"/>
          </a:xfrm>
          <a:prstGeom prst="rect">
            <a:avLst/>
          </a:prstGeom>
          <a:solidFill>
            <a:srgbClr val="F3F4F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3" y="0"/>
            <a:ext cx="9143771" cy="6858000"/>
          </a:xfrm>
          <a:prstGeom prst="rect">
            <a:avLst/>
          </a:prstGeom>
          <a:solidFill>
            <a:srgbClr val="1E3A8A">
              <a:alpha val="4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428628" y="1027786"/>
            <a:ext cx="8286521" cy="19202"/>
          </a:xfrm>
          <a:prstGeom prst="rect">
            <a:avLst/>
          </a:prstGeom>
          <a:solidFill>
            <a:srgbClr val="FFFFFF">
              <a:alpha val="1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428627" y="237748"/>
            <a:ext cx="6372454" cy="4096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6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청탁금지법 10년, 실질적 성과로 입증하다</a:t>
            </a:r>
            <a:endParaRPr lang="en-US" sz="2600" dirty="0">
              <a:solidFill>
                <a:prstClr val="black"/>
              </a:solidFill>
            </a:endParaRPr>
          </a:p>
        </p:txBody>
      </p:sp>
      <p:sp>
        <p:nvSpPr>
          <p:cNvPr id="6" name="Text 4"/>
          <p:cNvSpPr txBox="1"/>
          <p:nvPr/>
        </p:nvSpPr>
        <p:spPr>
          <a:xfrm>
            <a:off x="606934" y="687633"/>
            <a:ext cx="4767682" cy="3099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200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2025년 역점정책과제 추진실적 기반 핵심 지표</a:t>
            </a:r>
            <a:endParaRPr lang="en-US" sz="1600" dirty="0">
              <a:solidFill>
                <a:prstClr val="white"/>
              </a:solidFill>
              <a:ea typeface="Noto Sans KR Medium" panose="020B0200000000000000" pitchFamily="50" charset="-127"/>
            </a:endParaRPr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 l="-1" r="-1"/>
          <a:stretch/>
        </p:blipFill>
        <p:spPr>
          <a:xfrm>
            <a:off x="7493000" y="585216"/>
            <a:ext cx="1280695" cy="342900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7829348" y="687633"/>
            <a:ext cx="1059187" cy="1426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10년 운영 성과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9" name="Text 6"/>
          <p:cNvSpPr txBox="1"/>
          <p:nvPr/>
        </p:nvSpPr>
        <p:spPr>
          <a:xfrm>
            <a:off x="612419" y="1185062"/>
            <a:ext cx="2019946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200" b="1" dirty="0">
                <a:solidFill>
                  <a:prstClr val="whit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>
                <a:solidFill>
                  <a:prstClr val="whit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제도 운영 성과</a:t>
            </a:r>
            <a:endParaRPr lang="en-US" sz="1600" dirty="0">
              <a:solidFill>
                <a:prstClr val="white"/>
              </a:solidFill>
            </a:endParaRPr>
          </a:p>
        </p:txBody>
      </p:sp>
      <p:sp>
        <p:nvSpPr>
          <p:cNvPr id="10" name="Text 7"/>
          <p:cNvSpPr txBox="1"/>
          <p:nvPr/>
        </p:nvSpPr>
        <p:spPr>
          <a:xfrm>
            <a:off x="4447415" y="1185062"/>
            <a:ext cx="2842385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200" b="1" dirty="0">
                <a:solidFill>
                  <a:prstClr val="whit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>
                <a:solidFill>
                  <a:prstClr val="whit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글로벌 평가 및 교육 성과</a:t>
            </a:r>
            <a:endParaRPr lang="en-US" sz="1600" dirty="0">
              <a:solidFill>
                <a:prstClr val="white"/>
              </a:solidFill>
            </a:endParaRPr>
          </a:p>
        </p:txBody>
      </p:sp>
      <p:sp>
        <p:nvSpPr>
          <p:cNvPr id="11" name="Shape 8"/>
          <p:cNvSpPr/>
          <p:nvPr/>
        </p:nvSpPr>
        <p:spPr>
          <a:xfrm>
            <a:off x="4292424" y="3963010"/>
            <a:ext cx="2164385" cy="1514246"/>
          </a:xfrm>
          <a:prstGeom prst="roundRect">
            <a:avLst>
              <a:gd name="adj" fmla="val 5317"/>
            </a:avLst>
          </a:prstGeom>
          <a:solidFill>
            <a:schemeClr val="tx1">
              <a:alpha val="40000"/>
            </a:scheme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4572915" y="4345229"/>
            <a:ext cx="1362217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000" b="1" dirty="0">
                <a:solidFill>
                  <a:prstClr val="whit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>
                <a:solidFill>
                  <a:prstClr val="whit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교육 만족도</a:t>
            </a:r>
            <a:endParaRPr lang="en-US" sz="1600" dirty="0">
              <a:solidFill>
                <a:prstClr val="white"/>
              </a:solidFill>
            </a:endParaRPr>
          </a:p>
        </p:txBody>
      </p:sp>
      <p:sp>
        <p:nvSpPr>
          <p:cNvPr id="13" name="Text 10"/>
          <p:cNvSpPr txBox="1"/>
          <p:nvPr/>
        </p:nvSpPr>
        <p:spPr>
          <a:xfrm>
            <a:off x="4614748" y="4627778"/>
            <a:ext cx="1753544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4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97.8%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14" name="Text 11"/>
          <p:cNvSpPr txBox="1"/>
          <p:nvPr/>
        </p:nvSpPr>
        <p:spPr>
          <a:xfrm>
            <a:off x="4609948" y="5002682"/>
            <a:ext cx="1758344" cy="2148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dirty="0">
                <a:solidFill>
                  <a:srgbClr val="E5E7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권역별 설명회 만족도</a:t>
            </a:r>
            <a:endParaRPr lang="en-US" sz="14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5" name="Shape 12"/>
          <p:cNvSpPr/>
          <p:nvPr/>
        </p:nvSpPr>
        <p:spPr>
          <a:xfrm>
            <a:off x="6557622" y="3963010"/>
            <a:ext cx="2164385" cy="1514246"/>
          </a:xfrm>
          <a:prstGeom prst="roundRect">
            <a:avLst>
              <a:gd name="adj" fmla="val 5317"/>
            </a:avLst>
          </a:prstGeom>
          <a:solidFill>
            <a:schemeClr val="tx1">
              <a:alpha val="40000"/>
            </a:scheme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6844999" y="4249674"/>
            <a:ext cx="1764562" cy="2825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000" b="1" dirty="0">
                <a:solidFill>
                  <a:prstClr val="whit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>
                <a:solidFill>
                  <a:prstClr val="whit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채용비리 감소</a:t>
            </a:r>
            <a:endParaRPr lang="en-US" sz="1600" dirty="0">
              <a:solidFill>
                <a:prstClr val="white"/>
              </a:solidFill>
            </a:endParaRPr>
          </a:p>
        </p:txBody>
      </p:sp>
      <p:sp>
        <p:nvSpPr>
          <p:cNvPr id="17" name="Text 14"/>
          <p:cNvSpPr txBox="1"/>
          <p:nvPr/>
        </p:nvSpPr>
        <p:spPr>
          <a:xfrm>
            <a:off x="6885001" y="4671669"/>
            <a:ext cx="1888694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4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78.6%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18" name="Text 15"/>
          <p:cNvSpPr txBox="1"/>
          <p:nvPr/>
        </p:nvSpPr>
        <p:spPr>
          <a:xfrm>
            <a:off x="6668321" y="5093665"/>
            <a:ext cx="2092375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600" dirty="0">
                <a:solidFill>
                  <a:srgbClr val="E5E7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2019년 182건 </a:t>
            </a:r>
          </a:p>
          <a:p>
            <a:pPr defTabSz="914400"/>
            <a:r>
              <a:rPr lang="en-US" sz="1600" dirty="0">
                <a:solidFill>
                  <a:srgbClr val="E5E7EB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→ 2024년 39건</a:t>
            </a:r>
            <a:endParaRPr lang="en-US" sz="16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9" name="Shape 16"/>
          <p:cNvSpPr/>
          <p:nvPr/>
        </p:nvSpPr>
        <p:spPr>
          <a:xfrm>
            <a:off x="313268" y="5617159"/>
            <a:ext cx="8401882" cy="914400"/>
          </a:xfrm>
          <a:prstGeom prst="roundRect">
            <a:avLst>
              <a:gd name="adj" fmla="val 12500"/>
            </a:avLst>
          </a:prstGeom>
          <a:solidFill>
            <a:schemeClr val="tx1">
              <a:alpha val="40000"/>
            </a:schemeClr>
          </a:solidFill>
          <a:ln w="12700">
            <a:solidFill>
              <a:srgbClr val="10B981">
                <a:alpha val="30000"/>
              </a:srgbClr>
            </a:solidFill>
            <a:prstDash val="solid"/>
          </a:ln>
        </p:spPr>
      </p:sp>
      <p:sp>
        <p:nvSpPr>
          <p:cNvPr id="20" name="Text 17"/>
          <p:cNvSpPr txBox="1"/>
          <p:nvPr/>
        </p:nvSpPr>
        <p:spPr>
          <a:xfrm>
            <a:off x="842850" y="5741518"/>
            <a:ext cx="7865441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b="1" dirty="0">
                <a:solidFill>
                  <a:prstClr val="whit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실질적 성과로 증명된 10년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Text 18"/>
          <p:cNvSpPr txBox="1"/>
          <p:nvPr/>
        </p:nvSpPr>
        <p:spPr>
          <a:xfrm>
            <a:off x="842848" y="6010356"/>
            <a:ext cx="7865444" cy="4005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defTabSz="914400"/>
            <a:r>
              <a:rPr lang="en-US" sz="1600" dirty="0" err="1">
                <a:solidFill>
                  <a:srgbClr val="F0FDF4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신고건수의</a:t>
            </a:r>
            <a:r>
              <a:rPr lang="en-US" sz="1600" dirty="0">
                <a:solidFill>
                  <a:srgbClr val="F0FDF4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F0FDF4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대폭</a:t>
            </a:r>
            <a:r>
              <a:rPr lang="en-US" sz="1600" dirty="0">
                <a:solidFill>
                  <a:srgbClr val="F0FDF4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dirty="0" err="1">
                <a:solidFill>
                  <a:srgbClr val="F0FDF4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감소</a:t>
            </a:r>
            <a:r>
              <a:rPr lang="en-US" sz="1600" dirty="0">
                <a:solidFill>
                  <a:srgbClr val="F0FDF4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, 국가청렴도 역대 최고 기록은 청탁금지법이 단순한 규제를 </a:t>
            </a:r>
            <a:r>
              <a:rPr lang="en-US" sz="1600" dirty="0" err="1">
                <a:solidFill>
                  <a:srgbClr val="F0FDF4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넘어</a:t>
            </a:r>
            <a:r>
              <a:rPr lang="en-US" sz="1600" dirty="0">
                <a:solidFill>
                  <a:srgbClr val="F0FDF4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600" b="1" dirty="0" err="1">
                <a:solidFill>
                  <a:srgbClr val="F0FDF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대한민국의</a:t>
            </a:r>
            <a:r>
              <a:rPr lang="en-US" sz="1600" b="1" dirty="0">
                <a:solidFill>
                  <a:srgbClr val="F0FDF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청렴 경쟁력을 </a:t>
            </a:r>
            <a:r>
              <a:rPr lang="en-US" sz="1600" b="1" dirty="0" err="1">
                <a:solidFill>
                  <a:srgbClr val="F0FDF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높이는</a:t>
            </a:r>
            <a:r>
              <a:rPr lang="en-US" sz="1600" b="1" dirty="0">
                <a:solidFill>
                  <a:srgbClr val="F0FDF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 err="1">
                <a:solidFill>
                  <a:srgbClr val="F0FDF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핵심</a:t>
            </a:r>
            <a:r>
              <a:rPr lang="en-US" sz="1600" b="1" dirty="0">
                <a:solidFill>
                  <a:srgbClr val="F0FDF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>
                <a:solidFill>
                  <a:srgbClr val="F0FDF4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동력</a:t>
            </a:r>
            <a:r>
              <a:rPr lang="en-US" sz="1600" dirty="0">
                <a:solidFill>
                  <a:srgbClr val="F0FDF4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으로 작용했음을 실증적으로 보여줍니다.</a:t>
            </a:r>
            <a:endParaRPr lang="en-US" sz="1600" dirty="0">
              <a:solidFill>
                <a:prstClr val="black"/>
              </a:solidFill>
              <a:ea typeface="Noto Sans KR Medium" panose="020B0200000000000000" pitchFamily="50" charset="-127"/>
            </a:endParaRPr>
          </a:p>
        </p:txBody>
      </p:sp>
      <p:pic>
        <p:nvPicPr>
          <p:cNvPr id="22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28627" y="726953"/>
            <a:ext cx="121387" cy="161849"/>
          </a:xfrm>
          <a:prstGeom prst="rect">
            <a:avLst/>
          </a:prstGeom>
        </p:spPr>
      </p:pic>
      <p:pic>
        <p:nvPicPr>
          <p:cNvPr id="23" name="Image 2" descr="preencoded.png"/>
          <p:cNvPicPr>
            <a:picLocks noChangeAspect="1"/>
          </p:cNvPicPr>
          <p:nvPr/>
        </p:nvPicPr>
        <p:blipFill>
          <a:blip r:embed="rId5"/>
          <a:srcRect l="-837" r="-837"/>
          <a:stretch/>
        </p:blipFill>
        <p:spPr>
          <a:xfrm>
            <a:off x="7641672" y="696773"/>
            <a:ext cx="114529" cy="133502"/>
          </a:xfrm>
          <a:prstGeom prst="rect">
            <a:avLst/>
          </a:prstGeom>
        </p:spPr>
      </p:pic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rcRect t="-514" b="-514"/>
          <a:stretch/>
        </p:blipFill>
        <p:spPr>
          <a:xfrm>
            <a:off x="428627" y="1224387"/>
            <a:ext cx="150191" cy="161849"/>
          </a:xfrm>
          <a:prstGeom prst="rect">
            <a:avLst/>
          </a:prstGeom>
        </p:spPr>
      </p:pic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4292425" y="1224387"/>
            <a:ext cx="121387" cy="161849"/>
          </a:xfrm>
          <a:prstGeom prst="rect">
            <a:avLst/>
          </a:prstGeom>
        </p:spPr>
      </p:pic>
      <p:pic>
        <p:nvPicPr>
          <p:cNvPr id="26" name="Image 5" descr="preencoded.png"/>
          <p:cNvPicPr>
            <a:picLocks noChangeAspect="1"/>
          </p:cNvPicPr>
          <p:nvPr/>
        </p:nvPicPr>
        <p:blipFill>
          <a:blip r:embed="rId8"/>
          <a:srcRect l="-1507" r="-1507"/>
          <a:stretch/>
        </p:blipFill>
        <p:spPr>
          <a:xfrm>
            <a:off x="4406953" y="4390949"/>
            <a:ext cx="128930" cy="133502"/>
          </a:xfrm>
          <a:prstGeom prst="rect">
            <a:avLst/>
          </a:prstGeom>
        </p:spPr>
      </p:pic>
      <p:pic>
        <p:nvPicPr>
          <p:cNvPr id="27" name="Image 6" descr="preencoded.png"/>
          <p:cNvPicPr>
            <a:picLocks noChangeAspect="1"/>
          </p:cNvPicPr>
          <p:nvPr/>
        </p:nvPicPr>
        <p:blipFill>
          <a:blip r:embed="rId9"/>
          <a:srcRect l="-1507" r="-1507"/>
          <a:stretch/>
        </p:blipFill>
        <p:spPr>
          <a:xfrm>
            <a:off x="6672151" y="4390949"/>
            <a:ext cx="128930" cy="133502"/>
          </a:xfrm>
          <a:prstGeom prst="rect">
            <a:avLst/>
          </a:prstGeom>
        </p:spPr>
      </p:pic>
      <p:pic>
        <p:nvPicPr>
          <p:cNvPr id="28" name="Image 7" descr="preencoded.png"/>
          <p:cNvPicPr>
            <a:picLocks noChangeAspect="1"/>
          </p:cNvPicPr>
          <p:nvPr/>
        </p:nvPicPr>
        <p:blipFill>
          <a:blip r:embed="rId10"/>
          <a:srcRect l="-552" r="-552"/>
          <a:stretch/>
        </p:blipFill>
        <p:spPr>
          <a:xfrm>
            <a:off x="578817" y="5947263"/>
            <a:ext cx="157049" cy="276149"/>
          </a:xfrm>
          <a:prstGeom prst="rect">
            <a:avLst/>
          </a:prstGeom>
        </p:spPr>
      </p:pic>
      <p:sp>
        <p:nvSpPr>
          <p:cNvPr id="29" name="Shape 19"/>
          <p:cNvSpPr/>
          <p:nvPr/>
        </p:nvSpPr>
        <p:spPr>
          <a:xfrm>
            <a:off x="428627" y="1559052"/>
            <a:ext cx="3686175" cy="905256"/>
          </a:xfrm>
          <a:prstGeom prst="roundRect">
            <a:avLst>
              <a:gd name="adj" fmla="val 14886"/>
            </a:avLst>
          </a:prstGeom>
          <a:solidFill>
            <a:srgbClr val="FFFFFF"/>
          </a:solidFill>
          <a:ln/>
          <a:effectLst>
            <a:outerShdw blurRad="1016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0" name="Shape 20"/>
          <p:cNvSpPr/>
          <p:nvPr/>
        </p:nvSpPr>
        <p:spPr>
          <a:xfrm>
            <a:off x="428628" y="1559052"/>
            <a:ext cx="43205" cy="905256"/>
          </a:xfrm>
          <a:prstGeom prst="roundRect">
            <a:avLst>
              <a:gd name="adj" fmla="val 233919"/>
            </a:avLst>
          </a:prstGeom>
          <a:solidFill>
            <a:srgbClr val="3B82F6"/>
          </a:solidFill>
          <a:ln w="12700">
            <a:solidFill>
              <a:srgbClr val="3B82F6">
                <a:alpha val="0"/>
              </a:srgbClr>
            </a:solidFill>
            <a:prstDash val="solid"/>
          </a:ln>
        </p:spPr>
      </p:sp>
      <p:sp>
        <p:nvSpPr>
          <p:cNvPr id="31" name="Shape 21"/>
          <p:cNvSpPr/>
          <p:nvPr/>
        </p:nvSpPr>
        <p:spPr>
          <a:xfrm>
            <a:off x="600076" y="1801369"/>
            <a:ext cx="314096" cy="418795"/>
          </a:xfrm>
          <a:prstGeom prst="roundRect">
            <a:avLst>
              <a:gd name="adj" fmla="val 49623"/>
            </a:avLst>
          </a:prstGeom>
          <a:solidFill>
            <a:srgbClr val="EFF6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32" name="Image 8" descr="preencoded.png"/>
          <p:cNvPicPr>
            <a:picLocks noChangeAspect="1"/>
          </p:cNvPicPr>
          <p:nvPr/>
        </p:nvPicPr>
        <p:blipFill>
          <a:blip r:embed="rId11"/>
          <a:srcRect l="-837" r="-837"/>
          <a:stretch/>
        </p:blipFill>
        <p:spPr>
          <a:xfrm>
            <a:off x="700204" y="1911096"/>
            <a:ext cx="114529" cy="200254"/>
          </a:xfrm>
          <a:prstGeom prst="rect">
            <a:avLst/>
          </a:prstGeom>
        </p:spPr>
      </p:pic>
      <p:sp>
        <p:nvSpPr>
          <p:cNvPr id="33" name="Text 22"/>
          <p:cNvSpPr txBox="1"/>
          <p:nvPr/>
        </p:nvSpPr>
        <p:spPr>
          <a:xfrm>
            <a:off x="1021842" y="1644091"/>
            <a:ext cx="310804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600" b="1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신고 건수 대폭 감소 (생활 규범화)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34" name="Text 23"/>
          <p:cNvSpPr txBox="1"/>
          <p:nvPr/>
        </p:nvSpPr>
        <p:spPr>
          <a:xfrm>
            <a:off x="1021844" y="1880921"/>
            <a:ext cx="75920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srgbClr val="1F293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70%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35" name="Text 24"/>
          <p:cNvSpPr txBox="1"/>
          <p:nvPr/>
        </p:nvSpPr>
        <p:spPr>
          <a:xfrm>
            <a:off x="1577980" y="1958551"/>
            <a:ext cx="560957" cy="73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dirty="0">
                <a:solidFill>
                  <a:srgbClr val="6B7280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감소</a:t>
            </a:r>
            <a:endParaRPr lang="en-US" sz="1400" dirty="0">
              <a:solidFill>
                <a:prstClr val="black"/>
              </a:solidFill>
              <a:ea typeface="Noto Sans KR Medium" panose="020B0200000000000000" pitchFamily="50" charset="-127"/>
            </a:endParaRPr>
          </a:p>
        </p:txBody>
      </p:sp>
      <p:pic>
        <p:nvPicPr>
          <p:cNvPr id="36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1844" y="2118726"/>
            <a:ext cx="2830489" cy="258719"/>
          </a:xfrm>
          <a:prstGeom prst="rect">
            <a:avLst/>
          </a:prstGeom>
        </p:spPr>
      </p:pic>
      <p:sp>
        <p:nvSpPr>
          <p:cNvPr id="37" name="Text 25"/>
          <p:cNvSpPr/>
          <p:nvPr/>
        </p:nvSpPr>
        <p:spPr>
          <a:xfrm>
            <a:off x="1037508" y="2131994"/>
            <a:ext cx="2721692" cy="25987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400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4,386건('18) → 1,357건('24)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38" name="Shape 26"/>
          <p:cNvSpPr/>
          <p:nvPr/>
        </p:nvSpPr>
        <p:spPr>
          <a:xfrm>
            <a:off x="428627" y="2577694"/>
            <a:ext cx="3686175" cy="905256"/>
          </a:xfrm>
          <a:prstGeom prst="roundRect">
            <a:avLst>
              <a:gd name="adj" fmla="val 14886"/>
            </a:avLst>
          </a:prstGeom>
          <a:solidFill>
            <a:srgbClr val="FFFFFF"/>
          </a:solidFill>
          <a:ln/>
          <a:effectLst>
            <a:outerShdw blurRad="1016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9" name="Shape 27"/>
          <p:cNvSpPr/>
          <p:nvPr/>
        </p:nvSpPr>
        <p:spPr>
          <a:xfrm>
            <a:off x="428628" y="2577694"/>
            <a:ext cx="43205" cy="905256"/>
          </a:xfrm>
          <a:prstGeom prst="roundRect">
            <a:avLst>
              <a:gd name="adj" fmla="val 233919"/>
            </a:avLst>
          </a:prstGeom>
          <a:solidFill>
            <a:srgbClr val="EF4444"/>
          </a:solidFill>
          <a:ln w="12700">
            <a:solidFill>
              <a:srgbClr val="EF4444">
                <a:alpha val="0"/>
              </a:srgbClr>
            </a:solidFill>
            <a:prstDash val="solid"/>
          </a:ln>
        </p:spPr>
      </p:sp>
      <p:sp>
        <p:nvSpPr>
          <p:cNvPr id="40" name="Shape 28"/>
          <p:cNvSpPr/>
          <p:nvPr/>
        </p:nvSpPr>
        <p:spPr>
          <a:xfrm>
            <a:off x="600076" y="2820929"/>
            <a:ext cx="314096" cy="418795"/>
          </a:xfrm>
          <a:prstGeom prst="roundRect">
            <a:avLst>
              <a:gd name="adj" fmla="val 49623"/>
            </a:avLst>
          </a:prstGeom>
          <a:solidFill>
            <a:srgbClr val="FEF2F2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41" name="Image 10" descr="preencoded.png"/>
          <p:cNvPicPr>
            <a:picLocks noChangeAspect="1"/>
          </p:cNvPicPr>
          <p:nvPr/>
        </p:nvPicPr>
        <p:blipFill>
          <a:blip r:embed="rId13"/>
          <a:srcRect l="-837" r="-837"/>
          <a:stretch/>
        </p:blipFill>
        <p:spPr>
          <a:xfrm>
            <a:off x="700204" y="2930652"/>
            <a:ext cx="114529" cy="200254"/>
          </a:xfrm>
          <a:prstGeom prst="rect">
            <a:avLst/>
          </a:prstGeom>
        </p:spPr>
      </p:pic>
      <p:sp>
        <p:nvSpPr>
          <p:cNvPr id="42" name="Text 29"/>
          <p:cNvSpPr txBox="1"/>
          <p:nvPr/>
        </p:nvSpPr>
        <p:spPr>
          <a:xfrm>
            <a:off x="1021842" y="2663647"/>
            <a:ext cx="310804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600" b="1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부적절 처리 사례 역대 최저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43" name="Text 30"/>
          <p:cNvSpPr txBox="1"/>
          <p:nvPr/>
        </p:nvSpPr>
        <p:spPr>
          <a:xfrm>
            <a:off x="1021843" y="2899562"/>
            <a:ext cx="314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srgbClr val="1F293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13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44" name="Text 31"/>
          <p:cNvSpPr txBox="1"/>
          <p:nvPr/>
        </p:nvSpPr>
        <p:spPr>
          <a:xfrm>
            <a:off x="1363176" y="2928990"/>
            <a:ext cx="143333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200" dirty="0">
                <a:solidFill>
                  <a:srgbClr val="6B7280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건</a:t>
            </a:r>
            <a:endParaRPr lang="en-US" sz="12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pic>
        <p:nvPicPr>
          <p:cNvPr id="45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21844" y="3187598"/>
            <a:ext cx="2830489" cy="209398"/>
          </a:xfrm>
          <a:prstGeom prst="rect">
            <a:avLst/>
          </a:prstGeom>
        </p:spPr>
      </p:pic>
      <p:sp>
        <p:nvSpPr>
          <p:cNvPr id="46" name="Text 32"/>
          <p:cNvSpPr/>
          <p:nvPr/>
        </p:nvSpPr>
        <p:spPr>
          <a:xfrm>
            <a:off x="1021844" y="3187598"/>
            <a:ext cx="2483356" cy="20939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400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2020년 59건 </a:t>
            </a:r>
            <a:r>
              <a:rPr lang="en-US" sz="1400" b="1" dirty="0" err="1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대비</a:t>
            </a:r>
            <a:r>
              <a:rPr lang="en-US" sz="1400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78% 감소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47" name="Shape 33"/>
          <p:cNvSpPr/>
          <p:nvPr/>
        </p:nvSpPr>
        <p:spPr>
          <a:xfrm>
            <a:off x="428627" y="3597250"/>
            <a:ext cx="3686175" cy="905256"/>
          </a:xfrm>
          <a:prstGeom prst="roundRect">
            <a:avLst>
              <a:gd name="adj" fmla="val 14886"/>
            </a:avLst>
          </a:prstGeom>
          <a:solidFill>
            <a:srgbClr val="FFFFFF"/>
          </a:solidFill>
          <a:ln/>
          <a:effectLst>
            <a:outerShdw blurRad="1016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8" name="Shape 34"/>
          <p:cNvSpPr/>
          <p:nvPr/>
        </p:nvSpPr>
        <p:spPr>
          <a:xfrm>
            <a:off x="428628" y="3597250"/>
            <a:ext cx="43205" cy="905256"/>
          </a:xfrm>
          <a:prstGeom prst="roundRect">
            <a:avLst>
              <a:gd name="adj" fmla="val 233919"/>
            </a:avLst>
          </a:prstGeom>
          <a:solidFill>
            <a:srgbClr val="8B5CF6"/>
          </a:solidFill>
          <a:ln w="12700">
            <a:solidFill>
              <a:srgbClr val="8B5CF6">
                <a:alpha val="0"/>
              </a:srgbClr>
            </a:solidFill>
            <a:prstDash val="solid"/>
          </a:ln>
        </p:spPr>
      </p:sp>
      <p:sp>
        <p:nvSpPr>
          <p:cNvPr id="49" name="Shape 35"/>
          <p:cNvSpPr/>
          <p:nvPr/>
        </p:nvSpPr>
        <p:spPr>
          <a:xfrm>
            <a:off x="600076" y="3839568"/>
            <a:ext cx="314096" cy="418795"/>
          </a:xfrm>
          <a:prstGeom prst="roundRect">
            <a:avLst>
              <a:gd name="adj" fmla="val 49623"/>
            </a:avLst>
          </a:prstGeom>
          <a:solidFill>
            <a:srgbClr val="F3E8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50" name="Image 12" descr="preencoded.png"/>
          <p:cNvPicPr>
            <a:picLocks noChangeAspect="1"/>
          </p:cNvPicPr>
          <p:nvPr/>
        </p:nvPicPr>
        <p:blipFill>
          <a:blip r:embed="rId15"/>
          <a:srcRect/>
          <a:stretch/>
        </p:blipFill>
        <p:spPr>
          <a:xfrm>
            <a:off x="682373" y="3949294"/>
            <a:ext cx="150191" cy="200254"/>
          </a:xfrm>
          <a:prstGeom prst="rect">
            <a:avLst/>
          </a:prstGeom>
        </p:spPr>
      </p:pic>
      <p:sp>
        <p:nvSpPr>
          <p:cNvPr id="51" name="Text 36"/>
          <p:cNvSpPr txBox="1"/>
          <p:nvPr/>
        </p:nvSpPr>
        <p:spPr>
          <a:xfrm>
            <a:off x="1021842" y="3683203"/>
            <a:ext cx="3108046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600" b="1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법 집행 강화 (제재 인원)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52" name="Text 37"/>
          <p:cNvSpPr txBox="1"/>
          <p:nvPr/>
        </p:nvSpPr>
        <p:spPr>
          <a:xfrm>
            <a:off x="1021841" y="3935224"/>
            <a:ext cx="528883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srgbClr val="1F293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446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53" name="Text 38"/>
          <p:cNvSpPr txBox="1"/>
          <p:nvPr/>
        </p:nvSpPr>
        <p:spPr>
          <a:xfrm>
            <a:off x="1550725" y="3967208"/>
            <a:ext cx="143333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200" dirty="0">
                <a:solidFill>
                  <a:srgbClr val="6B7280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명</a:t>
            </a:r>
            <a:endParaRPr lang="en-US" sz="12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pic>
        <p:nvPicPr>
          <p:cNvPr id="54" name="Image 13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21841" y="4178247"/>
            <a:ext cx="2830491" cy="264814"/>
          </a:xfrm>
          <a:prstGeom prst="rect">
            <a:avLst/>
          </a:prstGeom>
        </p:spPr>
      </p:pic>
      <p:sp>
        <p:nvSpPr>
          <p:cNvPr id="55" name="Text 39"/>
          <p:cNvSpPr/>
          <p:nvPr/>
        </p:nvSpPr>
        <p:spPr>
          <a:xfrm>
            <a:off x="1021842" y="4207508"/>
            <a:ext cx="2593011" cy="20939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400" b="1" dirty="0">
                <a:solidFill>
                  <a:srgbClr val="5B21B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법 시행 이후 최대치 기록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56" name="Image 14" descr="preencoded.png"/>
          <p:cNvPicPr>
            <a:picLocks noChangeAspect="1"/>
          </p:cNvPicPr>
          <p:nvPr/>
        </p:nvPicPr>
        <p:blipFill>
          <a:blip r:embed="rId17"/>
          <a:srcRect l="-3" r="-3"/>
          <a:stretch/>
        </p:blipFill>
        <p:spPr>
          <a:xfrm>
            <a:off x="4292424" y="1587403"/>
            <a:ext cx="4422725" cy="2232965"/>
          </a:xfrm>
          <a:prstGeom prst="rect">
            <a:avLst/>
          </a:prstGeom>
        </p:spPr>
      </p:pic>
      <p:pic>
        <p:nvPicPr>
          <p:cNvPr id="57" name="Image 15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289799" y="1511508"/>
            <a:ext cx="1235381" cy="276149"/>
          </a:xfrm>
          <a:prstGeom prst="rect">
            <a:avLst/>
          </a:prstGeom>
        </p:spPr>
      </p:pic>
      <p:sp>
        <p:nvSpPr>
          <p:cNvPr id="58" name="Text 40"/>
          <p:cNvSpPr/>
          <p:nvPr/>
        </p:nvSpPr>
        <p:spPr>
          <a:xfrm>
            <a:off x="7493001" y="1511508"/>
            <a:ext cx="1032180" cy="27706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역대 최고 기록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59" name="Text 41"/>
          <p:cNvSpPr txBox="1"/>
          <p:nvPr/>
        </p:nvSpPr>
        <p:spPr>
          <a:xfrm>
            <a:off x="4708017" y="1920243"/>
            <a:ext cx="1748791" cy="26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300" b="1" dirty="0">
                <a:solidFill>
                  <a:srgbClr val="92400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>
                <a:solidFill>
                  <a:srgbClr val="92400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국가청렴도 (CPI)</a:t>
            </a:r>
            <a:endParaRPr lang="en-US" sz="1600" dirty="0">
              <a:solidFill>
                <a:prstClr val="black"/>
              </a:solidFill>
            </a:endParaRPr>
          </a:p>
        </p:txBody>
      </p:sp>
      <p:pic>
        <p:nvPicPr>
          <p:cNvPr id="60" name="Image 16" descr="preencoded.png"/>
          <p:cNvPicPr>
            <a:picLocks noChangeAspect="1"/>
          </p:cNvPicPr>
          <p:nvPr/>
        </p:nvPicPr>
        <p:blipFill>
          <a:blip r:embed="rId19"/>
          <a:srcRect/>
          <a:stretch/>
        </p:blipFill>
        <p:spPr>
          <a:xfrm>
            <a:off x="4485820" y="1971447"/>
            <a:ext cx="128930" cy="171907"/>
          </a:xfrm>
          <a:prstGeom prst="rect">
            <a:avLst/>
          </a:prstGeom>
        </p:spPr>
      </p:pic>
      <p:sp>
        <p:nvSpPr>
          <p:cNvPr id="61" name="Text 42"/>
          <p:cNvSpPr txBox="1"/>
          <p:nvPr/>
        </p:nvSpPr>
        <p:spPr>
          <a:xfrm>
            <a:off x="4572916" y="2297892"/>
            <a:ext cx="681107" cy="21488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b="1" dirty="0">
                <a:solidFill>
                  <a:srgbClr val="78350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2016년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62" name="Text 43"/>
          <p:cNvSpPr txBox="1"/>
          <p:nvPr/>
        </p:nvSpPr>
        <p:spPr>
          <a:xfrm>
            <a:off x="4550284" y="2585009"/>
            <a:ext cx="656312" cy="305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400" b="1" dirty="0">
                <a:solidFill>
                  <a:srgbClr val="9CA3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53점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63" name="Text 44"/>
          <p:cNvSpPr txBox="1"/>
          <p:nvPr/>
        </p:nvSpPr>
        <p:spPr>
          <a:xfrm>
            <a:off x="4557830" y="2946197"/>
            <a:ext cx="5493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600" b="1" dirty="0">
                <a:solidFill>
                  <a:srgbClr val="6B728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52</a:t>
            </a:r>
            <a:r>
              <a:rPr lang="en-US" sz="1200" b="1" dirty="0">
                <a:solidFill>
                  <a:srgbClr val="6B728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위</a:t>
            </a:r>
            <a:endParaRPr lang="en-US" sz="1200" dirty="0">
              <a:solidFill>
                <a:prstClr val="black"/>
              </a:solidFill>
            </a:endParaRPr>
          </a:p>
        </p:txBody>
      </p:sp>
      <p:pic>
        <p:nvPicPr>
          <p:cNvPr id="64" name="Image 17" descr="preencoded.png"/>
          <p:cNvPicPr>
            <a:picLocks noChangeAspect="1"/>
          </p:cNvPicPr>
          <p:nvPr/>
        </p:nvPicPr>
        <p:blipFill>
          <a:blip r:embed="rId20"/>
          <a:srcRect l="-1903" r="-1903"/>
          <a:stretch/>
        </p:blipFill>
        <p:spPr>
          <a:xfrm>
            <a:off x="6432805" y="2585009"/>
            <a:ext cx="142646" cy="209398"/>
          </a:xfrm>
          <a:prstGeom prst="rect">
            <a:avLst/>
          </a:prstGeom>
        </p:spPr>
      </p:pic>
      <p:sp>
        <p:nvSpPr>
          <p:cNvPr id="65" name="Text 45"/>
          <p:cNvSpPr txBox="1"/>
          <p:nvPr/>
        </p:nvSpPr>
        <p:spPr>
          <a:xfrm>
            <a:off x="7756202" y="2252167"/>
            <a:ext cx="743606" cy="2459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b="1" dirty="0">
                <a:solidFill>
                  <a:srgbClr val="78350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2024</a:t>
            </a:r>
            <a:r>
              <a:rPr lang="en-US" sz="1000" b="1" dirty="0">
                <a:solidFill>
                  <a:srgbClr val="78350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년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66" name="Text 46"/>
          <p:cNvSpPr txBox="1"/>
          <p:nvPr/>
        </p:nvSpPr>
        <p:spPr>
          <a:xfrm>
            <a:off x="7910020" y="2530145"/>
            <a:ext cx="674141" cy="305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400" b="1" dirty="0">
                <a:solidFill>
                  <a:srgbClr val="B45309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64점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67" name="Text 47"/>
          <p:cNvSpPr txBox="1"/>
          <p:nvPr/>
        </p:nvSpPr>
        <p:spPr>
          <a:xfrm>
            <a:off x="8033462" y="2835554"/>
            <a:ext cx="44151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200" b="1" dirty="0">
                <a:solidFill>
                  <a:srgbClr val="92400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30위</a:t>
            </a: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68" name="Shape 48"/>
          <p:cNvSpPr/>
          <p:nvPr/>
        </p:nvSpPr>
        <p:spPr>
          <a:xfrm>
            <a:off x="4485819" y="3178454"/>
            <a:ext cx="4043477" cy="314554"/>
          </a:xfrm>
          <a:prstGeom prst="roundRect">
            <a:avLst>
              <a:gd name="adj" fmla="val 70472"/>
            </a:avLst>
          </a:prstGeom>
          <a:solidFill>
            <a:srgbClr val="FFFFFF">
              <a:alpha val="6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9" name="Text 49"/>
          <p:cNvSpPr txBox="1"/>
          <p:nvPr/>
        </p:nvSpPr>
        <p:spPr>
          <a:xfrm>
            <a:off x="5748452" y="3235147"/>
            <a:ext cx="3082695" cy="1906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800" b="1" dirty="0">
                <a:solidFill>
                  <a:srgbClr val="78350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400" b="1" dirty="0">
                <a:solidFill>
                  <a:srgbClr val="78350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100점 만점에 64점, 180개국 중 30위 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70" name="Image 18" descr="preencoded.png"/>
          <p:cNvPicPr>
            <a:picLocks noChangeAspect="1"/>
          </p:cNvPicPr>
          <p:nvPr/>
        </p:nvPicPr>
        <p:blipFill>
          <a:blip r:embed="rId21"/>
          <a:srcRect/>
          <a:stretch/>
        </p:blipFill>
        <p:spPr>
          <a:xfrm>
            <a:off x="5596155" y="3292297"/>
            <a:ext cx="100127" cy="133502"/>
          </a:xfrm>
          <a:prstGeom prst="rect">
            <a:avLst/>
          </a:prstGeom>
        </p:spPr>
      </p:pic>
      <p:sp>
        <p:nvSpPr>
          <p:cNvPr id="71" name="Text 50"/>
          <p:cNvSpPr txBox="1"/>
          <p:nvPr/>
        </p:nvSpPr>
        <p:spPr>
          <a:xfrm>
            <a:off x="8741206" y="6462065"/>
            <a:ext cx="178994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000" dirty="0">
                <a:solidFill>
                  <a:srgbClr val="FFFFFF">
                    <a:alpha val="80000"/>
                  </a:srgbClr>
                </a:solidFill>
                <a:latin typeface="Noto Sans KR" pitchFamily="34" charset="0"/>
                <a:ea typeface="Noto Sans KR" pitchFamily="34" charset="-122"/>
              </a:rPr>
              <a:t>4</a:t>
            </a:r>
            <a:endParaRPr lang="en-US" sz="1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112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" y="0"/>
            <a:ext cx="9143771" cy="6858000"/>
          </a:xfrm>
          <a:prstGeom prst="rect">
            <a:avLst/>
          </a:prstGeom>
          <a:solidFill>
            <a:srgbClr val="F3F4F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3" y="0"/>
            <a:ext cx="9143771" cy="6858000"/>
          </a:xfrm>
          <a:prstGeom prst="rect">
            <a:avLst/>
          </a:prstGeom>
          <a:solidFill>
            <a:srgbClr val="1E3A8A">
              <a:alpha val="4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499949" y="1286561"/>
            <a:ext cx="8143875" cy="19202"/>
          </a:xfrm>
          <a:prstGeom prst="rect">
            <a:avLst/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499950" y="333756"/>
            <a:ext cx="8372933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31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청렴문화 10년: 성과와 과제</a:t>
            </a:r>
            <a:endParaRPr lang="en-US" sz="3100" dirty="0">
              <a:solidFill>
                <a:prstClr val="black"/>
              </a:solidFill>
            </a:endParaRPr>
          </a:p>
        </p:txBody>
      </p:sp>
      <p:sp>
        <p:nvSpPr>
          <p:cNvPr id="6" name="Text 4"/>
          <p:cNvSpPr txBox="1"/>
          <p:nvPr/>
        </p:nvSpPr>
        <p:spPr>
          <a:xfrm>
            <a:off x="499948" y="885143"/>
            <a:ext cx="8287208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지난 10년의 변화를 딛고, 더 투명한 </a:t>
            </a:r>
            <a:r>
              <a:rPr lang="en-US" dirty="0" err="1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미래</a:t>
            </a:r>
            <a:r>
              <a:rPr lang="en-US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ko-KR" altLang="en-US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공직사회</a:t>
            </a:r>
            <a:r>
              <a:rPr lang="en-US" dirty="0" err="1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으로</a:t>
            </a:r>
            <a:endParaRPr lang="en-US" dirty="0">
              <a:solidFill>
                <a:prstClr val="white"/>
              </a:solidFill>
              <a:ea typeface="Noto Sans KR Medium" panose="020B0200000000000000" pitchFamily="50" charset="-127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99951" y="1488643"/>
            <a:ext cx="2564982" cy="1399946"/>
          </a:xfrm>
          <a:prstGeom prst="roundRect">
            <a:avLst>
              <a:gd name="adj" fmla="val 7109"/>
            </a:avLst>
          </a:prstGeom>
          <a:solidFill>
            <a:schemeClr val="tx1">
              <a:alpha val="40000"/>
            </a:schemeClr>
          </a:solidFill>
          <a:ln w="12700">
            <a:solidFill>
              <a:srgbClr val="FFFFFF">
                <a:alpha val="20000"/>
              </a:srgbClr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85800" y="1736446"/>
            <a:ext cx="2154784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600" b="1" kern="0" spc="75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SINCE 2016</a:t>
            </a:r>
            <a:endParaRPr lang="en-US" sz="1600" dirty="0">
              <a:solidFill>
                <a:prstClr val="white"/>
              </a:solidFill>
              <a:ea typeface="Noto Sans KR Medium" panose="020B0200000000000000" pitchFamily="50" charset="-127"/>
            </a:endParaRPr>
          </a:p>
        </p:txBody>
      </p:sp>
      <p:sp>
        <p:nvSpPr>
          <p:cNvPr id="9" name="Text 7"/>
          <p:cNvSpPr txBox="1"/>
          <p:nvPr/>
        </p:nvSpPr>
        <p:spPr>
          <a:xfrm>
            <a:off x="685801" y="2007113"/>
            <a:ext cx="2140382" cy="6382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defTabSz="914400"/>
            <a:r>
              <a:rPr lang="en-US" sz="24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청탁금지법</a:t>
            </a:r>
            <a:endParaRPr lang="en-US" sz="2400" dirty="0">
              <a:solidFill>
                <a:prstClr val="black"/>
              </a:solidFill>
            </a:endParaRPr>
          </a:p>
          <a:p>
            <a:pPr defTabSz="914400"/>
            <a:r>
              <a:rPr lang="en-US" sz="24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시행 10주년</a:t>
            </a:r>
            <a:endParaRPr lang="en-US" sz="2400" dirty="0">
              <a:solidFill>
                <a:prstClr val="black"/>
              </a:solidFill>
            </a:endParaRPr>
          </a:p>
        </p:txBody>
      </p:sp>
      <p:sp>
        <p:nvSpPr>
          <p:cNvPr id="10" name="Shape 8"/>
          <p:cNvSpPr/>
          <p:nvPr/>
        </p:nvSpPr>
        <p:spPr>
          <a:xfrm>
            <a:off x="499951" y="3079699"/>
            <a:ext cx="2564982" cy="790956"/>
          </a:xfrm>
          <a:prstGeom prst="roundRect">
            <a:avLst>
              <a:gd name="adj" fmla="val 1671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635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1" name="Text 9"/>
          <p:cNvSpPr txBox="1"/>
          <p:nvPr/>
        </p:nvSpPr>
        <p:spPr>
          <a:xfrm>
            <a:off x="1007441" y="3174357"/>
            <a:ext cx="1721359" cy="21396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ko-KR" altLang="en-US" sz="1600" dirty="0">
                <a:solidFill>
                  <a:srgbClr val="6B7280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공직사회</a:t>
            </a:r>
            <a:r>
              <a:rPr lang="en-US" sz="1600" dirty="0">
                <a:solidFill>
                  <a:srgbClr val="6B7280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변화</a:t>
            </a:r>
            <a:endParaRPr lang="en-US" sz="16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2" name="Text 10"/>
          <p:cNvSpPr txBox="1"/>
          <p:nvPr/>
        </p:nvSpPr>
        <p:spPr>
          <a:xfrm>
            <a:off x="939709" y="3466058"/>
            <a:ext cx="2221304" cy="36301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ko-KR" altLang="en-US" b="1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청탁</a:t>
            </a:r>
            <a:r>
              <a:rPr lang="en-US" altLang="ko-KR" b="1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, </a:t>
            </a:r>
            <a:r>
              <a:rPr lang="ko-KR" altLang="en-US" b="1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금품접대 감소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Shape 11"/>
          <p:cNvSpPr/>
          <p:nvPr/>
        </p:nvSpPr>
        <p:spPr>
          <a:xfrm>
            <a:off x="499951" y="4006901"/>
            <a:ext cx="2564982" cy="790956"/>
          </a:xfrm>
          <a:prstGeom prst="roundRect">
            <a:avLst>
              <a:gd name="adj" fmla="val 1671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635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4" name="Text 12"/>
          <p:cNvSpPr txBox="1"/>
          <p:nvPr/>
        </p:nvSpPr>
        <p:spPr>
          <a:xfrm>
            <a:off x="1007441" y="4159606"/>
            <a:ext cx="1265301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600" dirty="0">
                <a:solidFill>
                  <a:srgbClr val="6B7280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신고 시스템</a:t>
            </a:r>
            <a:endParaRPr lang="en-US" sz="16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15" name="Text 13"/>
          <p:cNvSpPr txBox="1"/>
          <p:nvPr/>
        </p:nvSpPr>
        <p:spPr>
          <a:xfrm>
            <a:off x="1007443" y="4417471"/>
            <a:ext cx="2057490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b="1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채널 활성화 및 정착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8748" y="1488648"/>
            <a:ext cx="328499" cy="276149"/>
          </a:xfrm>
          <a:prstGeom prst="rect">
            <a:avLst/>
          </a:prstGeom>
        </p:spPr>
      </p:pic>
      <p:sp>
        <p:nvSpPr>
          <p:cNvPr id="17" name="Text 14"/>
          <p:cNvSpPr/>
          <p:nvPr/>
        </p:nvSpPr>
        <p:spPr>
          <a:xfrm>
            <a:off x="3228746" y="1488648"/>
            <a:ext cx="329184" cy="27706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성과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18" name="Text 15"/>
          <p:cNvSpPr txBox="1"/>
          <p:nvPr/>
        </p:nvSpPr>
        <p:spPr>
          <a:xfrm>
            <a:off x="3621709" y="1498707"/>
            <a:ext cx="2948424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지난 10년간의 주요 성과</a:t>
            </a:r>
            <a:endParaRPr lang="en-US" sz="2000" dirty="0">
              <a:solidFill>
                <a:prstClr val="white"/>
              </a:solidFill>
              <a:ea typeface="Noto Sans KR Medium" panose="020B0200000000000000" pitchFamily="50" charset="-127"/>
            </a:endParaRPr>
          </a:p>
        </p:txBody>
      </p:sp>
      <p:sp>
        <p:nvSpPr>
          <p:cNvPr id="19" name="Shape 16"/>
          <p:cNvSpPr/>
          <p:nvPr/>
        </p:nvSpPr>
        <p:spPr>
          <a:xfrm>
            <a:off x="3228748" y="1854403"/>
            <a:ext cx="5415077" cy="809244"/>
          </a:xfrm>
          <a:prstGeom prst="roundRect">
            <a:avLst>
              <a:gd name="adj" fmla="val 15952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016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0" name="Shape 17"/>
          <p:cNvSpPr/>
          <p:nvPr/>
        </p:nvSpPr>
        <p:spPr>
          <a:xfrm>
            <a:off x="3343276" y="2007113"/>
            <a:ext cx="300380" cy="400507"/>
          </a:xfrm>
          <a:prstGeom prst="ellipse">
            <a:avLst/>
          </a:prstGeom>
          <a:solidFill>
            <a:srgbClr val="D1FAE5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21" name="Image 1" descr="preencoded.png"/>
          <p:cNvPicPr>
            <a:picLocks noChangeAspect="1"/>
          </p:cNvPicPr>
          <p:nvPr/>
        </p:nvPicPr>
        <p:blipFill>
          <a:blip r:embed="rId4"/>
          <a:srcRect l="-1403" r="-1403"/>
          <a:stretch/>
        </p:blipFill>
        <p:spPr>
          <a:xfrm>
            <a:off x="3414600" y="2116841"/>
            <a:ext cx="157049" cy="181051"/>
          </a:xfrm>
          <a:prstGeom prst="rect">
            <a:avLst/>
          </a:prstGeom>
        </p:spPr>
      </p:pic>
      <p:sp>
        <p:nvSpPr>
          <p:cNvPr id="22" name="Text 18"/>
          <p:cNvSpPr txBox="1"/>
          <p:nvPr/>
        </p:nvSpPr>
        <p:spPr>
          <a:xfrm>
            <a:off x="3714979" y="1926279"/>
            <a:ext cx="4422038" cy="26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선물·접대 관행의 획기적 개선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ext 19"/>
          <p:cNvSpPr txBox="1"/>
          <p:nvPr/>
        </p:nvSpPr>
        <p:spPr>
          <a:xfrm>
            <a:off x="3731440" y="2262450"/>
            <a:ext cx="4836827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ko-KR" alt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공직사회 청탁</a:t>
            </a:r>
            <a:r>
              <a:rPr lang="en-US" altLang="ko-KR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, </a:t>
            </a:r>
            <a:r>
              <a:rPr lang="ko-KR" alt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금품수수</a:t>
            </a:r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문화 </a:t>
            </a:r>
            <a:r>
              <a:rPr lang="en-US" sz="14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근절</a:t>
            </a:r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및 </a:t>
            </a:r>
            <a:r>
              <a:rPr lang="en-US" sz="14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더치페이</a:t>
            </a:r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4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문화</a:t>
            </a:r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일상화</a:t>
            </a:r>
            <a:endParaRPr lang="en-US" sz="14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24" name="Shape 20"/>
          <p:cNvSpPr/>
          <p:nvPr/>
        </p:nvSpPr>
        <p:spPr>
          <a:xfrm>
            <a:off x="3228748" y="2774290"/>
            <a:ext cx="5415077" cy="809244"/>
          </a:xfrm>
          <a:prstGeom prst="roundRect">
            <a:avLst>
              <a:gd name="adj" fmla="val 15952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016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5" name="Shape 21"/>
          <p:cNvSpPr/>
          <p:nvPr/>
        </p:nvSpPr>
        <p:spPr>
          <a:xfrm>
            <a:off x="3343276" y="2926999"/>
            <a:ext cx="300380" cy="400507"/>
          </a:xfrm>
          <a:prstGeom prst="ellipse">
            <a:avLst/>
          </a:prstGeom>
          <a:solidFill>
            <a:srgbClr val="D1FAE5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26" name="Image 2" descr="preencoded.png"/>
          <p:cNvPicPr>
            <a:picLocks noChangeAspect="1"/>
          </p:cNvPicPr>
          <p:nvPr/>
        </p:nvPicPr>
        <p:blipFill>
          <a:blip r:embed="rId5"/>
          <a:srcRect l="-1403" r="-1403"/>
          <a:stretch/>
        </p:blipFill>
        <p:spPr>
          <a:xfrm>
            <a:off x="3414600" y="3036727"/>
            <a:ext cx="157049" cy="181051"/>
          </a:xfrm>
          <a:prstGeom prst="rect">
            <a:avLst/>
          </a:prstGeom>
        </p:spPr>
      </p:pic>
      <p:sp>
        <p:nvSpPr>
          <p:cNvPr id="27" name="Text 22"/>
          <p:cNvSpPr txBox="1"/>
          <p:nvPr/>
        </p:nvSpPr>
        <p:spPr>
          <a:xfrm>
            <a:off x="3737269" y="2840588"/>
            <a:ext cx="4515308" cy="26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제도 안착 및 가이드라인 고도화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8" name="Text 23"/>
          <p:cNvSpPr txBox="1"/>
          <p:nvPr/>
        </p:nvSpPr>
        <p:spPr>
          <a:xfrm>
            <a:off x="3750643" y="3226003"/>
            <a:ext cx="4661383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빈발 사례 중심의 구체적 가이드라인 배포, </a:t>
            </a:r>
          </a:p>
          <a:p>
            <a:pPr defTabSz="914400"/>
            <a:r>
              <a:rPr lang="en-US" sz="14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청탁방지담당관</a:t>
            </a:r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등 상시 신고·상담 체계 구축 완료</a:t>
            </a:r>
            <a:endParaRPr lang="en-US" sz="14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pic>
        <p:nvPicPr>
          <p:cNvPr id="2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28748" y="3789276"/>
            <a:ext cx="328499" cy="276149"/>
          </a:xfrm>
          <a:prstGeom prst="rect">
            <a:avLst/>
          </a:prstGeom>
        </p:spPr>
      </p:pic>
      <p:sp>
        <p:nvSpPr>
          <p:cNvPr id="30" name="Text 24"/>
          <p:cNvSpPr/>
          <p:nvPr/>
        </p:nvSpPr>
        <p:spPr>
          <a:xfrm>
            <a:off x="3228746" y="3789279"/>
            <a:ext cx="329184" cy="277063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algn="ctr" defTabSz="914400"/>
            <a:r>
              <a:rPr lang="en-US" sz="1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과제</a:t>
            </a:r>
            <a:endParaRPr lang="en-US" sz="1000" dirty="0">
              <a:solidFill>
                <a:prstClr val="black"/>
              </a:solidFill>
            </a:endParaRPr>
          </a:p>
        </p:txBody>
      </p:sp>
      <p:sp>
        <p:nvSpPr>
          <p:cNvPr id="31" name="Text 25"/>
          <p:cNvSpPr txBox="1"/>
          <p:nvPr/>
        </p:nvSpPr>
        <p:spPr>
          <a:xfrm>
            <a:off x="3621711" y="3798420"/>
            <a:ext cx="2528142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2000" b="1" dirty="0">
                <a:solidFill>
                  <a:prstClr val="white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앞으로의 중점 과제</a:t>
            </a:r>
            <a:endParaRPr lang="en-US" sz="2000" dirty="0">
              <a:solidFill>
                <a:prstClr val="white"/>
              </a:solidFill>
              <a:ea typeface="Noto Sans KR Medium" panose="020B0200000000000000" pitchFamily="50" charset="-127"/>
            </a:endParaRPr>
          </a:p>
        </p:txBody>
      </p:sp>
      <p:sp>
        <p:nvSpPr>
          <p:cNvPr id="32" name="Shape 26"/>
          <p:cNvSpPr/>
          <p:nvPr/>
        </p:nvSpPr>
        <p:spPr>
          <a:xfrm>
            <a:off x="3228748" y="4155034"/>
            <a:ext cx="5415077" cy="800100"/>
          </a:xfrm>
          <a:prstGeom prst="roundRect">
            <a:avLst>
              <a:gd name="adj" fmla="val 1632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016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3" name="Shape 27"/>
          <p:cNvSpPr/>
          <p:nvPr/>
        </p:nvSpPr>
        <p:spPr>
          <a:xfrm>
            <a:off x="3343276" y="4307743"/>
            <a:ext cx="300380" cy="400507"/>
          </a:xfrm>
          <a:prstGeom prst="ellipse">
            <a:avLst/>
          </a:prstGeom>
          <a:solidFill>
            <a:srgbClr val="EFF6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34" name="Image 4" descr="preencoded.png"/>
          <p:cNvPicPr>
            <a:picLocks noChangeAspect="1"/>
          </p:cNvPicPr>
          <p:nvPr/>
        </p:nvPicPr>
        <p:blipFill>
          <a:blip r:embed="rId7"/>
          <a:srcRect l="-505" r="-505"/>
          <a:stretch/>
        </p:blipFill>
        <p:spPr>
          <a:xfrm>
            <a:off x="3407741" y="4417471"/>
            <a:ext cx="171450" cy="181051"/>
          </a:xfrm>
          <a:prstGeom prst="rect">
            <a:avLst/>
          </a:prstGeom>
        </p:spPr>
      </p:pic>
      <p:sp>
        <p:nvSpPr>
          <p:cNvPr id="35" name="Text 28"/>
          <p:cNvSpPr txBox="1"/>
          <p:nvPr/>
        </p:nvSpPr>
        <p:spPr>
          <a:xfrm>
            <a:off x="3737269" y="4226362"/>
            <a:ext cx="3729380" cy="26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현장 밀착형 사례 교육 강화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36" name="Text 29"/>
          <p:cNvSpPr txBox="1"/>
          <p:nvPr/>
        </p:nvSpPr>
        <p:spPr>
          <a:xfrm>
            <a:off x="3750641" y="4606747"/>
            <a:ext cx="4488561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ko-KR" altLang="en-US" sz="14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금품등</a:t>
            </a:r>
            <a:r>
              <a:rPr lang="ko-KR" alt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수수 금지 위반 등 </a:t>
            </a:r>
            <a:r>
              <a:rPr lang="en-US" sz="14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취약</a:t>
            </a:r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분야에 </a:t>
            </a:r>
            <a:r>
              <a:rPr lang="en-US" sz="14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대한</a:t>
            </a:r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defTabSz="914400"/>
            <a:r>
              <a:rPr lang="en-US" sz="14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사례</a:t>
            </a:r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중심 맞춤형 교육 지속 확대</a:t>
            </a:r>
            <a:endParaRPr lang="en-US" sz="14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37" name="Shape 30"/>
          <p:cNvSpPr/>
          <p:nvPr/>
        </p:nvSpPr>
        <p:spPr>
          <a:xfrm>
            <a:off x="3228748" y="5064862"/>
            <a:ext cx="5415077" cy="800100"/>
          </a:xfrm>
          <a:prstGeom prst="roundRect">
            <a:avLst>
              <a:gd name="adj" fmla="val 16327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01600" dist="38100" dir="162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8" name="Shape 31"/>
          <p:cNvSpPr/>
          <p:nvPr/>
        </p:nvSpPr>
        <p:spPr>
          <a:xfrm>
            <a:off x="3343276" y="5217571"/>
            <a:ext cx="300380" cy="400507"/>
          </a:xfrm>
          <a:prstGeom prst="ellipse">
            <a:avLst/>
          </a:prstGeom>
          <a:solidFill>
            <a:srgbClr val="EFF6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39" name="Image 5" descr="preencoded.png"/>
          <p:cNvPicPr>
            <a:picLocks noChangeAspect="1"/>
          </p:cNvPicPr>
          <p:nvPr/>
        </p:nvPicPr>
        <p:blipFill>
          <a:blip r:embed="rId8"/>
          <a:srcRect t="-856" b="-856"/>
          <a:stretch/>
        </p:blipFill>
        <p:spPr>
          <a:xfrm>
            <a:off x="3443403" y="5327299"/>
            <a:ext cx="100127" cy="181051"/>
          </a:xfrm>
          <a:prstGeom prst="rect">
            <a:avLst/>
          </a:prstGeom>
        </p:spPr>
      </p:pic>
      <p:sp>
        <p:nvSpPr>
          <p:cNvPr id="40" name="Text 32"/>
          <p:cNvSpPr txBox="1"/>
          <p:nvPr/>
        </p:nvSpPr>
        <p:spPr>
          <a:xfrm>
            <a:off x="3737267" y="5118935"/>
            <a:ext cx="3843909" cy="26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디지털 소통을 통한 청렴문화 확산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1" name="Text 33"/>
          <p:cNvSpPr txBox="1"/>
          <p:nvPr/>
        </p:nvSpPr>
        <p:spPr>
          <a:xfrm>
            <a:off x="3750642" y="5516575"/>
            <a:ext cx="4587317" cy="2002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카드뉴스, 숏폼 영상 등 접근성 높은 디지털 콘텐츠 상시 제공 및 </a:t>
            </a:r>
            <a:r>
              <a:rPr lang="en-US" sz="14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명절·행사</a:t>
            </a:r>
            <a:r>
              <a:rPr lang="en-US" sz="14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시기 집중 홍보</a:t>
            </a:r>
            <a:endParaRPr lang="en-US" sz="1400" dirty="0">
              <a:solidFill>
                <a:prstClr val="black"/>
              </a:solidFill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pic>
        <p:nvPicPr>
          <p:cNvPr id="42" name="Image 6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653568" y="3347623"/>
            <a:ext cx="207112" cy="276149"/>
          </a:xfrm>
          <a:prstGeom prst="rect">
            <a:avLst/>
          </a:prstGeom>
        </p:spPr>
      </p:pic>
      <p:pic>
        <p:nvPicPr>
          <p:cNvPr id="43" name="Image 7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653568" y="4275739"/>
            <a:ext cx="207112" cy="276149"/>
          </a:xfrm>
          <a:prstGeom prst="rect">
            <a:avLst/>
          </a:prstGeom>
        </p:spPr>
      </p:pic>
      <p:sp>
        <p:nvSpPr>
          <p:cNvPr id="44" name="Text 34"/>
          <p:cNvSpPr txBox="1"/>
          <p:nvPr/>
        </p:nvSpPr>
        <p:spPr>
          <a:xfrm>
            <a:off x="8733664" y="6462065"/>
            <a:ext cx="185852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defTabSz="914400"/>
            <a:r>
              <a:rPr lang="en-US" sz="1000" kern="0" spc="38" dirty="0">
                <a:solidFill>
                  <a:srgbClr val="FFFFFF">
                    <a:alpha val="80000"/>
                  </a:srgbClr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5</a:t>
            </a:r>
            <a:endParaRPr lang="en-US" sz="1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884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3696736-16EB-436F-A582-F0769E7C9C9E}"/>
              </a:ext>
            </a:extLst>
          </p:cNvPr>
          <p:cNvSpPr/>
          <p:nvPr/>
        </p:nvSpPr>
        <p:spPr>
          <a:xfrm>
            <a:off x="0" y="6366032"/>
            <a:ext cx="9150475" cy="491968"/>
          </a:xfrm>
          <a:prstGeom prst="rect">
            <a:avLst/>
          </a:prstGeom>
          <a:gradFill flip="none" rotWithShape="1">
            <a:gsLst>
              <a:gs pos="0">
                <a:srgbClr val="8FAADC">
                  <a:lumMod val="94000"/>
                </a:srgbClr>
              </a:gs>
              <a:gs pos="100000">
                <a:srgbClr val="DAE3F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B7BA911-003F-42B3-8D72-6E2E853A03A4}"/>
              </a:ext>
            </a:extLst>
          </p:cNvPr>
          <p:cNvSpPr/>
          <p:nvPr/>
        </p:nvSpPr>
        <p:spPr>
          <a:xfrm>
            <a:off x="0" y="0"/>
            <a:ext cx="9150475" cy="6362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:a16="http://schemas.microsoft.com/office/drawing/2014/main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:a16="http://schemas.microsoft.com/office/drawing/2014/main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70C7C8DA-B8A6-430C-BE01-E95CEBF61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14" y="505644"/>
            <a:ext cx="1366172" cy="325804"/>
          </a:xfrm>
          <a:prstGeom prst="rect">
            <a:avLst/>
          </a:prstGeom>
        </p:spPr>
      </p:pic>
      <p:sp>
        <p:nvSpPr>
          <p:cNvPr id="36" name="직각 삼각형 35">
            <a:extLst>
              <a:ext uri="{FF2B5EF4-FFF2-40B4-BE49-F238E27FC236}">
                <a16:creationId xmlns:a16="http://schemas.microsoft.com/office/drawing/2014/main" id="{7D411EBC-1F19-457E-B31B-F27C6272BDCB}"/>
              </a:ext>
            </a:extLst>
          </p:cNvPr>
          <p:cNvSpPr>
            <a:spLocks/>
          </p:cNvSpPr>
          <p:nvPr/>
        </p:nvSpPr>
        <p:spPr bwMode="auto">
          <a:xfrm>
            <a:off x="-12952" y="4810124"/>
            <a:ext cx="4558956" cy="1552576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rgbClr val="79D595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7" name="직각 삼각형 36">
            <a:extLst>
              <a:ext uri="{FF2B5EF4-FFF2-40B4-BE49-F238E27FC236}">
                <a16:creationId xmlns:a16="http://schemas.microsoft.com/office/drawing/2014/main" id="{8B3397EE-120E-4931-8DB3-5F8928BC71EF}"/>
              </a:ext>
            </a:extLst>
          </p:cNvPr>
          <p:cNvSpPr>
            <a:spLocks/>
          </p:cNvSpPr>
          <p:nvPr/>
        </p:nvSpPr>
        <p:spPr bwMode="auto">
          <a:xfrm flipH="1">
            <a:off x="1155700" y="4667251"/>
            <a:ext cx="7988295" cy="1695450"/>
          </a:xfrm>
          <a:prstGeom prst="rtTriangle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100000">
                <a:schemeClr val="accent6">
                  <a:lumMod val="40000"/>
                  <a:lumOff val="60000"/>
                  <a:alpha val="5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1155701" y="2400211"/>
            <a:ext cx="6832600" cy="162345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1200"/>
              </a:spcAft>
              <a:defRPr/>
            </a:pPr>
            <a:r>
              <a:rPr lang="ko-KR" altLang="en-US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청탁금지법</a:t>
            </a:r>
            <a:br>
              <a:rPr lang="en-US" altLang="ko-KR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F4960"/>
                </a:solidFill>
                <a:latin typeface="나눔바른고딕" pitchFamily="50" charset="-127"/>
                <a:ea typeface="나눔바른고딕" pitchFamily="50" charset="-127"/>
              </a:rPr>
            </a:br>
            <a:r>
              <a:rPr lang="ko-KR" altLang="en-US" sz="4400" b="1" kern="0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+mj-ea"/>
                <a:ea typeface="+mj-ea"/>
              </a:rPr>
              <a:t>제정목적 및 적용대상</a:t>
            </a:r>
            <a:endParaRPr lang="en-US" altLang="ko-KR" sz="4400" b="1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55B2"/>
              </a:solidFill>
              <a:latin typeface="+mj-ea"/>
              <a:ea typeface="+mj-ea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8F2C1CFC-872F-42F0-8A02-791329BC87E2}"/>
              </a:ext>
            </a:extLst>
          </p:cNvPr>
          <p:cNvCxnSpPr/>
          <p:nvPr/>
        </p:nvCxnSpPr>
        <p:spPr>
          <a:xfrm flipV="1">
            <a:off x="2353901" y="4001632"/>
            <a:ext cx="4526733" cy="18107"/>
          </a:xfrm>
          <a:prstGeom prst="line">
            <a:avLst/>
          </a:prstGeom>
          <a:ln>
            <a:solidFill>
              <a:srgbClr val="3855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9">
            <a:extLst>
              <a:ext uri="{FF2B5EF4-FFF2-40B4-BE49-F238E27FC236}">
                <a16:creationId xmlns:a16="http://schemas.microsoft.com/office/drawing/2014/main" id="{4E3547CD-FC9C-4649-8662-2703578C79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7740" y="4843689"/>
            <a:ext cx="1308520" cy="1529488"/>
            <a:chOff x="1398" y="4320"/>
            <a:chExt cx="604" cy="706"/>
          </a:xfrm>
          <a:solidFill>
            <a:srgbClr val="8CA8DB"/>
          </a:solidFill>
        </p:grpSpPr>
        <p:sp>
          <p:nvSpPr>
            <p:cNvPr id="16" name="Freeform 90">
              <a:extLst>
                <a:ext uri="{FF2B5EF4-FFF2-40B4-BE49-F238E27FC236}">
                  <a16:creationId xmlns:a16="http://schemas.microsoft.com/office/drawing/2014/main" id="{4E31AEB6-2F4C-43AC-8AA9-4A8DDBD0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4" y="4662"/>
              <a:ext cx="234" cy="304"/>
            </a:xfrm>
            <a:custGeom>
              <a:avLst/>
              <a:gdLst>
                <a:gd name="T0" fmla="*/ 234 w 234"/>
                <a:gd name="T1" fmla="*/ 304 h 304"/>
                <a:gd name="T2" fmla="*/ 234 w 234"/>
                <a:gd name="T3" fmla="*/ 50 h 304"/>
                <a:gd name="T4" fmla="*/ 234 w 234"/>
                <a:gd name="T5" fmla="*/ 50 h 304"/>
                <a:gd name="T6" fmla="*/ 232 w 234"/>
                <a:gd name="T7" fmla="*/ 40 h 304"/>
                <a:gd name="T8" fmla="*/ 230 w 234"/>
                <a:gd name="T9" fmla="*/ 30 h 304"/>
                <a:gd name="T10" fmla="*/ 226 w 234"/>
                <a:gd name="T11" fmla="*/ 22 h 304"/>
                <a:gd name="T12" fmla="*/ 220 w 234"/>
                <a:gd name="T13" fmla="*/ 16 h 304"/>
                <a:gd name="T14" fmla="*/ 212 w 234"/>
                <a:gd name="T15" fmla="*/ 10 h 304"/>
                <a:gd name="T16" fmla="*/ 204 w 234"/>
                <a:gd name="T17" fmla="*/ 4 h 304"/>
                <a:gd name="T18" fmla="*/ 194 w 234"/>
                <a:gd name="T19" fmla="*/ 2 h 304"/>
                <a:gd name="T20" fmla="*/ 184 w 234"/>
                <a:gd name="T21" fmla="*/ 0 h 304"/>
                <a:gd name="T22" fmla="*/ 0 w 234"/>
                <a:gd name="T23" fmla="*/ 0 h 304"/>
                <a:gd name="T24" fmla="*/ 0 w 234"/>
                <a:gd name="T25" fmla="*/ 292 h 304"/>
                <a:gd name="T26" fmla="*/ 204 w 234"/>
                <a:gd name="T27" fmla="*/ 292 h 304"/>
                <a:gd name="T28" fmla="*/ 204 w 234"/>
                <a:gd name="T29" fmla="*/ 292 h 304"/>
                <a:gd name="T30" fmla="*/ 204 w 234"/>
                <a:gd name="T31" fmla="*/ 292 h 304"/>
                <a:gd name="T32" fmla="*/ 220 w 234"/>
                <a:gd name="T33" fmla="*/ 298 h 304"/>
                <a:gd name="T34" fmla="*/ 234 w 234"/>
                <a:gd name="T35" fmla="*/ 304 h 304"/>
                <a:gd name="T36" fmla="*/ 234 w 234"/>
                <a:gd name="T3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4" h="304">
                  <a:moveTo>
                    <a:pt x="234" y="304"/>
                  </a:moveTo>
                  <a:lnTo>
                    <a:pt x="234" y="50"/>
                  </a:lnTo>
                  <a:lnTo>
                    <a:pt x="234" y="50"/>
                  </a:lnTo>
                  <a:lnTo>
                    <a:pt x="232" y="40"/>
                  </a:lnTo>
                  <a:lnTo>
                    <a:pt x="230" y="30"/>
                  </a:lnTo>
                  <a:lnTo>
                    <a:pt x="226" y="22"/>
                  </a:lnTo>
                  <a:lnTo>
                    <a:pt x="220" y="16"/>
                  </a:lnTo>
                  <a:lnTo>
                    <a:pt x="212" y="10"/>
                  </a:lnTo>
                  <a:lnTo>
                    <a:pt x="204" y="4"/>
                  </a:lnTo>
                  <a:lnTo>
                    <a:pt x="194" y="2"/>
                  </a:lnTo>
                  <a:lnTo>
                    <a:pt x="184" y="0"/>
                  </a:lnTo>
                  <a:lnTo>
                    <a:pt x="0" y="0"/>
                  </a:lnTo>
                  <a:lnTo>
                    <a:pt x="0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20" y="298"/>
                  </a:lnTo>
                  <a:lnTo>
                    <a:pt x="234" y="304"/>
                  </a:lnTo>
                  <a:lnTo>
                    <a:pt x="23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1">
              <a:extLst>
                <a:ext uri="{FF2B5EF4-FFF2-40B4-BE49-F238E27FC236}">
                  <a16:creationId xmlns:a16="http://schemas.microsoft.com/office/drawing/2014/main" id="{E02541B7-548A-4C4B-8C9A-8B1F252C8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8" y="4678"/>
              <a:ext cx="604" cy="348"/>
            </a:xfrm>
            <a:custGeom>
              <a:avLst/>
              <a:gdLst>
                <a:gd name="T0" fmla="*/ 604 w 604"/>
                <a:gd name="T1" fmla="*/ 40 h 348"/>
                <a:gd name="T2" fmla="*/ 574 w 604"/>
                <a:gd name="T3" fmla="*/ 0 h 348"/>
                <a:gd name="T4" fmla="*/ 574 w 604"/>
                <a:gd name="T5" fmla="*/ 300 h 348"/>
                <a:gd name="T6" fmla="*/ 348 w 604"/>
                <a:gd name="T7" fmla="*/ 300 h 348"/>
                <a:gd name="T8" fmla="*/ 346 w 604"/>
                <a:gd name="T9" fmla="*/ 302 h 348"/>
                <a:gd name="T10" fmla="*/ 346 w 604"/>
                <a:gd name="T11" fmla="*/ 302 h 348"/>
                <a:gd name="T12" fmla="*/ 334 w 604"/>
                <a:gd name="T13" fmla="*/ 304 h 348"/>
                <a:gd name="T14" fmla="*/ 324 w 604"/>
                <a:gd name="T15" fmla="*/ 310 h 348"/>
                <a:gd name="T16" fmla="*/ 314 w 604"/>
                <a:gd name="T17" fmla="*/ 320 h 348"/>
                <a:gd name="T18" fmla="*/ 308 w 604"/>
                <a:gd name="T19" fmla="*/ 332 h 348"/>
                <a:gd name="T20" fmla="*/ 302 w 604"/>
                <a:gd name="T21" fmla="*/ 344 h 348"/>
                <a:gd name="T22" fmla="*/ 296 w 604"/>
                <a:gd name="T23" fmla="*/ 332 h 348"/>
                <a:gd name="T24" fmla="*/ 296 w 604"/>
                <a:gd name="T25" fmla="*/ 332 h 348"/>
                <a:gd name="T26" fmla="*/ 290 w 604"/>
                <a:gd name="T27" fmla="*/ 320 h 348"/>
                <a:gd name="T28" fmla="*/ 282 w 604"/>
                <a:gd name="T29" fmla="*/ 310 h 348"/>
                <a:gd name="T30" fmla="*/ 270 w 604"/>
                <a:gd name="T31" fmla="*/ 304 h 348"/>
                <a:gd name="T32" fmla="*/ 258 w 604"/>
                <a:gd name="T33" fmla="*/ 302 h 348"/>
                <a:gd name="T34" fmla="*/ 254 w 604"/>
                <a:gd name="T35" fmla="*/ 300 h 348"/>
                <a:gd name="T36" fmla="*/ 30 w 604"/>
                <a:gd name="T37" fmla="*/ 300 h 348"/>
                <a:gd name="T38" fmla="*/ 30 w 604"/>
                <a:gd name="T39" fmla="*/ 0 h 348"/>
                <a:gd name="T40" fmla="*/ 0 w 604"/>
                <a:gd name="T41" fmla="*/ 40 h 348"/>
                <a:gd name="T42" fmla="*/ 0 w 604"/>
                <a:gd name="T43" fmla="*/ 348 h 348"/>
                <a:gd name="T44" fmla="*/ 604 w 604"/>
                <a:gd name="T45" fmla="*/ 348 h 348"/>
                <a:gd name="T46" fmla="*/ 604 w 604"/>
                <a:gd name="T47" fmla="*/ 40 h 348"/>
                <a:gd name="T48" fmla="*/ 604 w 604"/>
                <a:gd name="T49" fmla="*/ 4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4" h="348">
                  <a:moveTo>
                    <a:pt x="604" y="40"/>
                  </a:moveTo>
                  <a:lnTo>
                    <a:pt x="574" y="0"/>
                  </a:lnTo>
                  <a:lnTo>
                    <a:pt x="574" y="300"/>
                  </a:lnTo>
                  <a:lnTo>
                    <a:pt x="348" y="300"/>
                  </a:lnTo>
                  <a:lnTo>
                    <a:pt x="346" y="302"/>
                  </a:lnTo>
                  <a:lnTo>
                    <a:pt x="346" y="302"/>
                  </a:lnTo>
                  <a:lnTo>
                    <a:pt x="334" y="304"/>
                  </a:lnTo>
                  <a:lnTo>
                    <a:pt x="324" y="310"/>
                  </a:lnTo>
                  <a:lnTo>
                    <a:pt x="314" y="320"/>
                  </a:lnTo>
                  <a:lnTo>
                    <a:pt x="308" y="332"/>
                  </a:lnTo>
                  <a:lnTo>
                    <a:pt x="302" y="344"/>
                  </a:lnTo>
                  <a:lnTo>
                    <a:pt x="296" y="332"/>
                  </a:lnTo>
                  <a:lnTo>
                    <a:pt x="296" y="332"/>
                  </a:lnTo>
                  <a:lnTo>
                    <a:pt x="290" y="320"/>
                  </a:lnTo>
                  <a:lnTo>
                    <a:pt x="282" y="310"/>
                  </a:lnTo>
                  <a:lnTo>
                    <a:pt x="270" y="304"/>
                  </a:lnTo>
                  <a:lnTo>
                    <a:pt x="258" y="302"/>
                  </a:lnTo>
                  <a:lnTo>
                    <a:pt x="254" y="300"/>
                  </a:lnTo>
                  <a:lnTo>
                    <a:pt x="30" y="300"/>
                  </a:lnTo>
                  <a:lnTo>
                    <a:pt x="30" y="0"/>
                  </a:lnTo>
                  <a:lnTo>
                    <a:pt x="0" y="40"/>
                  </a:lnTo>
                  <a:lnTo>
                    <a:pt x="0" y="348"/>
                  </a:lnTo>
                  <a:lnTo>
                    <a:pt x="604" y="348"/>
                  </a:lnTo>
                  <a:lnTo>
                    <a:pt x="604" y="40"/>
                  </a:lnTo>
                  <a:lnTo>
                    <a:pt x="60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2">
              <a:extLst>
                <a:ext uri="{FF2B5EF4-FFF2-40B4-BE49-F238E27FC236}">
                  <a16:creationId xmlns:a16="http://schemas.microsoft.com/office/drawing/2014/main" id="{1966867A-F5B4-4036-8221-0B1F13B2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" y="4662"/>
              <a:ext cx="234" cy="304"/>
            </a:xfrm>
            <a:custGeom>
              <a:avLst/>
              <a:gdLst>
                <a:gd name="T0" fmla="*/ 176 w 234"/>
                <a:gd name="T1" fmla="*/ 0 h 304"/>
                <a:gd name="T2" fmla="*/ 176 w 234"/>
                <a:gd name="T3" fmla="*/ 174 h 304"/>
                <a:gd name="T4" fmla="*/ 146 w 234"/>
                <a:gd name="T5" fmla="*/ 152 h 304"/>
                <a:gd name="T6" fmla="*/ 118 w 234"/>
                <a:gd name="T7" fmla="*/ 174 h 304"/>
                <a:gd name="T8" fmla="*/ 118 w 234"/>
                <a:gd name="T9" fmla="*/ 0 h 304"/>
                <a:gd name="T10" fmla="*/ 50 w 234"/>
                <a:gd name="T11" fmla="*/ 0 h 304"/>
                <a:gd name="T12" fmla="*/ 50 w 234"/>
                <a:gd name="T13" fmla="*/ 0 h 304"/>
                <a:gd name="T14" fmla="*/ 40 w 234"/>
                <a:gd name="T15" fmla="*/ 2 h 304"/>
                <a:gd name="T16" fmla="*/ 30 w 234"/>
                <a:gd name="T17" fmla="*/ 4 h 304"/>
                <a:gd name="T18" fmla="*/ 22 w 234"/>
                <a:gd name="T19" fmla="*/ 10 h 304"/>
                <a:gd name="T20" fmla="*/ 16 w 234"/>
                <a:gd name="T21" fmla="*/ 16 h 304"/>
                <a:gd name="T22" fmla="*/ 10 w 234"/>
                <a:gd name="T23" fmla="*/ 22 h 304"/>
                <a:gd name="T24" fmla="*/ 4 w 234"/>
                <a:gd name="T25" fmla="*/ 30 h 304"/>
                <a:gd name="T26" fmla="*/ 2 w 234"/>
                <a:gd name="T27" fmla="*/ 40 h 304"/>
                <a:gd name="T28" fmla="*/ 0 w 234"/>
                <a:gd name="T29" fmla="*/ 50 h 304"/>
                <a:gd name="T30" fmla="*/ 0 w 234"/>
                <a:gd name="T31" fmla="*/ 304 h 304"/>
                <a:gd name="T32" fmla="*/ 0 w 234"/>
                <a:gd name="T33" fmla="*/ 304 h 304"/>
                <a:gd name="T34" fmla="*/ 14 w 234"/>
                <a:gd name="T35" fmla="*/ 298 h 304"/>
                <a:gd name="T36" fmla="*/ 30 w 234"/>
                <a:gd name="T37" fmla="*/ 292 h 304"/>
                <a:gd name="T38" fmla="*/ 30 w 234"/>
                <a:gd name="T39" fmla="*/ 292 h 304"/>
                <a:gd name="T40" fmla="*/ 36 w 234"/>
                <a:gd name="T41" fmla="*/ 292 h 304"/>
                <a:gd name="T42" fmla="*/ 234 w 234"/>
                <a:gd name="T43" fmla="*/ 292 h 304"/>
                <a:gd name="T44" fmla="*/ 234 w 234"/>
                <a:gd name="T45" fmla="*/ 0 h 304"/>
                <a:gd name="T46" fmla="*/ 176 w 234"/>
                <a:gd name="T47" fmla="*/ 0 h 304"/>
                <a:gd name="T48" fmla="*/ 176 w 234"/>
                <a:gd name="T49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304">
                  <a:moveTo>
                    <a:pt x="176" y="0"/>
                  </a:moveTo>
                  <a:lnTo>
                    <a:pt x="176" y="174"/>
                  </a:lnTo>
                  <a:lnTo>
                    <a:pt x="146" y="152"/>
                  </a:lnTo>
                  <a:lnTo>
                    <a:pt x="118" y="174"/>
                  </a:lnTo>
                  <a:lnTo>
                    <a:pt x="118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6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4" y="298"/>
                  </a:lnTo>
                  <a:lnTo>
                    <a:pt x="30" y="292"/>
                  </a:lnTo>
                  <a:lnTo>
                    <a:pt x="30" y="292"/>
                  </a:lnTo>
                  <a:lnTo>
                    <a:pt x="36" y="292"/>
                  </a:lnTo>
                  <a:lnTo>
                    <a:pt x="234" y="292"/>
                  </a:lnTo>
                  <a:lnTo>
                    <a:pt x="234" y="0"/>
                  </a:lnTo>
                  <a:lnTo>
                    <a:pt x="176" y="0"/>
                  </a:lnTo>
                  <a:lnTo>
                    <a:pt x="1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93">
              <a:extLst>
                <a:ext uri="{FF2B5EF4-FFF2-40B4-BE49-F238E27FC236}">
                  <a16:creationId xmlns:a16="http://schemas.microsoft.com/office/drawing/2014/main" id="{B052F567-7323-44B0-A45F-EB199DAF7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4" y="4320"/>
              <a:ext cx="338" cy="256"/>
            </a:xfrm>
            <a:custGeom>
              <a:avLst/>
              <a:gdLst>
                <a:gd name="T0" fmla="*/ 316 w 338"/>
                <a:gd name="T1" fmla="*/ 88 h 256"/>
                <a:gd name="T2" fmla="*/ 294 w 338"/>
                <a:gd name="T3" fmla="*/ 30 h 256"/>
                <a:gd name="T4" fmla="*/ 274 w 338"/>
                <a:gd name="T5" fmla="*/ 8 h 256"/>
                <a:gd name="T6" fmla="*/ 250 w 338"/>
                <a:gd name="T7" fmla="*/ 0 h 256"/>
                <a:gd name="T8" fmla="*/ 248 w 338"/>
                <a:gd name="T9" fmla="*/ 0 h 256"/>
                <a:gd name="T10" fmla="*/ 238 w 338"/>
                <a:gd name="T11" fmla="*/ 4 h 256"/>
                <a:gd name="T12" fmla="*/ 234 w 338"/>
                <a:gd name="T13" fmla="*/ 14 h 256"/>
                <a:gd name="T14" fmla="*/ 244 w 338"/>
                <a:gd name="T15" fmla="*/ 26 h 256"/>
                <a:gd name="T16" fmla="*/ 250 w 338"/>
                <a:gd name="T17" fmla="*/ 28 h 256"/>
                <a:gd name="T18" fmla="*/ 252 w 338"/>
                <a:gd name="T19" fmla="*/ 28 h 256"/>
                <a:gd name="T20" fmla="*/ 272 w 338"/>
                <a:gd name="T21" fmla="*/ 44 h 256"/>
                <a:gd name="T22" fmla="*/ 288 w 338"/>
                <a:gd name="T23" fmla="*/ 88 h 256"/>
                <a:gd name="T24" fmla="*/ 32 w 338"/>
                <a:gd name="T25" fmla="*/ 152 h 256"/>
                <a:gd name="T26" fmla="*/ 68 w 338"/>
                <a:gd name="T27" fmla="*/ 44 h 256"/>
                <a:gd name="T28" fmla="*/ 82 w 338"/>
                <a:gd name="T29" fmla="*/ 30 h 256"/>
                <a:gd name="T30" fmla="*/ 88 w 338"/>
                <a:gd name="T31" fmla="*/ 28 h 256"/>
                <a:gd name="T32" fmla="*/ 94 w 338"/>
                <a:gd name="T33" fmla="*/ 26 h 256"/>
                <a:gd name="T34" fmla="*/ 102 w 338"/>
                <a:gd name="T35" fmla="*/ 14 h 256"/>
                <a:gd name="T36" fmla="*/ 98 w 338"/>
                <a:gd name="T37" fmla="*/ 4 h 256"/>
                <a:gd name="T38" fmla="*/ 90 w 338"/>
                <a:gd name="T39" fmla="*/ 0 h 256"/>
                <a:gd name="T40" fmla="*/ 72 w 338"/>
                <a:gd name="T41" fmla="*/ 4 h 256"/>
                <a:gd name="T42" fmla="*/ 52 w 338"/>
                <a:gd name="T43" fmla="*/ 20 h 256"/>
                <a:gd name="T44" fmla="*/ 34 w 338"/>
                <a:gd name="T45" fmla="*/ 54 h 256"/>
                <a:gd name="T46" fmla="*/ 4 w 338"/>
                <a:gd name="T47" fmla="*/ 152 h 256"/>
                <a:gd name="T48" fmla="*/ 0 w 338"/>
                <a:gd name="T49" fmla="*/ 168 h 256"/>
                <a:gd name="T50" fmla="*/ 6 w 338"/>
                <a:gd name="T51" fmla="*/ 208 h 256"/>
                <a:gd name="T52" fmla="*/ 12 w 338"/>
                <a:gd name="T53" fmla="*/ 234 h 256"/>
                <a:gd name="T54" fmla="*/ 24 w 338"/>
                <a:gd name="T55" fmla="*/ 250 h 256"/>
                <a:gd name="T56" fmla="*/ 124 w 338"/>
                <a:gd name="T57" fmla="*/ 256 h 256"/>
                <a:gd name="T58" fmla="*/ 136 w 338"/>
                <a:gd name="T59" fmla="*/ 254 h 256"/>
                <a:gd name="T60" fmla="*/ 156 w 338"/>
                <a:gd name="T61" fmla="*/ 224 h 256"/>
                <a:gd name="T62" fmla="*/ 164 w 338"/>
                <a:gd name="T63" fmla="*/ 182 h 256"/>
                <a:gd name="T64" fmla="*/ 180 w 338"/>
                <a:gd name="T65" fmla="*/ 184 h 256"/>
                <a:gd name="T66" fmla="*/ 182 w 338"/>
                <a:gd name="T67" fmla="*/ 224 h 256"/>
                <a:gd name="T68" fmla="*/ 202 w 338"/>
                <a:gd name="T69" fmla="*/ 254 h 256"/>
                <a:gd name="T70" fmla="*/ 298 w 338"/>
                <a:gd name="T71" fmla="*/ 256 h 256"/>
                <a:gd name="T72" fmla="*/ 316 w 338"/>
                <a:gd name="T73" fmla="*/ 250 h 256"/>
                <a:gd name="T74" fmla="*/ 326 w 338"/>
                <a:gd name="T75" fmla="*/ 234 h 256"/>
                <a:gd name="T76" fmla="*/ 332 w 338"/>
                <a:gd name="T77" fmla="*/ 208 h 256"/>
                <a:gd name="T78" fmla="*/ 338 w 338"/>
                <a:gd name="T79" fmla="*/ 168 h 256"/>
                <a:gd name="T80" fmla="*/ 336 w 338"/>
                <a:gd name="T81" fmla="*/ 152 h 256"/>
                <a:gd name="T82" fmla="*/ 130 w 338"/>
                <a:gd name="T83" fmla="*/ 220 h 256"/>
                <a:gd name="T84" fmla="*/ 124 w 338"/>
                <a:gd name="T85" fmla="*/ 228 h 256"/>
                <a:gd name="T86" fmla="*/ 40 w 338"/>
                <a:gd name="T87" fmla="*/ 228 h 256"/>
                <a:gd name="T88" fmla="*/ 34 w 338"/>
                <a:gd name="T89" fmla="*/ 204 h 256"/>
                <a:gd name="T90" fmla="*/ 132 w 338"/>
                <a:gd name="T91" fmla="*/ 180 h 256"/>
                <a:gd name="T92" fmla="*/ 306 w 338"/>
                <a:gd name="T93" fmla="*/ 204 h 256"/>
                <a:gd name="T94" fmla="*/ 300 w 338"/>
                <a:gd name="T95" fmla="*/ 228 h 256"/>
                <a:gd name="T96" fmla="*/ 214 w 338"/>
                <a:gd name="T97" fmla="*/ 228 h 256"/>
                <a:gd name="T98" fmla="*/ 210 w 338"/>
                <a:gd name="T99" fmla="*/ 220 h 256"/>
                <a:gd name="T100" fmla="*/ 310 w 338"/>
                <a:gd name="T101" fmla="*/ 18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8" h="256">
                  <a:moveTo>
                    <a:pt x="336" y="152"/>
                  </a:moveTo>
                  <a:lnTo>
                    <a:pt x="336" y="152"/>
                  </a:lnTo>
                  <a:lnTo>
                    <a:pt x="316" y="88"/>
                  </a:lnTo>
                  <a:lnTo>
                    <a:pt x="304" y="54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88" y="20"/>
                  </a:lnTo>
                  <a:lnTo>
                    <a:pt x="280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4" y="2"/>
                  </a:lnTo>
                  <a:lnTo>
                    <a:pt x="238" y="4"/>
                  </a:lnTo>
                  <a:lnTo>
                    <a:pt x="236" y="8"/>
                  </a:lnTo>
                  <a:lnTo>
                    <a:pt x="234" y="14"/>
                  </a:lnTo>
                  <a:lnTo>
                    <a:pt x="234" y="14"/>
                  </a:lnTo>
                  <a:lnTo>
                    <a:pt x="236" y="20"/>
                  </a:lnTo>
                  <a:lnTo>
                    <a:pt x="238" y="24"/>
                  </a:lnTo>
                  <a:lnTo>
                    <a:pt x="244" y="26"/>
                  </a:lnTo>
                  <a:lnTo>
                    <a:pt x="248" y="28"/>
                  </a:lnTo>
                  <a:lnTo>
                    <a:pt x="248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8" y="30"/>
                  </a:lnTo>
                  <a:lnTo>
                    <a:pt x="264" y="3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78" y="60"/>
                  </a:lnTo>
                  <a:lnTo>
                    <a:pt x="288" y="88"/>
                  </a:lnTo>
                  <a:lnTo>
                    <a:pt x="306" y="152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52" y="88"/>
                  </a:lnTo>
                  <a:lnTo>
                    <a:pt x="60" y="60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74" y="36"/>
                  </a:lnTo>
                  <a:lnTo>
                    <a:pt x="82" y="30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4" y="26"/>
                  </a:lnTo>
                  <a:lnTo>
                    <a:pt x="98" y="24"/>
                  </a:lnTo>
                  <a:lnTo>
                    <a:pt x="102" y="20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98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4" y="2"/>
                  </a:lnTo>
                  <a:lnTo>
                    <a:pt x="72" y="4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52" y="2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34" y="54"/>
                  </a:lnTo>
                  <a:lnTo>
                    <a:pt x="22" y="88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24"/>
                  </a:lnTo>
                  <a:lnTo>
                    <a:pt x="10" y="224"/>
                  </a:lnTo>
                  <a:lnTo>
                    <a:pt x="12" y="234"/>
                  </a:lnTo>
                  <a:lnTo>
                    <a:pt x="16" y="242"/>
                  </a:lnTo>
                  <a:lnTo>
                    <a:pt x="20" y="246"/>
                  </a:lnTo>
                  <a:lnTo>
                    <a:pt x="24" y="250"/>
                  </a:lnTo>
                  <a:lnTo>
                    <a:pt x="34" y="256"/>
                  </a:lnTo>
                  <a:lnTo>
                    <a:pt x="4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30" y="256"/>
                  </a:lnTo>
                  <a:lnTo>
                    <a:pt x="136" y="254"/>
                  </a:lnTo>
                  <a:lnTo>
                    <a:pt x="146" y="248"/>
                  </a:lnTo>
                  <a:lnTo>
                    <a:pt x="154" y="236"/>
                  </a:lnTo>
                  <a:lnTo>
                    <a:pt x="156" y="22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4" y="182"/>
                  </a:lnTo>
                  <a:lnTo>
                    <a:pt x="170" y="182"/>
                  </a:lnTo>
                  <a:lnTo>
                    <a:pt x="176" y="182"/>
                  </a:lnTo>
                  <a:lnTo>
                    <a:pt x="180" y="184"/>
                  </a:lnTo>
                  <a:lnTo>
                    <a:pt x="182" y="222"/>
                  </a:lnTo>
                  <a:lnTo>
                    <a:pt x="182" y="224"/>
                  </a:lnTo>
                  <a:lnTo>
                    <a:pt x="182" y="224"/>
                  </a:lnTo>
                  <a:lnTo>
                    <a:pt x="186" y="236"/>
                  </a:lnTo>
                  <a:lnTo>
                    <a:pt x="192" y="248"/>
                  </a:lnTo>
                  <a:lnTo>
                    <a:pt x="202" y="254"/>
                  </a:lnTo>
                  <a:lnTo>
                    <a:pt x="208" y="256"/>
                  </a:lnTo>
                  <a:lnTo>
                    <a:pt x="214" y="256"/>
                  </a:lnTo>
                  <a:lnTo>
                    <a:pt x="298" y="256"/>
                  </a:lnTo>
                  <a:lnTo>
                    <a:pt x="298" y="256"/>
                  </a:lnTo>
                  <a:lnTo>
                    <a:pt x="306" y="256"/>
                  </a:lnTo>
                  <a:lnTo>
                    <a:pt x="316" y="250"/>
                  </a:lnTo>
                  <a:lnTo>
                    <a:pt x="320" y="246"/>
                  </a:lnTo>
                  <a:lnTo>
                    <a:pt x="324" y="242"/>
                  </a:lnTo>
                  <a:lnTo>
                    <a:pt x="326" y="234"/>
                  </a:lnTo>
                  <a:lnTo>
                    <a:pt x="330" y="224"/>
                  </a:lnTo>
                  <a:lnTo>
                    <a:pt x="330" y="224"/>
                  </a:lnTo>
                  <a:lnTo>
                    <a:pt x="332" y="208"/>
                  </a:lnTo>
                  <a:lnTo>
                    <a:pt x="332" y="208"/>
                  </a:lnTo>
                  <a:lnTo>
                    <a:pt x="338" y="184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8" y="160"/>
                  </a:lnTo>
                  <a:lnTo>
                    <a:pt x="336" y="152"/>
                  </a:lnTo>
                  <a:lnTo>
                    <a:pt x="336" y="152"/>
                  </a:lnTo>
                  <a:close/>
                  <a:moveTo>
                    <a:pt x="130" y="220"/>
                  </a:moveTo>
                  <a:lnTo>
                    <a:pt x="130" y="220"/>
                  </a:lnTo>
                  <a:lnTo>
                    <a:pt x="128" y="226"/>
                  </a:lnTo>
                  <a:lnTo>
                    <a:pt x="126" y="228"/>
                  </a:lnTo>
                  <a:lnTo>
                    <a:pt x="124" y="228"/>
                  </a:lnTo>
                  <a:lnTo>
                    <a:pt x="42" y="228"/>
                  </a:lnTo>
                  <a:lnTo>
                    <a:pt x="42" y="228"/>
                  </a:lnTo>
                  <a:lnTo>
                    <a:pt x="40" y="228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28" y="180"/>
                  </a:lnTo>
                  <a:lnTo>
                    <a:pt x="132" y="180"/>
                  </a:lnTo>
                  <a:lnTo>
                    <a:pt x="130" y="220"/>
                  </a:lnTo>
                  <a:close/>
                  <a:moveTo>
                    <a:pt x="306" y="204"/>
                  </a:moveTo>
                  <a:lnTo>
                    <a:pt x="306" y="204"/>
                  </a:lnTo>
                  <a:lnTo>
                    <a:pt x="302" y="220"/>
                  </a:lnTo>
                  <a:lnTo>
                    <a:pt x="302" y="220"/>
                  </a:lnTo>
                  <a:lnTo>
                    <a:pt x="300" y="228"/>
                  </a:lnTo>
                  <a:lnTo>
                    <a:pt x="29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2" y="228"/>
                  </a:lnTo>
                  <a:lnTo>
                    <a:pt x="210" y="226"/>
                  </a:lnTo>
                  <a:lnTo>
                    <a:pt x="210" y="220"/>
                  </a:lnTo>
                  <a:lnTo>
                    <a:pt x="206" y="180"/>
                  </a:lnTo>
                  <a:lnTo>
                    <a:pt x="310" y="180"/>
                  </a:lnTo>
                  <a:lnTo>
                    <a:pt x="310" y="180"/>
                  </a:lnTo>
                  <a:lnTo>
                    <a:pt x="306" y="204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47460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직사각형 87">
            <a:extLst>
              <a:ext uri="{FF2B5EF4-FFF2-40B4-BE49-F238E27FC236}">
                <a16:creationId xmlns:a16="http://schemas.microsoft.com/office/drawing/2014/main" id="{209DAE26-5515-42EF-80D0-0ADC3FDED3C1}"/>
              </a:ext>
            </a:extLst>
          </p:cNvPr>
          <p:cNvSpPr/>
          <p:nvPr/>
        </p:nvSpPr>
        <p:spPr>
          <a:xfrm flipV="1">
            <a:off x="0" y="1027108"/>
            <a:ext cx="9143998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5000"/>
                </a:srgbClr>
              </a:gs>
              <a:gs pos="86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70B790FF-662E-4298-ADC1-764CA1E59503}"/>
              </a:ext>
            </a:extLst>
          </p:cNvPr>
          <p:cNvSpPr/>
          <p:nvPr/>
        </p:nvSpPr>
        <p:spPr>
          <a:xfrm>
            <a:off x="999347" y="4647106"/>
            <a:ext cx="3924598" cy="1549220"/>
          </a:xfrm>
          <a:prstGeom prst="roundRect">
            <a:avLst>
              <a:gd name="adj" fmla="val 50000"/>
            </a:avLst>
          </a:prstGeom>
          <a:solidFill>
            <a:schemeClr val="accent6">
              <a:lumMod val="60000"/>
              <a:lumOff val="40000"/>
              <a:alpha val="60000"/>
            </a:schemeClr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/>
            <a:endParaRPr lang="ko-KR" altLang="en-US" sz="3600" b="1" kern="0" spc="-15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2F5597"/>
              </a:solidFill>
              <a:effectLst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70B790FF-662E-4298-ADC1-764CA1E59503}"/>
              </a:ext>
            </a:extLst>
          </p:cNvPr>
          <p:cNvSpPr/>
          <p:nvPr/>
        </p:nvSpPr>
        <p:spPr>
          <a:xfrm>
            <a:off x="4220549" y="4647106"/>
            <a:ext cx="3924044" cy="1549220"/>
          </a:xfrm>
          <a:prstGeom prst="roundRect">
            <a:avLst>
              <a:gd name="adj" fmla="val 50000"/>
            </a:avLst>
          </a:prstGeom>
          <a:solidFill>
            <a:schemeClr val="accent2">
              <a:lumMod val="40000"/>
              <a:lumOff val="60000"/>
              <a:alpha val="60000"/>
            </a:schemeClr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/>
            <a:endParaRPr lang="ko-KR" altLang="en-US" sz="3600" b="1" kern="0" spc="-15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2F5597"/>
              </a:solidFill>
              <a:effectLst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3" name="그룹 8">
            <a:extLst>
              <a:ext uri="{FF2B5EF4-FFF2-40B4-BE49-F238E27FC236}">
                <a16:creationId xmlns:a16="http://schemas.microsoft.com/office/drawing/2014/main" id="{A61DEF3B-F676-4732-A88E-2F1514DACA4A}"/>
              </a:ext>
            </a:extLst>
          </p:cNvPr>
          <p:cNvGrpSpPr/>
          <p:nvPr/>
        </p:nvGrpSpPr>
        <p:grpSpPr>
          <a:xfrm>
            <a:off x="3011966" y="3754715"/>
            <a:ext cx="3120070" cy="1044071"/>
            <a:chOff x="3011966" y="3842253"/>
            <a:chExt cx="3120070" cy="1044071"/>
          </a:xfrm>
          <a:gradFill flip="none" rotWithShape="1">
            <a:gsLst>
              <a:gs pos="0">
                <a:schemeClr val="accent1">
                  <a:tint val="66000"/>
                  <a:satMod val="160000"/>
                  <a:lumMod val="91000"/>
                </a:schemeClr>
              </a:gs>
              <a:gs pos="100000">
                <a:schemeClr val="accent1">
                  <a:tint val="23500"/>
                  <a:satMod val="160000"/>
                  <a:alpha val="72000"/>
                  <a:lumMod val="86000"/>
                </a:schemeClr>
              </a:gs>
            </a:gsLst>
            <a:lin ang="5400000" scaled="1"/>
            <a:tileRect/>
          </a:gradFill>
        </p:grpSpPr>
        <p:sp>
          <p:nvSpPr>
            <p:cNvPr id="13" name="사각형: 둥근 위쪽 모서리 12">
              <a:extLst>
                <a:ext uri="{FF2B5EF4-FFF2-40B4-BE49-F238E27FC236}">
                  <a16:creationId xmlns:a16="http://schemas.microsoft.com/office/drawing/2014/main" id="{EDE96099-2509-4678-B6D9-F5765222DC0D}"/>
                </a:ext>
              </a:extLst>
            </p:cNvPr>
            <p:cNvSpPr/>
            <p:nvPr/>
          </p:nvSpPr>
          <p:spPr>
            <a:xfrm>
              <a:off x="3271822" y="3842253"/>
              <a:ext cx="2600357" cy="580477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 w="412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이등변 삼각형 3">
              <a:extLst>
                <a:ext uri="{FF2B5EF4-FFF2-40B4-BE49-F238E27FC236}">
                  <a16:creationId xmlns:a16="http://schemas.microsoft.com/office/drawing/2014/main" id="{ED6A7579-423B-4983-8072-BEA1D6479F44}"/>
                </a:ext>
              </a:extLst>
            </p:cNvPr>
            <p:cNvSpPr/>
            <p:nvPr/>
          </p:nvSpPr>
          <p:spPr>
            <a:xfrm rot="10800000">
              <a:off x="3011966" y="4419599"/>
              <a:ext cx="3120070" cy="466725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E1A4DC8D-8DC5-4871-98C3-EBFED2D5C36F}"/>
              </a:ext>
            </a:extLst>
          </p:cNvPr>
          <p:cNvSpPr/>
          <p:nvPr/>
        </p:nvSpPr>
        <p:spPr>
          <a:xfrm>
            <a:off x="404814" y="2201180"/>
            <a:ext cx="8343900" cy="1952625"/>
          </a:xfrm>
          <a:prstGeom prst="roundRect">
            <a:avLst>
              <a:gd name="adj" fmla="val 14544"/>
            </a:avLst>
          </a:prstGeom>
          <a:gradFill flip="none" rotWithShape="1">
            <a:gsLst>
              <a:gs pos="15000">
                <a:schemeClr val="accent1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 w="19050">
            <a:solidFill>
              <a:srgbClr val="28529E"/>
            </a:solidFill>
          </a:ln>
          <a:effectLst>
            <a:outerShdw blurRad="139700" dist="88900" dir="5400000" algn="t" rotWithShape="0">
              <a:schemeClr val="accent1">
                <a:lumMod val="75000"/>
                <a:alpha val="26000"/>
              </a:schemeClr>
            </a:outerShdw>
          </a:effectLst>
        </p:spPr>
        <p:txBody>
          <a:bodyPr wrap="square" tIns="36000" bIns="36000">
            <a:noAutofit/>
          </a:bodyPr>
          <a:lstStyle/>
          <a:p>
            <a:pPr algn="ctr"/>
            <a:endParaRPr lang="ko-KR" altLang="en-US" sz="2400" spc="30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D62FE191-B682-443E-BF39-AF491585103D}"/>
              </a:ext>
            </a:extLst>
          </p:cNvPr>
          <p:cNvSpPr/>
          <p:nvPr/>
        </p:nvSpPr>
        <p:spPr>
          <a:xfrm>
            <a:off x="5371163" y="5052384"/>
            <a:ext cx="1813317" cy="73866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lang="ko-KR" altLang="en-US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공직사회에 대한</a:t>
            </a:r>
            <a:br>
              <a:rPr lang="en-US" altLang="ko-KR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kumimoji="0" lang="ko-KR" altLang="en-US" sz="2400" b="1" i="0" u="none" strike="noStrike" kern="1200" cap="none" spc="-150" normalizeH="0" baseline="0" noProof="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 신뢰 확보</a:t>
            </a:r>
          </a:p>
        </p:txBody>
      </p:sp>
      <p:sp>
        <p:nvSpPr>
          <p:cNvPr id="54" name="직사각형 53"/>
          <p:cNvSpPr/>
          <p:nvPr/>
        </p:nvSpPr>
        <p:spPr>
          <a:xfrm>
            <a:off x="2588680" y="2839310"/>
            <a:ext cx="1390124" cy="89255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kern="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부정청탁</a:t>
            </a:r>
            <a:br>
              <a:rPr lang="en-US" altLang="ko-KR" sz="2800" b="1" kern="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400" kern="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금지</a:t>
            </a:r>
            <a:endParaRPr lang="ko-KR" altLang="en-US" sz="2800" kern="0" spc="-15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C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944416" y="3143958"/>
            <a:ext cx="1541608" cy="1030161"/>
            <a:chOff x="1095" y="567"/>
            <a:chExt cx="4663" cy="3116"/>
          </a:xfrm>
          <a:solidFill>
            <a:srgbClr val="28529E"/>
          </a:solidFill>
        </p:grpSpPr>
        <p:sp>
          <p:nvSpPr>
            <p:cNvPr id="56" name="Freeform 15"/>
            <p:cNvSpPr>
              <a:spLocks/>
            </p:cNvSpPr>
            <p:nvPr/>
          </p:nvSpPr>
          <p:spPr bwMode="auto">
            <a:xfrm>
              <a:off x="1827" y="775"/>
              <a:ext cx="1165" cy="1165"/>
            </a:xfrm>
            <a:custGeom>
              <a:avLst/>
              <a:gdLst>
                <a:gd name="T0" fmla="*/ 468 w 647"/>
                <a:gd name="T1" fmla="*/ 566 h 646"/>
                <a:gd name="T2" fmla="*/ 567 w 647"/>
                <a:gd name="T3" fmla="*/ 179 h 646"/>
                <a:gd name="T4" fmla="*/ 179 w 647"/>
                <a:gd name="T5" fmla="*/ 79 h 646"/>
                <a:gd name="T6" fmla="*/ 80 w 647"/>
                <a:gd name="T7" fmla="*/ 467 h 646"/>
                <a:gd name="T8" fmla="*/ 468 w 647"/>
                <a:gd name="T9" fmla="*/ 566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646">
                  <a:moveTo>
                    <a:pt x="468" y="566"/>
                  </a:moveTo>
                  <a:cubicBezTo>
                    <a:pt x="602" y="487"/>
                    <a:pt x="647" y="313"/>
                    <a:pt x="567" y="179"/>
                  </a:cubicBezTo>
                  <a:cubicBezTo>
                    <a:pt x="487" y="44"/>
                    <a:pt x="314" y="0"/>
                    <a:pt x="179" y="79"/>
                  </a:cubicBezTo>
                  <a:cubicBezTo>
                    <a:pt x="45" y="159"/>
                    <a:pt x="0" y="333"/>
                    <a:pt x="80" y="467"/>
                  </a:cubicBezTo>
                  <a:cubicBezTo>
                    <a:pt x="160" y="602"/>
                    <a:pt x="333" y="646"/>
                    <a:pt x="468" y="566"/>
                  </a:cubicBezTo>
                  <a:close/>
                </a:path>
              </a:pathLst>
            </a:custGeom>
            <a:grp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7" name="Freeform 16"/>
            <p:cNvSpPr>
              <a:spLocks/>
            </p:cNvSpPr>
            <p:nvPr/>
          </p:nvSpPr>
          <p:spPr bwMode="auto">
            <a:xfrm>
              <a:off x="1095" y="1952"/>
              <a:ext cx="1702" cy="1731"/>
            </a:xfrm>
            <a:custGeom>
              <a:avLst/>
              <a:gdLst>
                <a:gd name="T0" fmla="*/ 815 w 945"/>
                <a:gd name="T1" fmla="*/ 960 h 960"/>
                <a:gd name="T2" fmla="*/ 800 w 945"/>
                <a:gd name="T3" fmla="*/ 146 h 960"/>
                <a:gd name="T4" fmla="*/ 489 w 945"/>
                <a:gd name="T5" fmla="*/ 34 h 960"/>
                <a:gd name="T6" fmla="*/ 0 w 945"/>
                <a:gd name="T7" fmla="*/ 960 h 960"/>
                <a:gd name="T8" fmla="*/ 815 w 945"/>
                <a:gd name="T9" fmla="*/ 960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5" h="960">
                  <a:moveTo>
                    <a:pt x="815" y="960"/>
                  </a:moveTo>
                  <a:cubicBezTo>
                    <a:pt x="858" y="790"/>
                    <a:pt x="945" y="365"/>
                    <a:pt x="800" y="146"/>
                  </a:cubicBezTo>
                  <a:cubicBezTo>
                    <a:pt x="749" y="68"/>
                    <a:pt x="623" y="0"/>
                    <a:pt x="489" y="34"/>
                  </a:cubicBezTo>
                  <a:cubicBezTo>
                    <a:pt x="127" y="132"/>
                    <a:pt x="22" y="686"/>
                    <a:pt x="0" y="960"/>
                  </a:cubicBezTo>
                  <a:cubicBezTo>
                    <a:pt x="815" y="960"/>
                    <a:pt x="815" y="960"/>
                    <a:pt x="815" y="960"/>
                  </a:cubicBezTo>
                  <a:close/>
                </a:path>
              </a:pathLst>
            </a:custGeom>
            <a:grp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8" name="Freeform 17"/>
            <p:cNvSpPr>
              <a:spLocks/>
            </p:cNvSpPr>
            <p:nvPr/>
          </p:nvSpPr>
          <p:spPr bwMode="auto">
            <a:xfrm>
              <a:off x="3523" y="567"/>
              <a:ext cx="1165" cy="1165"/>
            </a:xfrm>
            <a:custGeom>
              <a:avLst/>
              <a:gdLst>
                <a:gd name="T0" fmla="*/ 468 w 647"/>
                <a:gd name="T1" fmla="*/ 567 h 646"/>
                <a:gd name="T2" fmla="*/ 567 w 647"/>
                <a:gd name="T3" fmla="*/ 179 h 646"/>
                <a:gd name="T4" fmla="*/ 179 w 647"/>
                <a:gd name="T5" fmla="*/ 80 h 646"/>
                <a:gd name="T6" fmla="*/ 80 w 647"/>
                <a:gd name="T7" fmla="*/ 467 h 646"/>
                <a:gd name="T8" fmla="*/ 468 w 647"/>
                <a:gd name="T9" fmla="*/ 567 h 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7" h="646">
                  <a:moveTo>
                    <a:pt x="468" y="567"/>
                  </a:moveTo>
                  <a:cubicBezTo>
                    <a:pt x="602" y="487"/>
                    <a:pt x="647" y="313"/>
                    <a:pt x="567" y="179"/>
                  </a:cubicBezTo>
                  <a:cubicBezTo>
                    <a:pt x="487" y="44"/>
                    <a:pt x="314" y="0"/>
                    <a:pt x="179" y="80"/>
                  </a:cubicBezTo>
                  <a:cubicBezTo>
                    <a:pt x="45" y="159"/>
                    <a:pt x="0" y="333"/>
                    <a:pt x="80" y="467"/>
                  </a:cubicBezTo>
                  <a:cubicBezTo>
                    <a:pt x="159" y="602"/>
                    <a:pt x="333" y="646"/>
                    <a:pt x="468" y="567"/>
                  </a:cubicBezTo>
                  <a:close/>
                </a:path>
              </a:pathLst>
            </a:custGeom>
            <a:grp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Freeform 18"/>
            <p:cNvSpPr>
              <a:spLocks/>
            </p:cNvSpPr>
            <p:nvPr/>
          </p:nvSpPr>
          <p:spPr bwMode="auto">
            <a:xfrm>
              <a:off x="2534" y="1667"/>
              <a:ext cx="3224" cy="2016"/>
            </a:xfrm>
            <a:custGeom>
              <a:avLst/>
              <a:gdLst>
                <a:gd name="T0" fmla="*/ 1790 w 1790"/>
                <a:gd name="T1" fmla="*/ 1118 h 1118"/>
                <a:gd name="T2" fmla="*/ 1213 w 1790"/>
                <a:gd name="T3" fmla="*/ 33 h 1118"/>
                <a:gd name="T4" fmla="*/ 912 w 1790"/>
                <a:gd name="T5" fmla="*/ 140 h 1118"/>
                <a:gd name="T6" fmla="*/ 575 w 1790"/>
                <a:gd name="T7" fmla="*/ 574 h 1118"/>
                <a:gd name="T8" fmla="*/ 208 w 1790"/>
                <a:gd name="T9" fmla="*/ 419 h 1118"/>
                <a:gd name="T10" fmla="*/ 30 w 1790"/>
                <a:gd name="T11" fmla="*/ 492 h 1118"/>
                <a:gd name="T12" fmla="*/ 102 w 1790"/>
                <a:gd name="T13" fmla="*/ 670 h 1118"/>
                <a:gd name="T14" fmla="*/ 566 w 1790"/>
                <a:gd name="T15" fmla="*/ 866 h 1118"/>
                <a:gd name="T16" fmla="*/ 619 w 1790"/>
                <a:gd name="T17" fmla="*/ 877 h 1118"/>
                <a:gd name="T18" fmla="*/ 728 w 1790"/>
                <a:gd name="T19" fmla="*/ 823 h 1118"/>
                <a:gd name="T20" fmla="*/ 869 w 1790"/>
                <a:gd name="T21" fmla="*/ 637 h 1118"/>
                <a:gd name="T22" fmla="*/ 979 w 1790"/>
                <a:gd name="T23" fmla="*/ 1118 h 1118"/>
                <a:gd name="T24" fmla="*/ 1790 w 1790"/>
                <a:gd name="T25" fmla="*/ 1118 h 1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90" h="1118">
                  <a:moveTo>
                    <a:pt x="1790" y="1118"/>
                  </a:moveTo>
                  <a:cubicBezTo>
                    <a:pt x="1782" y="865"/>
                    <a:pt x="1606" y="150"/>
                    <a:pt x="1213" y="33"/>
                  </a:cubicBezTo>
                  <a:cubicBezTo>
                    <a:pt x="1094" y="0"/>
                    <a:pt x="970" y="60"/>
                    <a:pt x="912" y="140"/>
                  </a:cubicBezTo>
                  <a:cubicBezTo>
                    <a:pt x="575" y="574"/>
                    <a:pt x="575" y="574"/>
                    <a:pt x="575" y="574"/>
                  </a:cubicBezTo>
                  <a:cubicBezTo>
                    <a:pt x="208" y="419"/>
                    <a:pt x="208" y="419"/>
                    <a:pt x="208" y="419"/>
                  </a:cubicBezTo>
                  <a:cubicBezTo>
                    <a:pt x="139" y="390"/>
                    <a:pt x="59" y="423"/>
                    <a:pt x="30" y="492"/>
                  </a:cubicBezTo>
                  <a:cubicBezTo>
                    <a:pt x="0" y="561"/>
                    <a:pt x="33" y="641"/>
                    <a:pt x="102" y="670"/>
                  </a:cubicBezTo>
                  <a:cubicBezTo>
                    <a:pt x="566" y="866"/>
                    <a:pt x="566" y="866"/>
                    <a:pt x="566" y="866"/>
                  </a:cubicBezTo>
                  <a:cubicBezTo>
                    <a:pt x="583" y="873"/>
                    <a:pt x="601" y="877"/>
                    <a:pt x="619" y="877"/>
                  </a:cubicBezTo>
                  <a:cubicBezTo>
                    <a:pt x="661" y="877"/>
                    <a:pt x="701" y="857"/>
                    <a:pt x="728" y="823"/>
                  </a:cubicBezTo>
                  <a:cubicBezTo>
                    <a:pt x="869" y="637"/>
                    <a:pt x="869" y="637"/>
                    <a:pt x="869" y="637"/>
                  </a:cubicBezTo>
                  <a:cubicBezTo>
                    <a:pt x="979" y="1118"/>
                    <a:pt x="979" y="1118"/>
                    <a:pt x="979" y="1118"/>
                  </a:cubicBezTo>
                  <a:cubicBezTo>
                    <a:pt x="1790" y="1118"/>
                    <a:pt x="1790" y="1118"/>
                    <a:pt x="1790" y="1118"/>
                  </a:cubicBezTo>
                  <a:close/>
                </a:path>
              </a:pathLst>
            </a:custGeom>
            <a:grp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55" name="&quot;허용 안 됨&quot; 기호 103"/>
          <p:cNvSpPr/>
          <p:nvPr/>
        </p:nvSpPr>
        <p:spPr>
          <a:xfrm>
            <a:off x="917422" y="2612270"/>
            <a:ext cx="1131952" cy="1130444"/>
          </a:xfrm>
          <a:prstGeom prst="noSmoking">
            <a:avLst>
              <a:gd name="adj" fmla="val 14890"/>
            </a:avLst>
          </a:prstGeom>
          <a:solidFill>
            <a:srgbClr val="C0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9" name="그룹 59">
            <a:extLst>
              <a:ext uri="{FF2B5EF4-FFF2-40B4-BE49-F238E27FC236}">
                <a16:creationId xmlns:a16="http://schemas.microsoft.com/office/drawing/2014/main" id="{2312774B-FE6C-4A07-8F06-65F6626B7658}"/>
              </a:ext>
            </a:extLst>
          </p:cNvPr>
          <p:cNvGrpSpPr>
            <a:grpSpLocks noChangeAspect="1"/>
          </p:cNvGrpSpPr>
          <p:nvPr/>
        </p:nvGrpSpPr>
        <p:grpSpPr>
          <a:xfrm>
            <a:off x="4013802" y="5559602"/>
            <a:ext cx="1111968" cy="720000"/>
            <a:chOff x="660610" y="5138883"/>
            <a:chExt cx="1705546" cy="1104341"/>
          </a:xfrm>
          <a:solidFill>
            <a:srgbClr val="FFFFFF"/>
          </a:solidFill>
          <a:effectLst>
            <a:outerShdw blurRad="101600" dist="88900" dir="16200000" rotWithShape="0">
              <a:prstClr val="black">
                <a:alpha val="17000"/>
              </a:prstClr>
            </a:outerShdw>
          </a:effectLst>
        </p:grpSpPr>
        <p:sp>
          <p:nvSpPr>
            <p:cNvPr id="61" name="Freeform 5">
              <a:extLst>
                <a:ext uri="{FF2B5EF4-FFF2-40B4-BE49-F238E27FC236}">
                  <a16:creationId xmlns:a16="http://schemas.microsoft.com/office/drawing/2014/main" id="{E342EAA3-B25B-4FFD-A902-367C5A542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4721" y="5138883"/>
              <a:ext cx="392276" cy="388012"/>
            </a:xfrm>
            <a:custGeom>
              <a:avLst/>
              <a:gdLst>
                <a:gd name="T0" fmla="*/ 184 w 184"/>
                <a:gd name="T1" fmla="*/ 92 h 182"/>
                <a:gd name="T2" fmla="*/ 184 w 184"/>
                <a:gd name="T3" fmla="*/ 92 h 182"/>
                <a:gd name="T4" fmla="*/ 182 w 184"/>
                <a:gd name="T5" fmla="*/ 110 h 182"/>
                <a:gd name="T6" fmla="*/ 176 w 184"/>
                <a:gd name="T7" fmla="*/ 126 h 182"/>
                <a:gd name="T8" fmla="*/ 168 w 184"/>
                <a:gd name="T9" fmla="*/ 142 h 182"/>
                <a:gd name="T10" fmla="*/ 156 w 184"/>
                <a:gd name="T11" fmla="*/ 156 h 182"/>
                <a:gd name="T12" fmla="*/ 144 w 184"/>
                <a:gd name="T13" fmla="*/ 168 h 182"/>
                <a:gd name="T14" fmla="*/ 128 w 184"/>
                <a:gd name="T15" fmla="*/ 176 h 182"/>
                <a:gd name="T16" fmla="*/ 110 w 184"/>
                <a:gd name="T17" fmla="*/ 180 h 182"/>
                <a:gd name="T18" fmla="*/ 92 w 184"/>
                <a:gd name="T19" fmla="*/ 182 h 182"/>
                <a:gd name="T20" fmla="*/ 92 w 184"/>
                <a:gd name="T21" fmla="*/ 182 h 182"/>
                <a:gd name="T22" fmla="*/ 74 w 184"/>
                <a:gd name="T23" fmla="*/ 180 h 182"/>
                <a:gd name="T24" fmla="*/ 56 w 184"/>
                <a:gd name="T25" fmla="*/ 176 h 182"/>
                <a:gd name="T26" fmla="*/ 40 w 184"/>
                <a:gd name="T27" fmla="*/ 168 h 182"/>
                <a:gd name="T28" fmla="*/ 28 w 184"/>
                <a:gd name="T29" fmla="*/ 156 h 182"/>
                <a:gd name="T30" fmla="*/ 16 w 184"/>
                <a:gd name="T31" fmla="*/ 142 h 182"/>
                <a:gd name="T32" fmla="*/ 8 w 184"/>
                <a:gd name="T33" fmla="*/ 126 h 182"/>
                <a:gd name="T34" fmla="*/ 2 w 184"/>
                <a:gd name="T35" fmla="*/ 110 h 182"/>
                <a:gd name="T36" fmla="*/ 0 w 184"/>
                <a:gd name="T37" fmla="*/ 92 h 182"/>
                <a:gd name="T38" fmla="*/ 0 w 184"/>
                <a:gd name="T39" fmla="*/ 92 h 182"/>
                <a:gd name="T40" fmla="*/ 2 w 184"/>
                <a:gd name="T41" fmla="*/ 72 h 182"/>
                <a:gd name="T42" fmla="*/ 8 w 184"/>
                <a:gd name="T43" fmla="*/ 56 h 182"/>
                <a:gd name="T44" fmla="*/ 16 w 184"/>
                <a:gd name="T45" fmla="*/ 40 h 182"/>
                <a:gd name="T46" fmla="*/ 28 w 184"/>
                <a:gd name="T47" fmla="*/ 26 h 182"/>
                <a:gd name="T48" fmla="*/ 40 w 184"/>
                <a:gd name="T49" fmla="*/ 16 h 182"/>
                <a:gd name="T50" fmla="*/ 56 w 184"/>
                <a:gd name="T51" fmla="*/ 6 h 182"/>
                <a:gd name="T52" fmla="*/ 74 w 184"/>
                <a:gd name="T53" fmla="*/ 2 h 182"/>
                <a:gd name="T54" fmla="*/ 92 w 184"/>
                <a:gd name="T55" fmla="*/ 0 h 182"/>
                <a:gd name="T56" fmla="*/ 92 w 184"/>
                <a:gd name="T57" fmla="*/ 0 h 182"/>
                <a:gd name="T58" fmla="*/ 110 w 184"/>
                <a:gd name="T59" fmla="*/ 2 h 182"/>
                <a:gd name="T60" fmla="*/ 128 w 184"/>
                <a:gd name="T61" fmla="*/ 6 h 182"/>
                <a:gd name="T62" fmla="*/ 144 w 184"/>
                <a:gd name="T63" fmla="*/ 16 h 182"/>
                <a:gd name="T64" fmla="*/ 156 w 184"/>
                <a:gd name="T65" fmla="*/ 26 h 182"/>
                <a:gd name="T66" fmla="*/ 168 w 184"/>
                <a:gd name="T67" fmla="*/ 40 h 182"/>
                <a:gd name="T68" fmla="*/ 176 w 184"/>
                <a:gd name="T69" fmla="*/ 56 h 182"/>
                <a:gd name="T70" fmla="*/ 182 w 184"/>
                <a:gd name="T71" fmla="*/ 72 h 182"/>
                <a:gd name="T72" fmla="*/ 184 w 184"/>
                <a:gd name="T73" fmla="*/ 92 h 182"/>
                <a:gd name="T74" fmla="*/ 184 w 184"/>
                <a:gd name="T75" fmla="*/ 9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4" h="182">
                  <a:moveTo>
                    <a:pt x="184" y="92"/>
                  </a:moveTo>
                  <a:lnTo>
                    <a:pt x="184" y="92"/>
                  </a:lnTo>
                  <a:lnTo>
                    <a:pt x="182" y="110"/>
                  </a:lnTo>
                  <a:lnTo>
                    <a:pt x="176" y="126"/>
                  </a:lnTo>
                  <a:lnTo>
                    <a:pt x="168" y="142"/>
                  </a:lnTo>
                  <a:lnTo>
                    <a:pt x="156" y="156"/>
                  </a:lnTo>
                  <a:lnTo>
                    <a:pt x="144" y="168"/>
                  </a:lnTo>
                  <a:lnTo>
                    <a:pt x="128" y="176"/>
                  </a:lnTo>
                  <a:lnTo>
                    <a:pt x="110" y="180"/>
                  </a:lnTo>
                  <a:lnTo>
                    <a:pt x="92" y="182"/>
                  </a:lnTo>
                  <a:lnTo>
                    <a:pt x="92" y="182"/>
                  </a:lnTo>
                  <a:lnTo>
                    <a:pt x="74" y="180"/>
                  </a:lnTo>
                  <a:lnTo>
                    <a:pt x="56" y="176"/>
                  </a:lnTo>
                  <a:lnTo>
                    <a:pt x="40" y="168"/>
                  </a:lnTo>
                  <a:lnTo>
                    <a:pt x="28" y="156"/>
                  </a:lnTo>
                  <a:lnTo>
                    <a:pt x="16" y="142"/>
                  </a:lnTo>
                  <a:lnTo>
                    <a:pt x="8" y="126"/>
                  </a:lnTo>
                  <a:lnTo>
                    <a:pt x="2" y="110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2" y="72"/>
                  </a:lnTo>
                  <a:lnTo>
                    <a:pt x="8" y="56"/>
                  </a:lnTo>
                  <a:lnTo>
                    <a:pt x="16" y="40"/>
                  </a:lnTo>
                  <a:lnTo>
                    <a:pt x="28" y="26"/>
                  </a:lnTo>
                  <a:lnTo>
                    <a:pt x="40" y="16"/>
                  </a:lnTo>
                  <a:lnTo>
                    <a:pt x="56" y="6"/>
                  </a:lnTo>
                  <a:lnTo>
                    <a:pt x="74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110" y="2"/>
                  </a:lnTo>
                  <a:lnTo>
                    <a:pt x="128" y="6"/>
                  </a:lnTo>
                  <a:lnTo>
                    <a:pt x="144" y="16"/>
                  </a:lnTo>
                  <a:lnTo>
                    <a:pt x="156" y="26"/>
                  </a:lnTo>
                  <a:lnTo>
                    <a:pt x="168" y="40"/>
                  </a:lnTo>
                  <a:lnTo>
                    <a:pt x="176" y="56"/>
                  </a:lnTo>
                  <a:lnTo>
                    <a:pt x="182" y="72"/>
                  </a:lnTo>
                  <a:lnTo>
                    <a:pt x="184" y="92"/>
                  </a:lnTo>
                  <a:lnTo>
                    <a:pt x="184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6">
              <a:extLst>
                <a:ext uri="{FF2B5EF4-FFF2-40B4-BE49-F238E27FC236}">
                  <a16:creationId xmlns:a16="http://schemas.microsoft.com/office/drawing/2014/main" id="{364B9AC1-1A6F-4945-8D18-6A7CE76755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9770" y="5138883"/>
              <a:ext cx="392276" cy="388012"/>
            </a:xfrm>
            <a:custGeom>
              <a:avLst/>
              <a:gdLst>
                <a:gd name="T0" fmla="*/ 0 w 184"/>
                <a:gd name="T1" fmla="*/ 92 h 182"/>
                <a:gd name="T2" fmla="*/ 0 w 184"/>
                <a:gd name="T3" fmla="*/ 92 h 182"/>
                <a:gd name="T4" fmla="*/ 2 w 184"/>
                <a:gd name="T5" fmla="*/ 110 h 182"/>
                <a:gd name="T6" fmla="*/ 8 w 184"/>
                <a:gd name="T7" fmla="*/ 126 h 182"/>
                <a:gd name="T8" fmla="*/ 16 w 184"/>
                <a:gd name="T9" fmla="*/ 142 h 182"/>
                <a:gd name="T10" fmla="*/ 28 w 184"/>
                <a:gd name="T11" fmla="*/ 156 h 182"/>
                <a:gd name="T12" fmla="*/ 40 w 184"/>
                <a:gd name="T13" fmla="*/ 168 h 182"/>
                <a:gd name="T14" fmla="*/ 56 w 184"/>
                <a:gd name="T15" fmla="*/ 176 h 182"/>
                <a:gd name="T16" fmla="*/ 74 w 184"/>
                <a:gd name="T17" fmla="*/ 180 h 182"/>
                <a:gd name="T18" fmla="*/ 92 w 184"/>
                <a:gd name="T19" fmla="*/ 182 h 182"/>
                <a:gd name="T20" fmla="*/ 92 w 184"/>
                <a:gd name="T21" fmla="*/ 182 h 182"/>
                <a:gd name="T22" fmla="*/ 110 w 184"/>
                <a:gd name="T23" fmla="*/ 180 h 182"/>
                <a:gd name="T24" fmla="*/ 128 w 184"/>
                <a:gd name="T25" fmla="*/ 176 h 182"/>
                <a:gd name="T26" fmla="*/ 144 w 184"/>
                <a:gd name="T27" fmla="*/ 168 h 182"/>
                <a:gd name="T28" fmla="*/ 156 w 184"/>
                <a:gd name="T29" fmla="*/ 156 h 182"/>
                <a:gd name="T30" fmla="*/ 168 w 184"/>
                <a:gd name="T31" fmla="*/ 142 h 182"/>
                <a:gd name="T32" fmla="*/ 176 w 184"/>
                <a:gd name="T33" fmla="*/ 126 h 182"/>
                <a:gd name="T34" fmla="*/ 182 w 184"/>
                <a:gd name="T35" fmla="*/ 110 h 182"/>
                <a:gd name="T36" fmla="*/ 184 w 184"/>
                <a:gd name="T37" fmla="*/ 92 h 182"/>
                <a:gd name="T38" fmla="*/ 184 w 184"/>
                <a:gd name="T39" fmla="*/ 92 h 182"/>
                <a:gd name="T40" fmla="*/ 182 w 184"/>
                <a:gd name="T41" fmla="*/ 72 h 182"/>
                <a:gd name="T42" fmla="*/ 176 w 184"/>
                <a:gd name="T43" fmla="*/ 56 h 182"/>
                <a:gd name="T44" fmla="*/ 168 w 184"/>
                <a:gd name="T45" fmla="*/ 40 h 182"/>
                <a:gd name="T46" fmla="*/ 156 w 184"/>
                <a:gd name="T47" fmla="*/ 26 h 182"/>
                <a:gd name="T48" fmla="*/ 144 w 184"/>
                <a:gd name="T49" fmla="*/ 16 h 182"/>
                <a:gd name="T50" fmla="*/ 128 w 184"/>
                <a:gd name="T51" fmla="*/ 6 h 182"/>
                <a:gd name="T52" fmla="*/ 110 w 184"/>
                <a:gd name="T53" fmla="*/ 2 h 182"/>
                <a:gd name="T54" fmla="*/ 92 w 184"/>
                <a:gd name="T55" fmla="*/ 0 h 182"/>
                <a:gd name="T56" fmla="*/ 92 w 184"/>
                <a:gd name="T57" fmla="*/ 0 h 182"/>
                <a:gd name="T58" fmla="*/ 74 w 184"/>
                <a:gd name="T59" fmla="*/ 2 h 182"/>
                <a:gd name="T60" fmla="*/ 56 w 184"/>
                <a:gd name="T61" fmla="*/ 6 h 182"/>
                <a:gd name="T62" fmla="*/ 40 w 184"/>
                <a:gd name="T63" fmla="*/ 16 h 182"/>
                <a:gd name="T64" fmla="*/ 28 w 184"/>
                <a:gd name="T65" fmla="*/ 26 h 182"/>
                <a:gd name="T66" fmla="*/ 16 w 184"/>
                <a:gd name="T67" fmla="*/ 40 h 182"/>
                <a:gd name="T68" fmla="*/ 8 w 184"/>
                <a:gd name="T69" fmla="*/ 56 h 182"/>
                <a:gd name="T70" fmla="*/ 2 w 184"/>
                <a:gd name="T71" fmla="*/ 72 h 182"/>
                <a:gd name="T72" fmla="*/ 0 w 184"/>
                <a:gd name="T73" fmla="*/ 92 h 182"/>
                <a:gd name="T74" fmla="*/ 0 w 184"/>
                <a:gd name="T75" fmla="*/ 9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4" h="182">
                  <a:moveTo>
                    <a:pt x="0" y="92"/>
                  </a:moveTo>
                  <a:lnTo>
                    <a:pt x="0" y="92"/>
                  </a:lnTo>
                  <a:lnTo>
                    <a:pt x="2" y="110"/>
                  </a:lnTo>
                  <a:lnTo>
                    <a:pt x="8" y="126"/>
                  </a:lnTo>
                  <a:lnTo>
                    <a:pt x="16" y="142"/>
                  </a:lnTo>
                  <a:lnTo>
                    <a:pt x="28" y="156"/>
                  </a:lnTo>
                  <a:lnTo>
                    <a:pt x="40" y="168"/>
                  </a:lnTo>
                  <a:lnTo>
                    <a:pt x="56" y="176"/>
                  </a:lnTo>
                  <a:lnTo>
                    <a:pt x="74" y="180"/>
                  </a:lnTo>
                  <a:lnTo>
                    <a:pt x="92" y="182"/>
                  </a:lnTo>
                  <a:lnTo>
                    <a:pt x="92" y="182"/>
                  </a:lnTo>
                  <a:lnTo>
                    <a:pt x="110" y="180"/>
                  </a:lnTo>
                  <a:lnTo>
                    <a:pt x="128" y="176"/>
                  </a:lnTo>
                  <a:lnTo>
                    <a:pt x="144" y="168"/>
                  </a:lnTo>
                  <a:lnTo>
                    <a:pt x="156" y="156"/>
                  </a:lnTo>
                  <a:lnTo>
                    <a:pt x="168" y="142"/>
                  </a:lnTo>
                  <a:lnTo>
                    <a:pt x="176" y="126"/>
                  </a:lnTo>
                  <a:lnTo>
                    <a:pt x="182" y="110"/>
                  </a:lnTo>
                  <a:lnTo>
                    <a:pt x="184" y="92"/>
                  </a:lnTo>
                  <a:lnTo>
                    <a:pt x="184" y="92"/>
                  </a:lnTo>
                  <a:lnTo>
                    <a:pt x="182" y="72"/>
                  </a:lnTo>
                  <a:lnTo>
                    <a:pt x="176" y="56"/>
                  </a:lnTo>
                  <a:lnTo>
                    <a:pt x="168" y="40"/>
                  </a:lnTo>
                  <a:lnTo>
                    <a:pt x="156" y="26"/>
                  </a:lnTo>
                  <a:lnTo>
                    <a:pt x="144" y="16"/>
                  </a:lnTo>
                  <a:lnTo>
                    <a:pt x="128" y="6"/>
                  </a:lnTo>
                  <a:lnTo>
                    <a:pt x="110" y="2"/>
                  </a:lnTo>
                  <a:lnTo>
                    <a:pt x="92" y="0"/>
                  </a:lnTo>
                  <a:lnTo>
                    <a:pt x="92" y="0"/>
                  </a:lnTo>
                  <a:lnTo>
                    <a:pt x="74" y="2"/>
                  </a:lnTo>
                  <a:lnTo>
                    <a:pt x="56" y="6"/>
                  </a:lnTo>
                  <a:lnTo>
                    <a:pt x="40" y="16"/>
                  </a:lnTo>
                  <a:lnTo>
                    <a:pt x="28" y="26"/>
                  </a:lnTo>
                  <a:lnTo>
                    <a:pt x="16" y="40"/>
                  </a:lnTo>
                  <a:lnTo>
                    <a:pt x="8" y="56"/>
                  </a:lnTo>
                  <a:lnTo>
                    <a:pt x="2" y="72"/>
                  </a:lnTo>
                  <a:lnTo>
                    <a:pt x="0" y="92"/>
                  </a:lnTo>
                  <a:lnTo>
                    <a:pt x="0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7">
              <a:extLst>
                <a:ext uri="{FF2B5EF4-FFF2-40B4-BE49-F238E27FC236}">
                  <a16:creationId xmlns:a16="http://schemas.microsoft.com/office/drawing/2014/main" id="{4D4C5702-EE71-424E-A566-A43747D5D1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610" y="5573797"/>
              <a:ext cx="784551" cy="669427"/>
            </a:xfrm>
            <a:custGeom>
              <a:avLst/>
              <a:gdLst>
                <a:gd name="T0" fmla="*/ 350 w 368"/>
                <a:gd name="T1" fmla="*/ 202 h 314"/>
                <a:gd name="T2" fmla="*/ 350 w 368"/>
                <a:gd name="T3" fmla="*/ 202 h 314"/>
                <a:gd name="T4" fmla="*/ 350 w 368"/>
                <a:gd name="T5" fmla="*/ 188 h 314"/>
                <a:gd name="T6" fmla="*/ 352 w 368"/>
                <a:gd name="T7" fmla="*/ 174 h 314"/>
                <a:gd name="T8" fmla="*/ 360 w 368"/>
                <a:gd name="T9" fmla="*/ 162 h 314"/>
                <a:gd name="T10" fmla="*/ 368 w 368"/>
                <a:gd name="T11" fmla="*/ 152 h 314"/>
                <a:gd name="T12" fmla="*/ 368 w 368"/>
                <a:gd name="T13" fmla="*/ 152 h 314"/>
                <a:gd name="T14" fmla="*/ 340 w 368"/>
                <a:gd name="T15" fmla="*/ 144 h 314"/>
                <a:gd name="T16" fmla="*/ 318 w 368"/>
                <a:gd name="T17" fmla="*/ 136 h 314"/>
                <a:gd name="T18" fmla="*/ 298 w 368"/>
                <a:gd name="T19" fmla="*/ 126 h 314"/>
                <a:gd name="T20" fmla="*/ 280 w 368"/>
                <a:gd name="T21" fmla="*/ 116 h 314"/>
                <a:gd name="T22" fmla="*/ 266 w 368"/>
                <a:gd name="T23" fmla="*/ 102 h 314"/>
                <a:gd name="T24" fmla="*/ 252 w 368"/>
                <a:gd name="T25" fmla="*/ 90 h 314"/>
                <a:gd name="T26" fmla="*/ 230 w 368"/>
                <a:gd name="T27" fmla="*/ 64 h 314"/>
                <a:gd name="T28" fmla="*/ 230 w 368"/>
                <a:gd name="T29" fmla="*/ 64 h 314"/>
                <a:gd name="T30" fmla="*/ 210 w 368"/>
                <a:gd name="T31" fmla="*/ 40 h 314"/>
                <a:gd name="T32" fmla="*/ 200 w 368"/>
                <a:gd name="T33" fmla="*/ 30 h 314"/>
                <a:gd name="T34" fmla="*/ 188 w 368"/>
                <a:gd name="T35" fmla="*/ 20 h 314"/>
                <a:gd name="T36" fmla="*/ 188 w 368"/>
                <a:gd name="T37" fmla="*/ 20 h 314"/>
                <a:gd name="T38" fmla="*/ 186 w 368"/>
                <a:gd name="T39" fmla="*/ 20 h 314"/>
                <a:gd name="T40" fmla="*/ 186 w 368"/>
                <a:gd name="T41" fmla="*/ 20 h 314"/>
                <a:gd name="T42" fmla="*/ 174 w 368"/>
                <a:gd name="T43" fmla="*/ 12 h 314"/>
                <a:gd name="T44" fmla="*/ 162 w 368"/>
                <a:gd name="T45" fmla="*/ 6 h 314"/>
                <a:gd name="T46" fmla="*/ 148 w 368"/>
                <a:gd name="T47" fmla="*/ 2 h 314"/>
                <a:gd name="T48" fmla="*/ 132 w 368"/>
                <a:gd name="T49" fmla="*/ 0 h 314"/>
                <a:gd name="T50" fmla="*/ 84 w 368"/>
                <a:gd name="T51" fmla="*/ 0 h 314"/>
                <a:gd name="T52" fmla="*/ 84 w 368"/>
                <a:gd name="T53" fmla="*/ 0 h 314"/>
                <a:gd name="T54" fmla="*/ 66 w 368"/>
                <a:gd name="T55" fmla="*/ 2 h 314"/>
                <a:gd name="T56" fmla="*/ 50 w 368"/>
                <a:gd name="T57" fmla="*/ 6 h 314"/>
                <a:gd name="T58" fmla="*/ 36 w 368"/>
                <a:gd name="T59" fmla="*/ 14 h 314"/>
                <a:gd name="T60" fmla="*/ 24 w 368"/>
                <a:gd name="T61" fmla="*/ 24 h 314"/>
                <a:gd name="T62" fmla="*/ 14 w 368"/>
                <a:gd name="T63" fmla="*/ 36 h 314"/>
                <a:gd name="T64" fmla="*/ 6 w 368"/>
                <a:gd name="T65" fmla="*/ 50 h 314"/>
                <a:gd name="T66" fmla="*/ 2 w 368"/>
                <a:gd name="T67" fmla="*/ 66 h 314"/>
                <a:gd name="T68" fmla="*/ 0 w 368"/>
                <a:gd name="T69" fmla="*/ 84 h 314"/>
                <a:gd name="T70" fmla="*/ 0 w 368"/>
                <a:gd name="T71" fmla="*/ 314 h 314"/>
                <a:gd name="T72" fmla="*/ 216 w 368"/>
                <a:gd name="T73" fmla="*/ 314 h 314"/>
                <a:gd name="T74" fmla="*/ 216 w 368"/>
                <a:gd name="T75" fmla="*/ 164 h 314"/>
                <a:gd name="T76" fmla="*/ 216 w 368"/>
                <a:gd name="T77" fmla="*/ 164 h 314"/>
                <a:gd name="T78" fmla="*/ 242 w 368"/>
                <a:gd name="T79" fmla="*/ 186 h 314"/>
                <a:gd name="T80" fmla="*/ 258 w 368"/>
                <a:gd name="T81" fmla="*/ 194 h 314"/>
                <a:gd name="T82" fmla="*/ 274 w 368"/>
                <a:gd name="T83" fmla="*/ 204 h 314"/>
                <a:gd name="T84" fmla="*/ 294 w 368"/>
                <a:gd name="T85" fmla="*/ 212 h 314"/>
                <a:gd name="T86" fmla="*/ 314 w 368"/>
                <a:gd name="T87" fmla="*/ 220 h 314"/>
                <a:gd name="T88" fmla="*/ 336 w 368"/>
                <a:gd name="T89" fmla="*/ 226 h 314"/>
                <a:gd name="T90" fmla="*/ 360 w 368"/>
                <a:gd name="T91" fmla="*/ 230 h 314"/>
                <a:gd name="T92" fmla="*/ 360 w 368"/>
                <a:gd name="T93" fmla="*/ 230 h 314"/>
                <a:gd name="T94" fmla="*/ 354 w 368"/>
                <a:gd name="T95" fmla="*/ 216 h 314"/>
                <a:gd name="T96" fmla="*/ 350 w 368"/>
                <a:gd name="T97" fmla="*/ 202 h 314"/>
                <a:gd name="T98" fmla="*/ 350 w 368"/>
                <a:gd name="T99" fmla="*/ 202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8" h="314">
                  <a:moveTo>
                    <a:pt x="350" y="202"/>
                  </a:moveTo>
                  <a:lnTo>
                    <a:pt x="350" y="202"/>
                  </a:lnTo>
                  <a:lnTo>
                    <a:pt x="350" y="188"/>
                  </a:lnTo>
                  <a:lnTo>
                    <a:pt x="352" y="174"/>
                  </a:lnTo>
                  <a:lnTo>
                    <a:pt x="360" y="162"/>
                  </a:lnTo>
                  <a:lnTo>
                    <a:pt x="368" y="152"/>
                  </a:lnTo>
                  <a:lnTo>
                    <a:pt x="368" y="152"/>
                  </a:lnTo>
                  <a:lnTo>
                    <a:pt x="340" y="144"/>
                  </a:lnTo>
                  <a:lnTo>
                    <a:pt x="318" y="136"/>
                  </a:lnTo>
                  <a:lnTo>
                    <a:pt x="298" y="126"/>
                  </a:lnTo>
                  <a:lnTo>
                    <a:pt x="280" y="116"/>
                  </a:lnTo>
                  <a:lnTo>
                    <a:pt x="266" y="102"/>
                  </a:lnTo>
                  <a:lnTo>
                    <a:pt x="252" y="90"/>
                  </a:lnTo>
                  <a:lnTo>
                    <a:pt x="230" y="64"/>
                  </a:lnTo>
                  <a:lnTo>
                    <a:pt x="230" y="64"/>
                  </a:lnTo>
                  <a:lnTo>
                    <a:pt x="210" y="40"/>
                  </a:lnTo>
                  <a:lnTo>
                    <a:pt x="200" y="30"/>
                  </a:lnTo>
                  <a:lnTo>
                    <a:pt x="188" y="20"/>
                  </a:lnTo>
                  <a:lnTo>
                    <a:pt x="188" y="20"/>
                  </a:lnTo>
                  <a:lnTo>
                    <a:pt x="186" y="20"/>
                  </a:lnTo>
                  <a:lnTo>
                    <a:pt x="186" y="20"/>
                  </a:lnTo>
                  <a:lnTo>
                    <a:pt x="174" y="12"/>
                  </a:lnTo>
                  <a:lnTo>
                    <a:pt x="162" y="6"/>
                  </a:lnTo>
                  <a:lnTo>
                    <a:pt x="148" y="2"/>
                  </a:lnTo>
                  <a:lnTo>
                    <a:pt x="132" y="0"/>
                  </a:lnTo>
                  <a:lnTo>
                    <a:pt x="84" y="0"/>
                  </a:lnTo>
                  <a:lnTo>
                    <a:pt x="84" y="0"/>
                  </a:lnTo>
                  <a:lnTo>
                    <a:pt x="66" y="2"/>
                  </a:lnTo>
                  <a:lnTo>
                    <a:pt x="50" y="6"/>
                  </a:lnTo>
                  <a:lnTo>
                    <a:pt x="36" y="14"/>
                  </a:lnTo>
                  <a:lnTo>
                    <a:pt x="24" y="24"/>
                  </a:lnTo>
                  <a:lnTo>
                    <a:pt x="14" y="36"/>
                  </a:lnTo>
                  <a:lnTo>
                    <a:pt x="6" y="50"/>
                  </a:lnTo>
                  <a:lnTo>
                    <a:pt x="2" y="66"/>
                  </a:lnTo>
                  <a:lnTo>
                    <a:pt x="0" y="84"/>
                  </a:lnTo>
                  <a:lnTo>
                    <a:pt x="0" y="314"/>
                  </a:lnTo>
                  <a:lnTo>
                    <a:pt x="216" y="314"/>
                  </a:lnTo>
                  <a:lnTo>
                    <a:pt x="216" y="164"/>
                  </a:lnTo>
                  <a:lnTo>
                    <a:pt x="216" y="164"/>
                  </a:lnTo>
                  <a:lnTo>
                    <a:pt x="242" y="186"/>
                  </a:lnTo>
                  <a:lnTo>
                    <a:pt x="258" y="194"/>
                  </a:lnTo>
                  <a:lnTo>
                    <a:pt x="274" y="204"/>
                  </a:lnTo>
                  <a:lnTo>
                    <a:pt x="294" y="212"/>
                  </a:lnTo>
                  <a:lnTo>
                    <a:pt x="314" y="220"/>
                  </a:lnTo>
                  <a:lnTo>
                    <a:pt x="336" y="226"/>
                  </a:lnTo>
                  <a:lnTo>
                    <a:pt x="360" y="230"/>
                  </a:lnTo>
                  <a:lnTo>
                    <a:pt x="360" y="230"/>
                  </a:lnTo>
                  <a:lnTo>
                    <a:pt x="354" y="216"/>
                  </a:lnTo>
                  <a:lnTo>
                    <a:pt x="350" y="202"/>
                  </a:lnTo>
                  <a:lnTo>
                    <a:pt x="350" y="2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Freeform 8">
              <a:extLst>
                <a:ext uri="{FF2B5EF4-FFF2-40B4-BE49-F238E27FC236}">
                  <a16:creationId xmlns:a16="http://schemas.microsoft.com/office/drawing/2014/main" id="{ABFC8945-2DBD-4EB2-9A63-225651E66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7953" y="5573797"/>
              <a:ext cx="908203" cy="669427"/>
            </a:xfrm>
            <a:custGeom>
              <a:avLst/>
              <a:gdLst>
                <a:gd name="T0" fmla="*/ 342 w 426"/>
                <a:gd name="T1" fmla="*/ 0 h 314"/>
                <a:gd name="T2" fmla="*/ 294 w 426"/>
                <a:gd name="T3" fmla="*/ 0 h 314"/>
                <a:gd name="T4" fmla="*/ 294 w 426"/>
                <a:gd name="T5" fmla="*/ 0 h 314"/>
                <a:gd name="T6" fmla="*/ 278 w 426"/>
                <a:gd name="T7" fmla="*/ 2 h 314"/>
                <a:gd name="T8" fmla="*/ 264 w 426"/>
                <a:gd name="T9" fmla="*/ 6 h 314"/>
                <a:gd name="T10" fmla="*/ 252 w 426"/>
                <a:gd name="T11" fmla="*/ 12 h 314"/>
                <a:gd name="T12" fmla="*/ 240 w 426"/>
                <a:gd name="T13" fmla="*/ 20 h 314"/>
                <a:gd name="T14" fmla="*/ 240 w 426"/>
                <a:gd name="T15" fmla="*/ 20 h 314"/>
                <a:gd name="T16" fmla="*/ 238 w 426"/>
                <a:gd name="T17" fmla="*/ 20 h 314"/>
                <a:gd name="T18" fmla="*/ 238 w 426"/>
                <a:gd name="T19" fmla="*/ 20 h 314"/>
                <a:gd name="T20" fmla="*/ 226 w 426"/>
                <a:gd name="T21" fmla="*/ 30 h 314"/>
                <a:gd name="T22" fmla="*/ 216 w 426"/>
                <a:gd name="T23" fmla="*/ 40 h 314"/>
                <a:gd name="T24" fmla="*/ 196 w 426"/>
                <a:gd name="T25" fmla="*/ 64 h 314"/>
                <a:gd name="T26" fmla="*/ 196 w 426"/>
                <a:gd name="T27" fmla="*/ 64 h 314"/>
                <a:gd name="T28" fmla="*/ 170 w 426"/>
                <a:gd name="T29" fmla="*/ 92 h 314"/>
                <a:gd name="T30" fmla="*/ 156 w 426"/>
                <a:gd name="T31" fmla="*/ 106 h 314"/>
                <a:gd name="T32" fmla="*/ 140 w 426"/>
                <a:gd name="T33" fmla="*/ 120 h 314"/>
                <a:gd name="T34" fmla="*/ 120 w 426"/>
                <a:gd name="T35" fmla="*/ 132 h 314"/>
                <a:gd name="T36" fmla="*/ 96 w 426"/>
                <a:gd name="T37" fmla="*/ 142 h 314"/>
                <a:gd name="T38" fmla="*/ 68 w 426"/>
                <a:gd name="T39" fmla="*/ 150 h 314"/>
                <a:gd name="T40" fmla="*/ 34 w 426"/>
                <a:gd name="T41" fmla="*/ 156 h 314"/>
                <a:gd name="T42" fmla="*/ 34 w 426"/>
                <a:gd name="T43" fmla="*/ 156 h 314"/>
                <a:gd name="T44" fmla="*/ 26 w 426"/>
                <a:gd name="T45" fmla="*/ 158 h 314"/>
                <a:gd name="T46" fmla="*/ 20 w 426"/>
                <a:gd name="T47" fmla="*/ 160 h 314"/>
                <a:gd name="T48" fmla="*/ 14 w 426"/>
                <a:gd name="T49" fmla="*/ 164 h 314"/>
                <a:gd name="T50" fmla="*/ 8 w 426"/>
                <a:gd name="T51" fmla="*/ 170 h 314"/>
                <a:gd name="T52" fmla="*/ 4 w 426"/>
                <a:gd name="T53" fmla="*/ 176 h 314"/>
                <a:gd name="T54" fmla="*/ 0 w 426"/>
                <a:gd name="T55" fmla="*/ 184 h 314"/>
                <a:gd name="T56" fmla="*/ 0 w 426"/>
                <a:gd name="T57" fmla="*/ 192 h 314"/>
                <a:gd name="T58" fmla="*/ 0 w 426"/>
                <a:gd name="T59" fmla="*/ 200 h 314"/>
                <a:gd name="T60" fmla="*/ 0 w 426"/>
                <a:gd name="T61" fmla="*/ 200 h 314"/>
                <a:gd name="T62" fmla="*/ 2 w 426"/>
                <a:gd name="T63" fmla="*/ 206 h 314"/>
                <a:gd name="T64" fmla="*/ 4 w 426"/>
                <a:gd name="T65" fmla="*/ 214 h 314"/>
                <a:gd name="T66" fmla="*/ 8 w 426"/>
                <a:gd name="T67" fmla="*/ 220 h 314"/>
                <a:gd name="T68" fmla="*/ 12 w 426"/>
                <a:gd name="T69" fmla="*/ 224 h 314"/>
                <a:gd name="T70" fmla="*/ 18 w 426"/>
                <a:gd name="T71" fmla="*/ 228 h 314"/>
                <a:gd name="T72" fmla="*/ 24 w 426"/>
                <a:gd name="T73" fmla="*/ 232 h 314"/>
                <a:gd name="T74" fmla="*/ 32 w 426"/>
                <a:gd name="T75" fmla="*/ 234 h 314"/>
                <a:gd name="T76" fmla="*/ 38 w 426"/>
                <a:gd name="T77" fmla="*/ 234 h 314"/>
                <a:gd name="T78" fmla="*/ 38 w 426"/>
                <a:gd name="T79" fmla="*/ 234 h 314"/>
                <a:gd name="T80" fmla="*/ 44 w 426"/>
                <a:gd name="T81" fmla="*/ 234 h 314"/>
                <a:gd name="T82" fmla="*/ 44 w 426"/>
                <a:gd name="T83" fmla="*/ 234 h 314"/>
                <a:gd name="T84" fmla="*/ 72 w 426"/>
                <a:gd name="T85" fmla="*/ 230 h 314"/>
                <a:gd name="T86" fmla="*/ 98 w 426"/>
                <a:gd name="T87" fmla="*/ 224 h 314"/>
                <a:gd name="T88" fmla="*/ 122 w 426"/>
                <a:gd name="T89" fmla="*/ 216 h 314"/>
                <a:gd name="T90" fmla="*/ 144 w 426"/>
                <a:gd name="T91" fmla="*/ 208 h 314"/>
                <a:gd name="T92" fmla="*/ 164 w 426"/>
                <a:gd name="T93" fmla="*/ 198 h 314"/>
                <a:gd name="T94" fmla="*/ 180 w 426"/>
                <a:gd name="T95" fmla="*/ 188 h 314"/>
                <a:gd name="T96" fmla="*/ 196 w 426"/>
                <a:gd name="T97" fmla="*/ 176 h 314"/>
                <a:gd name="T98" fmla="*/ 210 w 426"/>
                <a:gd name="T99" fmla="*/ 166 h 314"/>
                <a:gd name="T100" fmla="*/ 210 w 426"/>
                <a:gd name="T101" fmla="*/ 314 h 314"/>
                <a:gd name="T102" fmla="*/ 426 w 426"/>
                <a:gd name="T103" fmla="*/ 314 h 314"/>
                <a:gd name="T104" fmla="*/ 426 w 426"/>
                <a:gd name="T105" fmla="*/ 84 h 314"/>
                <a:gd name="T106" fmla="*/ 426 w 426"/>
                <a:gd name="T107" fmla="*/ 84 h 314"/>
                <a:gd name="T108" fmla="*/ 424 w 426"/>
                <a:gd name="T109" fmla="*/ 66 h 314"/>
                <a:gd name="T110" fmla="*/ 420 w 426"/>
                <a:gd name="T111" fmla="*/ 50 h 314"/>
                <a:gd name="T112" fmla="*/ 412 w 426"/>
                <a:gd name="T113" fmla="*/ 36 h 314"/>
                <a:gd name="T114" fmla="*/ 402 w 426"/>
                <a:gd name="T115" fmla="*/ 24 h 314"/>
                <a:gd name="T116" fmla="*/ 390 w 426"/>
                <a:gd name="T117" fmla="*/ 14 h 314"/>
                <a:gd name="T118" fmla="*/ 376 w 426"/>
                <a:gd name="T119" fmla="*/ 6 h 314"/>
                <a:gd name="T120" fmla="*/ 360 w 426"/>
                <a:gd name="T121" fmla="*/ 2 h 314"/>
                <a:gd name="T122" fmla="*/ 342 w 426"/>
                <a:gd name="T123" fmla="*/ 0 h 314"/>
                <a:gd name="T124" fmla="*/ 342 w 426"/>
                <a:gd name="T125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6" h="314">
                  <a:moveTo>
                    <a:pt x="342" y="0"/>
                  </a:moveTo>
                  <a:lnTo>
                    <a:pt x="294" y="0"/>
                  </a:lnTo>
                  <a:lnTo>
                    <a:pt x="294" y="0"/>
                  </a:lnTo>
                  <a:lnTo>
                    <a:pt x="278" y="2"/>
                  </a:lnTo>
                  <a:lnTo>
                    <a:pt x="264" y="6"/>
                  </a:lnTo>
                  <a:lnTo>
                    <a:pt x="252" y="12"/>
                  </a:lnTo>
                  <a:lnTo>
                    <a:pt x="240" y="20"/>
                  </a:lnTo>
                  <a:lnTo>
                    <a:pt x="240" y="20"/>
                  </a:lnTo>
                  <a:lnTo>
                    <a:pt x="238" y="20"/>
                  </a:lnTo>
                  <a:lnTo>
                    <a:pt x="238" y="20"/>
                  </a:lnTo>
                  <a:lnTo>
                    <a:pt x="226" y="30"/>
                  </a:lnTo>
                  <a:lnTo>
                    <a:pt x="216" y="40"/>
                  </a:lnTo>
                  <a:lnTo>
                    <a:pt x="196" y="64"/>
                  </a:lnTo>
                  <a:lnTo>
                    <a:pt x="196" y="64"/>
                  </a:lnTo>
                  <a:lnTo>
                    <a:pt x="170" y="92"/>
                  </a:lnTo>
                  <a:lnTo>
                    <a:pt x="156" y="106"/>
                  </a:lnTo>
                  <a:lnTo>
                    <a:pt x="140" y="120"/>
                  </a:lnTo>
                  <a:lnTo>
                    <a:pt x="120" y="132"/>
                  </a:lnTo>
                  <a:lnTo>
                    <a:pt x="96" y="142"/>
                  </a:lnTo>
                  <a:lnTo>
                    <a:pt x="68" y="150"/>
                  </a:lnTo>
                  <a:lnTo>
                    <a:pt x="34" y="156"/>
                  </a:lnTo>
                  <a:lnTo>
                    <a:pt x="34" y="156"/>
                  </a:lnTo>
                  <a:lnTo>
                    <a:pt x="26" y="158"/>
                  </a:lnTo>
                  <a:lnTo>
                    <a:pt x="20" y="160"/>
                  </a:lnTo>
                  <a:lnTo>
                    <a:pt x="14" y="164"/>
                  </a:lnTo>
                  <a:lnTo>
                    <a:pt x="8" y="170"/>
                  </a:lnTo>
                  <a:lnTo>
                    <a:pt x="4" y="176"/>
                  </a:lnTo>
                  <a:lnTo>
                    <a:pt x="0" y="184"/>
                  </a:lnTo>
                  <a:lnTo>
                    <a:pt x="0" y="192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206"/>
                  </a:lnTo>
                  <a:lnTo>
                    <a:pt x="4" y="214"/>
                  </a:lnTo>
                  <a:lnTo>
                    <a:pt x="8" y="220"/>
                  </a:lnTo>
                  <a:lnTo>
                    <a:pt x="12" y="224"/>
                  </a:lnTo>
                  <a:lnTo>
                    <a:pt x="18" y="228"/>
                  </a:lnTo>
                  <a:lnTo>
                    <a:pt x="24" y="232"/>
                  </a:lnTo>
                  <a:lnTo>
                    <a:pt x="32" y="234"/>
                  </a:lnTo>
                  <a:lnTo>
                    <a:pt x="38" y="234"/>
                  </a:lnTo>
                  <a:lnTo>
                    <a:pt x="38" y="234"/>
                  </a:lnTo>
                  <a:lnTo>
                    <a:pt x="44" y="234"/>
                  </a:lnTo>
                  <a:lnTo>
                    <a:pt x="44" y="234"/>
                  </a:lnTo>
                  <a:lnTo>
                    <a:pt x="72" y="230"/>
                  </a:lnTo>
                  <a:lnTo>
                    <a:pt x="98" y="224"/>
                  </a:lnTo>
                  <a:lnTo>
                    <a:pt x="122" y="216"/>
                  </a:lnTo>
                  <a:lnTo>
                    <a:pt x="144" y="208"/>
                  </a:lnTo>
                  <a:lnTo>
                    <a:pt x="164" y="198"/>
                  </a:lnTo>
                  <a:lnTo>
                    <a:pt x="180" y="188"/>
                  </a:lnTo>
                  <a:lnTo>
                    <a:pt x="196" y="176"/>
                  </a:lnTo>
                  <a:lnTo>
                    <a:pt x="210" y="166"/>
                  </a:lnTo>
                  <a:lnTo>
                    <a:pt x="210" y="314"/>
                  </a:lnTo>
                  <a:lnTo>
                    <a:pt x="426" y="314"/>
                  </a:lnTo>
                  <a:lnTo>
                    <a:pt x="426" y="84"/>
                  </a:lnTo>
                  <a:lnTo>
                    <a:pt x="426" y="84"/>
                  </a:lnTo>
                  <a:lnTo>
                    <a:pt x="424" y="66"/>
                  </a:lnTo>
                  <a:lnTo>
                    <a:pt x="420" y="50"/>
                  </a:lnTo>
                  <a:lnTo>
                    <a:pt x="412" y="36"/>
                  </a:lnTo>
                  <a:lnTo>
                    <a:pt x="402" y="24"/>
                  </a:lnTo>
                  <a:lnTo>
                    <a:pt x="390" y="14"/>
                  </a:lnTo>
                  <a:lnTo>
                    <a:pt x="376" y="6"/>
                  </a:lnTo>
                  <a:lnTo>
                    <a:pt x="360" y="2"/>
                  </a:lnTo>
                  <a:lnTo>
                    <a:pt x="342" y="0"/>
                  </a:lnTo>
                  <a:lnTo>
                    <a:pt x="34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D62FE191-B682-443E-BF39-AF491585103D}"/>
              </a:ext>
            </a:extLst>
          </p:cNvPr>
          <p:cNvSpPr/>
          <p:nvPr/>
        </p:nvSpPr>
        <p:spPr>
          <a:xfrm>
            <a:off x="1410609" y="5052384"/>
            <a:ext cx="2854424" cy="73866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defRPr/>
            </a:pPr>
            <a:r>
              <a:rPr lang="ko-KR" altLang="en-US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effectLst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등의 </a:t>
            </a:r>
            <a:br>
              <a:rPr lang="en-US" altLang="ko-KR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400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공정한</a:t>
            </a:r>
            <a:r>
              <a:rPr lang="en-US" altLang="ko-KR" sz="2400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b="1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1533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직무수행 보장</a:t>
            </a:r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031D2BF5-6B7A-4E8A-99F9-F82948E79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9</a:t>
            </a:fld>
            <a:endParaRPr lang="ko-KR" altLang="en-US"/>
          </a:p>
        </p:txBody>
      </p:sp>
      <p:sp>
        <p:nvSpPr>
          <p:cNvPr id="66" name="직사각형 65"/>
          <p:cNvSpPr/>
          <p:nvPr/>
        </p:nvSpPr>
        <p:spPr>
          <a:xfrm>
            <a:off x="4928065" y="2839310"/>
            <a:ext cx="1813317" cy="89255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kern="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 등 수수</a:t>
            </a:r>
            <a:br>
              <a:rPr lang="en-US" altLang="ko-KR" sz="2800" b="1" kern="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400" kern="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금지</a:t>
            </a:r>
          </a:p>
        </p:txBody>
      </p:sp>
      <p:grpSp>
        <p:nvGrpSpPr>
          <p:cNvPr id="10" name="Group 6"/>
          <p:cNvGrpSpPr>
            <a:grpSpLocks noChangeAspect="1"/>
          </p:cNvGrpSpPr>
          <p:nvPr/>
        </p:nvGrpSpPr>
        <p:grpSpPr bwMode="auto">
          <a:xfrm rot="10800000" flipV="1">
            <a:off x="6940937" y="2734394"/>
            <a:ext cx="1417910" cy="1439715"/>
            <a:chOff x="1020" y="987"/>
            <a:chExt cx="780" cy="792"/>
          </a:xfrm>
          <a:solidFill>
            <a:srgbClr val="28529E"/>
          </a:solidFill>
        </p:grpSpPr>
        <p:sp>
          <p:nvSpPr>
            <p:cNvPr id="68" name="Freeform 7"/>
            <p:cNvSpPr>
              <a:spLocks/>
            </p:cNvSpPr>
            <p:nvPr/>
          </p:nvSpPr>
          <p:spPr bwMode="auto">
            <a:xfrm>
              <a:off x="1424" y="1439"/>
              <a:ext cx="84" cy="62"/>
            </a:xfrm>
            <a:custGeom>
              <a:avLst/>
              <a:gdLst>
                <a:gd name="T0" fmla="*/ 84 w 84"/>
                <a:gd name="T1" fmla="*/ 0 h 62"/>
                <a:gd name="T2" fmla="*/ 38 w 84"/>
                <a:gd name="T3" fmla="*/ 0 h 62"/>
                <a:gd name="T4" fmla="*/ 38 w 84"/>
                <a:gd name="T5" fmla="*/ 0 h 62"/>
                <a:gd name="T6" fmla="*/ 32 w 84"/>
                <a:gd name="T7" fmla="*/ 0 h 62"/>
                <a:gd name="T8" fmla="*/ 20 w 84"/>
                <a:gd name="T9" fmla="*/ 4 h 62"/>
                <a:gd name="T10" fmla="*/ 12 w 84"/>
                <a:gd name="T11" fmla="*/ 6 h 62"/>
                <a:gd name="T12" fmla="*/ 6 w 84"/>
                <a:gd name="T13" fmla="*/ 12 h 62"/>
                <a:gd name="T14" fmla="*/ 2 w 84"/>
                <a:gd name="T15" fmla="*/ 20 h 62"/>
                <a:gd name="T16" fmla="*/ 0 w 84"/>
                <a:gd name="T17" fmla="*/ 30 h 62"/>
                <a:gd name="T18" fmla="*/ 0 w 84"/>
                <a:gd name="T19" fmla="*/ 30 h 62"/>
                <a:gd name="T20" fmla="*/ 2 w 84"/>
                <a:gd name="T21" fmla="*/ 40 h 62"/>
                <a:gd name="T22" fmla="*/ 6 w 84"/>
                <a:gd name="T23" fmla="*/ 48 h 62"/>
                <a:gd name="T24" fmla="*/ 12 w 84"/>
                <a:gd name="T25" fmla="*/ 54 h 62"/>
                <a:gd name="T26" fmla="*/ 18 w 84"/>
                <a:gd name="T27" fmla="*/ 58 h 62"/>
                <a:gd name="T28" fmla="*/ 32 w 84"/>
                <a:gd name="T29" fmla="*/ 62 h 62"/>
                <a:gd name="T30" fmla="*/ 38 w 84"/>
                <a:gd name="T31" fmla="*/ 62 h 62"/>
                <a:gd name="T32" fmla="*/ 54 w 84"/>
                <a:gd name="T33" fmla="*/ 62 h 62"/>
                <a:gd name="T34" fmla="*/ 54 w 84"/>
                <a:gd name="T35" fmla="*/ 62 h 62"/>
                <a:gd name="T36" fmla="*/ 64 w 84"/>
                <a:gd name="T37" fmla="*/ 42 h 62"/>
                <a:gd name="T38" fmla="*/ 72 w 84"/>
                <a:gd name="T39" fmla="*/ 24 h 62"/>
                <a:gd name="T40" fmla="*/ 84 w 84"/>
                <a:gd name="T41" fmla="*/ 8 h 62"/>
                <a:gd name="T42" fmla="*/ 84 w 84"/>
                <a:gd name="T43" fmla="*/ 8 h 62"/>
                <a:gd name="T44" fmla="*/ 84 w 84"/>
                <a:gd name="T45" fmla="*/ 0 h 62"/>
                <a:gd name="T46" fmla="*/ 84 w 84"/>
                <a:gd name="T47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4" h="62">
                  <a:moveTo>
                    <a:pt x="84" y="0"/>
                  </a:moveTo>
                  <a:lnTo>
                    <a:pt x="38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0" y="4"/>
                  </a:lnTo>
                  <a:lnTo>
                    <a:pt x="12" y="6"/>
                  </a:lnTo>
                  <a:lnTo>
                    <a:pt x="6" y="12"/>
                  </a:lnTo>
                  <a:lnTo>
                    <a:pt x="2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40"/>
                  </a:lnTo>
                  <a:lnTo>
                    <a:pt x="6" y="48"/>
                  </a:lnTo>
                  <a:lnTo>
                    <a:pt x="12" y="54"/>
                  </a:lnTo>
                  <a:lnTo>
                    <a:pt x="18" y="58"/>
                  </a:lnTo>
                  <a:lnTo>
                    <a:pt x="32" y="62"/>
                  </a:lnTo>
                  <a:lnTo>
                    <a:pt x="38" y="62"/>
                  </a:lnTo>
                  <a:lnTo>
                    <a:pt x="54" y="62"/>
                  </a:lnTo>
                  <a:lnTo>
                    <a:pt x="54" y="62"/>
                  </a:lnTo>
                  <a:lnTo>
                    <a:pt x="64" y="42"/>
                  </a:lnTo>
                  <a:lnTo>
                    <a:pt x="72" y="24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4" y="0"/>
                  </a:ln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9" name="Freeform 8"/>
            <p:cNvSpPr>
              <a:spLocks/>
            </p:cNvSpPr>
            <p:nvPr/>
          </p:nvSpPr>
          <p:spPr bwMode="auto">
            <a:xfrm>
              <a:off x="1052" y="1019"/>
              <a:ext cx="710" cy="354"/>
            </a:xfrm>
            <a:custGeom>
              <a:avLst/>
              <a:gdLst>
                <a:gd name="T0" fmla="*/ 578 w 710"/>
                <a:gd name="T1" fmla="*/ 0 h 354"/>
                <a:gd name="T2" fmla="*/ 468 w 710"/>
                <a:gd name="T3" fmla="*/ 6 h 354"/>
                <a:gd name="T4" fmla="*/ 356 w 710"/>
                <a:gd name="T5" fmla="*/ 20 h 354"/>
                <a:gd name="T6" fmla="*/ 300 w 710"/>
                <a:gd name="T7" fmla="*/ 28 h 354"/>
                <a:gd name="T8" fmla="*/ 188 w 710"/>
                <a:gd name="T9" fmla="*/ 38 h 354"/>
                <a:gd name="T10" fmla="*/ 130 w 710"/>
                <a:gd name="T11" fmla="*/ 40 h 354"/>
                <a:gd name="T12" fmla="*/ 62 w 710"/>
                <a:gd name="T13" fmla="*/ 36 h 354"/>
                <a:gd name="T14" fmla="*/ 0 w 710"/>
                <a:gd name="T15" fmla="*/ 28 h 354"/>
                <a:gd name="T16" fmla="*/ 0 w 710"/>
                <a:gd name="T17" fmla="*/ 340 h 354"/>
                <a:gd name="T18" fmla="*/ 62 w 710"/>
                <a:gd name="T19" fmla="*/ 350 h 354"/>
                <a:gd name="T20" fmla="*/ 130 w 710"/>
                <a:gd name="T21" fmla="*/ 354 h 354"/>
                <a:gd name="T22" fmla="*/ 182 w 710"/>
                <a:gd name="T23" fmla="*/ 352 h 354"/>
                <a:gd name="T24" fmla="*/ 336 w 710"/>
                <a:gd name="T25" fmla="*/ 336 h 354"/>
                <a:gd name="T26" fmla="*/ 352 w 710"/>
                <a:gd name="T27" fmla="*/ 334 h 354"/>
                <a:gd name="T28" fmla="*/ 450 w 710"/>
                <a:gd name="T29" fmla="*/ 322 h 354"/>
                <a:gd name="T30" fmla="*/ 456 w 710"/>
                <a:gd name="T31" fmla="*/ 322 h 354"/>
                <a:gd name="T32" fmla="*/ 456 w 710"/>
                <a:gd name="T33" fmla="*/ 322 h 354"/>
                <a:gd name="T34" fmla="*/ 456 w 710"/>
                <a:gd name="T35" fmla="*/ 242 h 354"/>
                <a:gd name="T36" fmla="*/ 446 w 710"/>
                <a:gd name="T37" fmla="*/ 254 h 354"/>
                <a:gd name="T38" fmla="*/ 424 w 710"/>
                <a:gd name="T39" fmla="*/ 276 h 354"/>
                <a:gd name="T40" fmla="*/ 398 w 710"/>
                <a:gd name="T41" fmla="*/ 292 h 354"/>
                <a:gd name="T42" fmla="*/ 368 w 710"/>
                <a:gd name="T43" fmla="*/ 304 h 354"/>
                <a:gd name="T44" fmla="*/ 354 w 710"/>
                <a:gd name="T45" fmla="*/ 306 h 354"/>
                <a:gd name="T46" fmla="*/ 328 w 710"/>
                <a:gd name="T47" fmla="*/ 306 h 354"/>
                <a:gd name="T48" fmla="*/ 302 w 710"/>
                <a:gd name="T49" fmla="*/ 302 h 354"/>
                <a:gd name="T50" fmla="*/ 280 w 710"/>
                <a:gd name="T51" fmla="*/ 294 h 354"/>
                <a:gd name="T52" fmla="*/ 262 w 710"/>
                <a:gd name="T53" fmla="*/ 280 h 354"/>
                <a:gd name="T54" fmla="*/ 246 w 710"/>
                <a:gd name="T55" fmla="*/ 262 h 354"/>
                <a:gd name="T56" fmla="*/ 234 w 710"/>
                <a:gd name="T57" fmla="*/ 242 h 354"/>
                <a:gd name="T58" fmla="*/ 226 w 710"/>
                <a:gd name="T59" fmla="*/ 218 h 354"/>
                <a:gd name="T60" fmla="*/ 224 w 710"/>
                <a:gd name="T61" fmla="*/ 192 h 354"/>
                <a:gd name="T62" fmla="*/ 224 w 710"/>
                <a:gd name="T63" fmla="*/ 178 h 354"/>
                <a:gd name="T64" fmla="*/ 230 w 710"/>
                <a:gd name="T65" fmla="*/ 152 h 354"/>
                <a:gd name="T66" fmla="*/ 246 w 710"/>
                <a:gd name="T67" fmla="*/ 116 h 354"/>
                <a:gd name="T68" fmla="*/ 280 w 710"/>
                <a:gd name="T69" fmla="*/ 78 h 354"/>
                <a:gd name="T70" fmla="*/ 328 w 710"/>
                <a:gd name="T71" fmla="*/ 52 h 354"/>
                <a:gd name="T72" fmla="*/ 354 w 710"/>
                <a:gd name="T73" fmla="*/ 46 h 354"/>
                <a:gd name="T74" fmla="*/ 366 w 710"/>
                <a:gd name="T75" fmla="*/ 46 h 354"/>
                <a:gd name="T76" fmla="*/ 392 w 710"/>
                <a:gd name="T77" fmla="*/ 48 h 354"/>
                <a:gd name="T78" fmla="*/ 414 w 710"/>
                <a:gd name="T79" fmla="*/ 54 h 354"/>
                <a:gd name="T80" fmla="*/ 436 w 710"/>
                <a:gd name="T81" fmla="*/ 66 h 354"/>
                <a:gd name="T82" fmla="*/ 454 w 710"/>
                <a:gd name="T83" fmla="*/ 82 h 354"/>
                <a:gd name="T84" fmla="*/ 468 w 710"/>
                <a:gd name="T85" fmla="*/ 100 h 354"/>
                <a:gd name="T86" fmla="*/ 476 w 710"/>
                <a:gd name="T87" fmla="*/ 124 h 354"/>
                <a:gd name="T88" fmla="*/ 482 w 710"/>
                <a:gd name="T89" fmla="*/ 148 h 354"/>
                <a:gd name="T90" fmla="*/ 482 w 710"/>
                <a:gd name="T91" fmla="*/ 162 h 354"/>
                <a:gd name="T92" fmla="*/ 482 w 710"/>
                <a:gd name="T93" fmla="*/ 176 h 354"/>
                <a:gd name="T94" fmla="*/ 508 w 710"/>
                <a:gd name="T95" fmla="*/ 158 h 354"/>
                <a:gd name="T96" fmla="*/ 544 w 710"/>
                <a:gd name="T97" fmla="*/ 152 h 354"/>
                <a:gd name="T98" fmla="*/ 560 w 710"/>
                <a:gd name="T99" fmla="*/ 152 h 354"/>
                <a:gd name="T100" fmla="*/ 586 w 710"/>
                <a:gd name="T101" fmla="*/ 160 h 354"/>
                <a:gd name="T102" fmla="*/ 604 w 710"/>
                <a:gd name="T103" fmla="*/ 172 h 354"/>
                <a:gd name="T104" fmla="*/ 622 w 710"/>
                <a:gd name="T105" fmla="*/ 196 h 354"/>
                <a:gd name="T106" fmla="*/ 632 w 710"/>
                <a:gd name="T107" fmla="*/ 224 h 354"/>
                <a:gd name="T108" fmla="*/ 634 w 710"/>
                <a:gd name="T109" fmla="*/ 242 h 354"/>
                <a:gd name="T110" fmla="*/ 634 w 710"/>
                <a:gd name="T111" fmla="*/ 316 h 354"/>
                <a:gd name="T112" fmla="*/ 634 w 710"/>
                <a:gd name="T113" fmla="*/ 316 h 354"/>
                <a:gd name="T114" fmla="*/ 670 w 710"/>
                <a:gd name="T115" fmla="*/ 320 h 354"/>
                <a:gd name="T116" fmla="*/ 672 w 710"/>
                <a:gd name="T117" fmla="*/ 320 h 354"/>
                <a:gd name="T118" fmla="*/ 710 w 710"/>
                <a:gd name="T119" fmla="*/ 218 h 354"/>
                <a:gd name="T120" fmla="*/ 710 w 710"/>
                <a:gd name="T121" fmla="*/ 12 h 354"/>
                <a:gd name="T122" fmla="*/ 646 w 710"/>
                <a:gd name="T123" fmla="*/ 4 h 354"/>
                <a:gd name="T124" fmla="*/ 578 w 710"/>
                <a:gd name="T125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0" h="354">
                  <a:moveTo>
                    <a:pt x="578" y="0"/>
                  </a:moveTo>
                  <a:lnTo>
                    <a:pt x="578" y="0"/>
                  </a:lnTo>
                  <a:lnTo>
                    <a:pt x="522" y="2"/>
                  </a:lnTo>
                  <a:lnTo>
                    <a:pt x="468" y="6"/>
                  </a:lnTo>
                  <a:lnTo>
                    <a:pt x="412" y="12"/>
                  </a:lnTo>
                  <a:lnTo>
                    <a:pt x="356" y="20"/>
                  </a:lnTo>
                  <a:lnTo>
                    <a:pt x="356" y="20"/>
                  </a:lnTo>
                  <a:lnTo>
                    <a:pt x="300" y="28"/>
                  </a:lnTo>
                  <a:lnTo>
                    <a:pt x="244" y="34"/>
                  </a:lnTo>
                  <a:lnTo>
                    <a:pt x="188" y="38"/>
                  </a:lnTo>
                  <a:lnTo>
                    <a:pt x="130" y="40"/>
                  </a:lnTo>
                  <a:lnTo>
                    <a:pt x="130" y="40"/>
                  </a:lnTo>
                  <a:lnTo>
                    <a:pt x="96" y="40"/>
                  </a:lnTo>
                  <a:lnTo>
                    <a:pt x="62" y="36"/>
                  </a:lnTo>
                  <a:lnTo>
                    <a:pt x="30" y="34"/>
                  </a:lnTo>
                  <a:lnTo>
                    <a:pt x="0" y="28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30" y="346"/>
                  </a:lnTo>
                  <a:lnTo>
                    <a:pt x="62" y="350"/>
                  </a:lnTo>
                  <a:lnTo>
                    <a:pt x="96" y="352"/>
                  </a:lnTo>
                  <a:lnTo>
                    <a:pt x="130" y="354"/>
                  </a:lnTo>
                  <a:lnTo>
                    <a:pt x="130" y="354"/>
                  </a:lnTo>
                  <a:lnTo>
                    <a:pt x="182" y="352"/>
                  </a:lnTo>
                  <a:lnTo>
                    <a:pt x="234" y="348"/>
                  </a:lnTo>
                  <a:lnTo>
                    <a:pt x="336" y="336"/>
                  </a:lnTo>
                  <a:lnTo>
                    <a:pt x="336" y="336"/>
                  </a:lnTo>
                  <a:lnTo>
                    <a:pt x="352" y="334"/>
                  </a:lnTo>
                  <a:lnTo>
                    <a:pt x="352" y="334"/>
                  </a:lnTo>
                  <a:lnTo>
                    <a:pt x="450" y="322"/>
                  </a:lnTo>
                  <a:lnTo>
                    <a:pt x="450" y="322"/>
                  </a:lnTo>
                  <a:lnTo>
                    <a:pt x="456" y="322"/>
                  </a:lnTo>
                  <a:lnTo>
                    <a:pt x="456" y="322"/>
                  </a:lnTo>
                  <a:lnTo>
                    <a:pt x="456" y="322"/>
                  </a:lnTo>
                  <a:lnTo>
                    <a:pt x="456" y="322"/>
                  </a:lnTo>
                  <a:lnTo>
                    <a:pt x="456" y="242"/>
                  </a:lnTo>
                  <a:lnTo>
                    <a:pt x="456" y="242"/>
                  </a:lnTo>
                  <a:lnTo>
                    <a:pt x="446" y="254"/>
                  </a:lnTo>
                  <a:lnTo>
                    <a:pt x="436" y="266"/>
                  </a:lnTo>
                  <a:lnTo>
                    <a:pt x="424" y="276"/>
                  </a:lnTo>
                  <a:lnTo>
                    <a:pt x="412" y="284"/>
                  </a:lnTo>
                  <a:lnTo>
                    <a:pt x="398" y="292"/>
                  </a:lnTo>
                  <a:lnTo>
                    <a:pt x="384" y="298"/>
                  </a:lnTo>
                  <a:lnTo>
                    <a:pt x="368" y="304"/>
                  </a:lnTo>
                  <a:lnTo>
                    <a:pt x="354" y="306"/>
                  </a:lnTo>
                  <a:lnTo>
                    <a:pt x="354" y="306"/>
                  </a:lnTo>
                  <a:lnTo>
                    <a:pt x="340" y="308"/>
                  </a:lnTo>
                  <a:lnTo>
                    <a:pt x="328" y="306"/>
                  </a:lnTo>
                  <a:lnTo>
                    <a:pt x="314" y="306"/>
                  </a:lnTo>
                  <a:lnTo>
                    <a:pt x="302" y="302"/>
                  </a:lnTo>
                  <a:lnTo>
                    <a:pt x="292" y="298"/>
                  </a:lnTo>
                  <a:lnTo>
                    <a:pt x="280" y="294"/>
                  </a:lnTo>
                  <a:lnTo>
                    <a:pt x="270" y="286"/>
                  </a:lnTo>
                  <a:lnTo>
                    <a:pt x="262" y="280"/>
                  </a:lnTo>
                  <a:lnTo>
                    <a:pt x="254" y="272"/>
                  </a:lnTo>
                  <a:lnTo>
                    <a:pt x="246" y="262"/>
                  </a:lnTo>
                  <a:lnTo>
                    <a:pt x="240" y="252"/>
                  </a:lnTo>
                  <a:lnTo>
                    <a:pt x="234" y="242"/>
                  </a:lnTo>
                  <a:lnTo>
                    <a:pt x="230" y="230"/>
                  </a:lnTo>
                  <a:lnTo>
                    <a:pt x="226" y="218"/>
                  </a:lnTo>
                  <a:lnTo>
                    <a:pt x="224" y="204"/>
                  </a:lnTo>
                  <a:lnTo>
                    <a:pt x="224" y="192"/>
                  </a:lnTo>
                  <a:lnTo>
                    <a:pt x="224" y="192"/>
                  </a:lnTo>
                  <a:lnTo>
                    <a:pt x="224" y="178"/>
                  </a:lnTo>
                  <a:lnTo>
                    <a:pt x="226" y="166"/>
                  </a:lnTo>
                  <a:lnTo>
                    <a:pt x="230" y="152"/>
                  </a:lnTo>
                  <a:lnTo>
                    <a:pt x="234" y="140"/>
                  </a:lnTo>
                  <a:lnTo>
                    <a:pt x="246" y="116"/>
                  </a:lnTo>
                  <a:lnTo>
                    <a:pt x="262" y="96"/>
                  </a:lnTo>
                  <a:lnTo>
                    <a:pt x="280" y="78"/>
                  </a:lnTo>
                  <a:lnTo>
                    <a:pt x="302" y="64"/>
                  </a:lnTo>
                  <a:lnTo>
                    <a:pt x="328" y="52"/>
                  </a:lnTo>
                  <a:lnTo>
                    <a:pt x="340" y="50"/>
                  </a:lnTo>
                  <a:lnTo>
                    <a:pt x="354" y="46"/>
                  </a:lnTo>
                  <a:lnTo>
                    <a:pt x="354" y="46"/>
                  </a:lnTo>
                  <a:lnTo>
                    <a:pt x="366" y="46"/>
                  </a:lnTo>
                  <a:lnTo>
                    <a:pt x="380" y="46"/>
                  </a:lnTo>
                  <a:lnTo>
                    <a:pt x="392" y="48"/>
                  </a:lnTo>
                  <a:lnTo>
                    <a:pt x="404" y="50"/>
                  </a:lnTo>
                  <a:lnTo>
                    <a:pt x="414" y="54"/>
                  </a:lnTo>
                  <a:lnTo>
                    <a:pt x="426" y="60"/>
                  </a:lnTo>
                  <a:lnTo>
                    <a:pt x="436" y="66"/>
                  </a:lnTo>
                  <a:lnTo>
                    <a:pt x="444" y="74"/>
                  </a:lnTo>
                  <a:lnTo>
                    <a:pt x="454" y="82"/>
                  </a:lnTo>
                  <a:lnTo>
                    <a:pt x="460" y="90"/>
                  </a:lnTo>
                  <a:lnTo>
                    <a:pt x="468" y="100"/>
                  </a:lnTo>
                  <a:lnTo>
                    <a:pt x="472" y="112"/>
                  </a:lnTo>
                  <a:lnTo>
                    <a:pt x="476" y="124"/>
                  </a:lnTo>
                  <a:lnTo>
                    <a:pt x="480" y="136"/>
                  </a:lnTo>
                  <a:lnTo>
                    <a:pt x="482" y="148"/>
                  </a:lnTo>
                  <a:lnTo>
                    <a:pt x="482" y="162"/>
                  </a:lnTo>
                  <a:lnTo>
                    <a:pt x="482" y="162"/>
                  </a:lnTo>
                  <a:lnTo>
                    <a:pt x="482" y="176"/>
                  </a:lnTo>
                  <a:lnTo>
                    <a:pt x="482" y="176"/>
                  </a:lnTo>
                  <a:lnTo>
                    <a:pt x="494" y="166"/>
                  </a:lnTo>
                  <a:lnTo>
                    <a:pt x="508" y="158"/>
                  </a:lnTo>
                  <a:lnTo>
                    <a:pt x="524" y="154"/>
                  </a:lnTo>
                  <a:lnTo>
                    <a:pt x="544" y="152"/>
                  </a:lnTo>
                  <a:lnTo>
                    <a:pt x="544" y="152"/>
                  </a:lnTo>
                  <a:lnTo>
                    <a:pt x="560" y="152"/>
                  </a:lnTo>
                  <a:lnTo>
                    <a:pt x="574" y="156"/>
                  </a:lnTo>
                  <a:lnTo>
                    <a:pt x="586" y="160"/>
                  </a:lnTo>
                  <a:lnTo>
                    <a:pt x="596" y="166"/>
                  </a:lnTo>
                  <a:lnTo>
                    <a:pt x="604" y="172"/>
                  </a:lnTo>
                  <a:lnTo>
                    <a:pt x="612" y="180"/>
                  </a:lnTo>
                  <a:lnTo>
                    <a:pt x="622" y="196"/>
                  </a:lnTo>
                  <a:lnTo>
                    <a:pt x="628" y="210"/>
                  </a:lnTo>
                  <a:lnTo>
                    <a:pt x="632" y="224"/>
                  </a:lnTo>
                  <a:lnTo>
                    <a:pt x="634" y="238"/>
                  </a:lnTo>
                  <a:lnTo>
                    <a:pt x="634" y="242"/>
                  </a:lnTo>
                  <a:lnTo>
                    <a:pt x="634" y="316"/>
                  </a:lnTo>
                  <a:lnTo>
                    <a:pt x="634" y="316"/>
                  </a:lnTo>
                  <a:lnTo>
                    <a:pt x="634" y="316"/>
                  </a:lnTo>
                  <a:lnTo>
                    <a:pt x="634" y="316"/>
                  </a:lnTo>
                  <a:lnTo>
                    <a:pt x="670" y="320"/>
                  </a:lnTo>
                  <a:lnTo>
                    <a:pt x="670" y="320"/>
                  </a:lnTo>
                  <a:lnTo>
                    <a:pt x="672" y="320"/>
                  </a:lnTo>
                  <a:lnTo>
                    <a:pt x="672" y="320"/>
                  </a:lnTo>
                  <a:lnTo>
                    <a:pt x="710" y="326"/>
                  </a:lnTo>
                  <a:lnTo>
                    <a:pt x="710" y="218"/>
                  </a:lnTo>
                  <a:lnTo>
                    <a:pt x="710" y="12"/>
                  </a:lnTo>
                  <a:lnTo>
                    <a:pt x="710" y="12"/>
                  </a:lnTo>
                  <a:lnTo>
                    <a:pt x="678" y="8"/>
                  </a:lnTo>
                  <a:lnTo>
                    <a:pt x="646" y="4"/>
                  </a:lnTo>
                  <a:lnTo>
                    <a:pt x="612" y="2"/>
                  </a:lnTo>
                  <a:lnTo>
                    <a:pt x="578" y="0"/>
                  </a:lnTo>
                  <a:lnTo>
                    <a:pt x="57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0" name="Freeform 9"/>
            <p:cNvSpPr>
              <a:spLocks/>
            </p:cNvSpPr>
            <p:nvPr/>
          </p:nvSpPr>
          <p:spPr bwMode="auto">
            <a:xfrm>
              <a:off x="1020" y="987"/>
              <a:ext cx="780" cy="792"/>
            </a:xfrm>
            <a:custGeom>
              <a:avLst/>
              <a:gdLst>
                <a:gd name="T0" fmla="*/ 438 w 780"/>
                <a:gd name="T1" fmla="*/ 376 h 792"/>
                <a:gd name="T2" fmla="*/ 428 w 780"/>
                <a:gd name="T3" fmla="*/ 376 h 792"/>
                <a:gd name="T4" fmla="*/ 398 w 780"/>
                <a:gd name="T5" fmla="*/ 380 h 792"/>
                <a:gd name="T6" fmla="*/ 366 w 780"/>
                <a:gd name="T7" fmla="*/ 384 h 792"/>
                <a:gd name="T8" fmla="*/ 358 w 780"/>
                <a:gd name="T9" fmla="*/ 386 h 792"/>
                <a:gd name="T10" fmla="*/ 336 w 780"/>
                <a:gd name="T11" fmla="*/ 388 h 792"/>
                <a:gd name="T12" fmla="*/ 304 w 780"/>
                <a:gd name="T13" fmla="*/ 392 h 792"/>
                <a:gd name="T14" fmla="*/ 292 w 780"/>
                <a:gd name="T15" fmla="*/ 394 h 792"/>
                <a:gd name="T16" fmla="*/ 262 w 780"/>
                <a:gd name="T17" fmla="*/ 396 h 792"/>
                <a:gd name="T18" fmla="*/ 244 w 780"/>
                <a:gd name="T19" fmla="*/ 398 h 792"/>
                <a:gd name="T20" fmla="*/ 214 w 780"/>
                <a:gd name="T21" fmla="*/ 400 h 792"/>
                <a:gd name="T22" fmla="*/ 200 w 780"/>
                <a:gd name="T23" fmla="*/ 400 h 792"/>
                <a:gd name="T24" fmla="*/ 168 w 780"/>
                <a:gd name="T25" fmla="*/ 402 h 792"/>
                <a:gd name="T26" fmla="*/ 152 w 780"/>
                <a:gd name="T27" fmla="*/ 402 h 792"/>
                <a:gd name="T28" fmla="*/ 120 w 780"/>
                <a:gd name="T29" fmla="*/ 400 h 792"/>
                <a:gd name="T30" fmla="*/ 108 w 780"/>
                <a:gd name="T31" fmla="*/ 400 h 792"/>
                <a:gd name="T32" fmla="*/ 76 w 780"/>
                <a:gd name="T33" fmla="*/ 396 h 792"/>
                <a:gd name="T34" fmla="*/ 56 w 780"/>
                <a:gd name="T35" fmla="*/ 394 h 792"/>
                <a:gd name="T36" fmla="*/ 16 w 780"/>
                <a:gd name="T37" fmla="*/ 386 h 792"/>
                <a:gd name="T38" fmla="*/ 16 w 780"/>
                <a:gd name="T39" fmla="*/ 40 h 792"/>
                <a:gd name="T40" fmla="*/ 154 w 780"/>
                <a:gd name="T41" fmla="*/ 56 h 792"/>
                <a:gd name="T42" fmla="*/ 294 w 780"/>
                <a:gd name="T43" fmla="*/ 48 h 792"/>
                <a:gd name="T44" fmla="*/ 526 w 780"/>
                <a:gd name="T45" fmla="*/ 20 h 792"/>
                <a:gd name="T46" fmla="*/ 664 w 780"/>
                <a:gd name="T47" fmla="*/ 18 h 792"/>
                <a:gd name="T48" fmla="*/ 758 w 780"/>
                <a:gd name="T49" fmla="*/ 32 h 792"/>
                <a:gd name="T50" fmla="*/ 758 w 780"/>
                <a:gd name="T51" fmla="*/ 378 h 792"/>
                <a:gd name="T52" fmla="*/ 662 w 780"/>
                <a:gd name="T53" fmla="*/ 364 h 792"/>
                <a:gd name="T54" fmla="*/ 670 w 780"/>
                <a:gd name="T55" fmla="*/ 442 h 792"/>
                <a:gd name="T56" fmla="*/ 662 w 780"/>
                <a:gd name="T57" fmla="*/ 456 h 792"/>
                <a:gd name="T58" fmla="*/ 642 w 780"/>
                <a:gd name="T59" fmla="*/ 456 h 792"/>
                <a:gd name="T60" fmla="*/ 632 w 780"/>
                <a:gd name="T61" fmla="*/ 446 h 792"/>
                <a:gd name="T62" fmla="*/ 630 w 780"/>
                <a:gd name="T63" fmla="*/ 262 h 792"/>
                <a:gd name="T64" fmla="*/ 618 w 780"/>
                <a:gd name="T65" fmla="*/ 236 h 792"/>
                <a:gd name="T66" fmla="*/ 576 w 780"/>
                <a:gd name="T67" fmla="*/ 220 h 792"/>
                <a:gd name="T68" fmla="*/ 556 w 780"/>
                <a:gd name="T69" fmla="*/ 222 h 792"/>
                <a:gd name="T70" fmla="*/ 526 w 780"/>
                <a:gd name="T71" fmla="*/ 246 h 792"/>
                <a:gd name="T72" fmla="*/ 520 w 780"/>
                <a:gd name="T73" fmla="*/ 270 h 792"/>
                <a:gd name="T74" fmla="*/ 520 w 780"/>
                <a:gd name="T75" fmla="*/ 478 h 792"/>
                <a:gd name="T76" fmla="*/ 482 w 780"/>
                <a:gd name="T77" fmla="*/ 544 h 792"/>
                <a:gd name="T78" fmla="*/ 468 w 780"/>
                <a:gd name="T79" fmla="*/ 604 h 792"/>
                <a:gd name="T80" fmla="*/ 468 w 780"/>
                <a:gd name="T81" fmla="*/ 666 h 792"/>
                <a:gd name="T82" fmla="*/ 480 w 780"/>
                <a:gd name="T83" fmla="*/ 792 h 792"/>
                <a:gd name="T84" fmla="*/ 700 w 780"/>
                <a:gd name="T85" fmla="*/ 696 h 792"/>
                <a:gd name="T86" fmla="*/ 770 w 780"/>
                <a:gd name="T87" fmla="*/ 528 h 792"/>
                <a:gd name="T88" fmla="*/ 780 w 780"/>
                <a:gd name="T89" fmla="*/ 478 h 792"/>
                <a:gd name="T90" fmla="*/ 774 w 780"/>
                <a:gd name="T91" fmla="*/ 18 h 792"/>
                <a:gd name="T92" fmla="*/ 726 w 780"/>
                <a:gd name="T93" fmla="*/ 8 h 792"/>
                <a:gd name="T94" fmla="*/ 610 w 780"/>
                <a:gd name="T95" fmla="*/ 0 h 792"/>
                <a:gd name="T96" fmla="*/ 496 w 780"/>
                <a:gd name="T97" fmla="*/ 6 h 792"/>
                <a:gd name="T98" fmla="*/ 384 w 780"/>
                <a:gd name="T99" fmla="*/ 20 h 792"/>
                <a:gd name="T100" fmla="*/ 162 w 780"/>
                <a:gd name="T101" fmla="*/ 40 h 792"/>
                <a:gd name="T102" fmla="*/ 88 w 780"/>
                <a:gd name="T103" fmla="*/ 36 h 792"/>
                <a:gd name="T104" fmla="*/ 0 w 780"/>
                <a:gd name="T105" fmla="*/ 20 h 792"/>
                <a:gd name="T106" fmla="*/ 12 w 780"/>
                <a:gd name="T107" fmla="*/ 402 h 792"/>
                <a:gd name="T108" fmla="*/ 122 w 780"/>
                <a:gd name="T109" fmla="*/ 418 h 792"/>
                <a:gd name="T110" fmla="*/ 212 w 780"/>
                <a:gd name="T111" fmla="*/ 416 h 792"/>
                <a:gd name="T112" fmla="*/ 356 w 780"/>
                <a:gd name="T113" fmla="*/ 402 h 792"/>
                <a:gd name="T114" fmla="*/ 376 w 780"/>
                <a:gd name="T115" fmla="*/ 430 h 792"/>
                <a:gd name="T116" fmla="*/ 410 w 780"/>
                <a:gd name="T117" fmla="*/ 440 h 792"/>
                <a:gd name="T118" fmla="*/ 488 w 780"/>
                <a:gd name="T119" fmla="*/ 386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80" h="792">
                  <a:moveTo>
                    <a:pt x="488" y="370"/>
                  </a:moveTo>
                  <a:lnTo>
                    <a:pt x="488" y="370"/>
                  </a:lnTo>
                  <a:lnTo>
                    <a:pt x="438" y="376"/>
                  </a:lnTo>
                  <a:lnTo>
                    <a:pt x="438" y="376"/>
                  </a:lnTo>
                  <a:lnTo>
                    <a:pt x="428" y="376"/>
                  </a:lnTo>
                  <a:lnTo>
                    <a:pt x="428" y="376"/>
                  </a:lnTo>
                  <a:lnTo>
                    <a:pt x="402" y="380"/>
                  </a:lnTo>
                  <a:lnTo>
                    <a:pt x="402" y="380"/>
                  </a:lnTo>
                  <a:lnTo>
                    <a:pt x="398" y="380"/>
                  </a:lnTo>
                  <a:lnTo>
                    <a:pt x="398" y="380"/>
                  </a:lnTo>
                  <a:lnTo>
                    <a:pt x="366" y="384"/>
                  </a:lnTo>
                  <a:lnTo>
                    <a:pt x="366" y="384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36" y="388"/>
                  </a:lnTo>
                  <a:lnTo>
                    <a:pt x="336" y="388"/>
                  </a:lnTo>
                  <a:lnTo>
                    <a:pt x="324" y="390"/>
                  </a:lnTo>
                  <a:lnTo>
                    <a:pt x="324" y="390"/>
                  </a:lnTo>
                  <a:lnTo>
                    <a:pt x="304" y="392"/>
                  </a:lnTo>
                  <a:lnTo>
                    <a:pt x="304" y="392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74" y="396"/>
                  </a:lnTo>
                  <a:lnTo>
                    <a:pt x="274" y="396"/>
                  </a:lnTo>
                  <a:lnTo>
                    <a:pt x="262" y="396"/>
                  </a:lnTo>
                  <a:lnTo>
                    <a:pt x="262" y="396"/>
                  </a:lnTo>
                  <a:lnTo>
                    <a:pt x="244" y="398"/>
                  </a:lnTo>
                  <a:lnTo>
                    <a:pt x="244" y="398"/>
                  </a:lnTo>
                  <a:lnTo>
                    <a:pt x="230" y="400"/>
                  </a:lnTo>
                  <a:lnTo>
                    <a:pt x="230" y="400"/>
                  </a:lnTo>
                  <a:lnTo>
                    <a:pt x="214" y="400"/>
                  </a:lnTo>
                  <a:lnTo>
                    <a:pt x="214" y="400"/>
                  </a:lnTo>
                  <a:lnTo>
                    <a:pt x="200" y="400"/>
                  </a:lnTo>
                  <a:lnTo>
                    <a:pt x="200" y="400"/>
                  </a:lnTo>
                  <a:lnTo>
                    <a:pt x="182" y="402"/>
                  </a:lnTo>
                  <a:lnTo>
                    <a:pt x="182" y="402"/>
                  </a:lnTo>
                  <a:lnTo>
                    <a:pt x="168" y="402"/>
                  </a:lnTo>
                  <a:lnTo>
                    <a:pt x="168" y="402"/>
                  </a:lnTo>
                  <a:lnTo>
                    <a:pt x="152" y="402"/>
                  </a:lnTo>
                  <a:lnTo>
                    <a:pt x="152" y="402"/>
                  </a:lnTo>
                  <a:lnTo>
                    <a:pt x="138" y="402"/>
                  </a:lnTo>
                  <a:lnTo>
                    <a:pt x="138" y="402"/>
                  </a:lnTo>
                  <a:lnTo>
                    <a:pt x="120" y="400"/>
                  </a:lnTo>
                  <a:lnTo>
                    <a:pt x="120" y="400"/>
                  </a:lnTo>
                  <a:lnTo>
                    <a:pt x="108" y="400"/>
                  </a:lnTo>
                  <a:lnTo>
                    <a:pt x="108" y="400"/>
                  </a:lnTo>
                  <a:lnTo>
                    <a:pt x="90" y="398"/>
                  </a:lnTo>
                  <a:lnTo>
                    <a:pt x="90" y="398"/>
                  </a:lnTo>
                  <a:lnTo>
                    <a:pt x="76" y="396"/>
                  </a:lnTo>
                  <a:lnTo>
                    <a:pt x="76" y="396"/>
                  </a:lnTo>
                  <a:lnTo>
                    <a:pt x="56" y="394"/>
                  </a:lnTo>
                  <a:lnTo>
                    <a:pt x="56" y="394"/>
                  </a:lnTo>
                  <a:lnTo>
                    <a:pt x="46" y="392"/>
                  </a:lnTo>
                  <a:lnTo>
                    <a:pt x="46" y="392"/>
                  </a:lnTo>
                  <a:lnTo>
                    <a:pt x="16" y="386"/>
                  </a:lnTo>
                  <a:lnTo>
                    <a:pt x="16" y="386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62" y="48"/>
                  </a:lnTo>
                  <a:lnTo>
                    <a:pt x="108" y="54"/>
                  </a:lnTo>
                  <a:lnTo>
                    <a:pt x="154" y="56"/>
                  </a:lnTo>
                  <a:lnTo>
                    <a:pt x="202" y="54"/>
                  </a:lnTo>
                  <a:lnTo>
                    <a:pt x="248" y="52"/>
                  </a:lnTo>
                  <a:lnTo>
                    <a:pt x="294" y="48"/>
                  </a:lnTo>
                  <a:lnTo>
                    <a:pt x="386" y="36"/>
                  </a:lnTo>
                  <a:lnTo>
                    <a:pt x="480" y="24"/>
                  </a:lnTo>
                  <a:lnTo>
                    <a:pt x="526" y="20"/>
                  </a:lnTo>
                  <a:lnTo>
                    <a:pt x="572" y="16"/>
                  </a:lnTo>
                  <a:lnTo>
                    <a:pt x="618" y="16"/>
                  </a:lnTo>
                  <a:lnTo>
                    <a:pt x="664" y="18"/>
                  </a:lnTo>
                  <a:lnTo>
                    <a:pt x="712" y="24"/>
                  </a:lnTo>
                  <a:lnTo>
                    <a:pt x="758" y="32"/>
                  </a:lnTo>
                  <a:lnTo>
                    <a:pt x="758" y="32"/>
                  </a:lnTo>
                  <a:lnTo>
                    <a:pt x="758" y="254"/>
                  </a:lnTo>
                  <a:lnTo>
                    <a:pt x="758" y="254"/>
                  </a:lnTo>
                  <a:lnTo>
                    <a:pt x="758" y="378"/>
                  </a:lnTo>
                  <a:lnTo>
                    <a:pt x="758" y="378"/>
                  </a:lnTo>
                  <a:lnTo>
                    <a:pt x="710" y="370"/>
                  </a:lnTo>
                  <a:lnTo>
                    <a:pt x="662" y="364"/>
                  </a:lnTo>
                  <a:lnTo>
                    <a:pt x="662" y="364"/>
                  </a:lnTo>
                  <a:lnTo>
                    <a:pt x="670" y="442"/>
                  </a:lnTo>
                  <a:lnTo>
                    <a:pt x="670" y="442"/>
                  </a:lnTo>
                  <a:lnTo>
                    <a:pt x="670" y="446"/>
                  </a:lnTo>
                  <a:lnTo>
                    <a:pt x="668" y="450"/>
                  </a:lnTo>
                  <a:lnTo>
                    <a:pt x="662" y="456"/>
                  </a:lnTo>
                  <a:lnTo>
                    <a:pt x="650" y="458"/>
                  </a:lnTo>
                  <a:lnTo>
                    <a:pt x="650" y="458"/>
                  </a:lnTo>
                  <a:lnTo>
                    <a:pt x="642" y="456"/>
                  </a:lnTo>
                  <a:lnTo>
                    <a:pt x="636" y="452"/>
                  </a:lnTo>
                  <a:lnTo>
                    <a:pt x="632" y="450"/>
                  </a:lnTo>
                  <a:lnTo>
                    <a:pt x="632" y="446"/>
                  </a:lnTo>
                  <a:lnTo>
                    <a:pt x="632" y="268"/>
                  </a:lnTo>
                  <a:lnTo>
                    <a:pt x="632" y="268"/>
                  </a:lnTo>
                  <a:lnTo>
                    <a:pt x="630" y="262"/>
                  </a:lnTo>
                  <a:lnTo>
                    <a:pt x="630" y="254"/>
                  </a:lnTo>
                  <a:lnTo>
                    <a:pt x="626" y="244"/>
                  </a:lnTo>
                  <a:lnTo>
                    <a:pt x="618" y="236"/>
                  </a:lnTo>
                  <a:lnTo>
                    <a:pt x="608" y="228"/>
                  </a:lnTo>
                  <a:lnTo>
                    <a:pt x="594" y="222"/>
                  </a:lnTo>
                  <a:lnTo>
                    <a:pt x="576" y="220"/>
                  </a:lnTo>
                  <a:lnTo>
                    <a:pt x="576" y="220"/>
                  </a:lnTo>
                  <a:lnTo>
                    <a:pt x="566" y="220"/>
                  </a:lnTo>
                  <a:lnTo>
                    <a:pt x="556" y="222"/>
                  </a:lnTo>
                  <a:lnTo>
                    <a:pt x="542" y="228"/>
                  </a:lnTo>
                  <a:lnTo>
                    <a:pt x="532" y="236"/>
                  </a:lnTo>
                  <a:lnTo>
                    <a:pt x="526" y="246"/>
                  </a:lnTo>
                  <a:lnTo>
                    <a:pt x="522" y="254"/>
                  </a:lnTo>
                  <a:lnTo>
                    <a:pt x="520" y="262"/>
                  </a:lnTo>
                  <a:lnTo>
                    <a:pt x="520" y="270"/>
                  </a:lnTo>
                  <a:lnTo>
                    <a:pt x="520" y="270"/>
                  </a:lnTo>
                  <a:lnTo>
                    <a:pt x="520" y="478"/>
                  </a:lnTo>
                  <a:lnTo>
                    <a:pt x="520" y="478"/>
                  </a:lnTo>
                  <a:lnTo>
                    <a:pt x="504" y="500"/>
                  </a:lnTo>
                  <a:lnTo>
                    <a:pt x="492" y="522"/>
                  </a:lnTo>
                  <a:lnTo>
                    <a:pt x="482" y="544"/>
                  </a:lnTo>
                  <a:lnTo>
                    <a:pt x="476" y="564"/>
                  </a:lnTo>
                  <a:lnTo>
                    <a:pt x="470" y="584"/>
                  </a:lnTo>
                  <a:lnTo>
                    <a:pt x="468" y="604"/>
                  </a:lnTo>
                  <a:lnTo>
                    <a:pt x="466" y="622"/>
                  </a:lnTo>
                  <a:lnTo>
                    <a:pt x="466" y="638"/>
                  </a:lnTo>
                  <a:lnTo>
                    <a:pt x="468" y="666"/>
                  </a:lnTo>
                  <a:lnTo>
                    <a:pt x="472" y="688"/>
                  </a:lnTo>
                  <a:lnTo>
                    <a:pt x="480" y="706"/>
                  </a:lnTo>
                  <a:lnTo>
                    <a:pt x="480" y="792"/>
                  </a:lnTo>
                  <a:lnTo>
                    <a:pt x="700" y="792"/>
                  </a:lnTo>
                  <a:lnTo>
                    <a:pt x="700" y="696"/>
                  </a:lnTo>
                  <a:lnTo>
                    <a:pt x="700" y="696"/>
                  </a:lnTo>
                  <a:lnTo>
                    <a:pt x="730" y="626"/>
                  </a:lnTo>
                  <a:lnTo>
                    <a:pt x="758" y="560"/>
                  </a:lnTo>
                  <a:lnTo>
                    <a:pt x="770" y="528"/>
                  </a:lnTo>
                  <a:lnTo>
                    <a:pt x="780" y="496"/>
                  </a:lnTo>
                  <a:lnTo>
                    <a:pt x="780" y="496"/>
                  </a:lnTo>
                  <a:lnTo>
                    <a:pt x="780" y="478"/>
                  </a:lnTo>
                  <a:lnTo>
                    <a:pt x="780" y="452"/>
                  </a:lnTo>
                  <a:lnTo>
                    <a:pt x="774" y="384"/>
                  </a:lnTo>
                  <a:lnTo>
                    <a:pt x="774" y="18"/>
                  </a:lnTo>
                  <a:lnTo>
                    <a:pt x="762" y="16"/>
                  </a:lnTo>
                  <a:lnTo>
                    <a:pt x="762" y="16"/>
                  </a:lnTo>
                  <a:lnTo>
                    <a:pt x="726" y="8"/>
                  </a:lnTo>
                  <a:lnTo>
                    <a:pt x="688" y="4"/>
                  </a:lnTo>
                  <a:lnTo>
                    <a:pt x="650" y="0"/>
                  </a:lnTo>
                  <a:lnTo>
                    <a:pt x="610" y="0"/>
                  </a:lnTo>
                  <a:lnTo>
                    <a:pt x="610" y="0"/>
                  </a:lnTo>
                  <a:lnTo>
                    <a:pt x="554" y="2"/>
                  </a:lnTo>
                  <a:lnTo>
                    <a:pt x="496" y="6"/>
                  </a:lnTo>
                  <a:lnTo>
                    <a:pt x="440" y="12"/>
                  </a:lnTo>
                  <a:lnTo>
                    <a:pt x="384" y="20"/>
                  </a:lnTo>
                  <a:lnTo>
                    <a:pt x="384" y="20"/>
                  </a:lnTo>
                  <a:lnTo>
                    <a:pt x="274" y="34"/>
                  </a:lnTo>
                  <a:lnTo>
                    <a:pt x="218" y="38"/>
                  </a:lnTo>
                  <a:lnTo>
                    <a:pt x="162" y="40"/>
                  </a:lnTo>
                  <a:lnTo>
                    <a:pt x="162" y="40"/>
                  </a:lnTo>
                  <a:lnTo>
                    <a:pt x="124" y="38"/>
                  </a:lnTo>
                  <a:lnTo>
                    <a:pt x="88" y="36"/>
                  </a:lnTo>
                  <a:lnTo>
                    <a:pt x="52" y="30"/>
                  </a:lnTo>
                  <a:lnTo>
                    <a:pt x="20" y="24"/>
                  </a:lnTo>
                  <a:lnTo>
                    <a:pt x="0" y="20"/>
                  </a:lnTo>
                  <a:lnTo>
                    <a:pt x="0" y="400"/>
                  </a:lnTo>
                  <a:lnTo>
                    <a:pt x="12" y="402"/>
                  </a:lnTo>
                  <a:lnTo>
                    <a:pt x="12" y="402"/>
                  </a:lnTo>
                  <a:lnTo>
                    <a:pt x="48" y="410"/>
                  </a:lnTo>
                  <a:lnTo>
                    <a:pt x="84" y="414"/>
                  </a:lnTo>
                  <a:lnTo>
                    <a:pt x="122" y="418"/>
                  </a:lnTo>
                  <a:lnTo>
                    <a:pt x="162" y="418"/>
                  </a:lnTo>
                  <a:lnTo>
                    <a:pt x="162" y="418"/>
                  </a:lnTo>
                  <a:lnTo>
                    <a:pt x="212" y="416"/>
                  </a:lnTo>
                  <a:lnTo>
                    <a:pt x="260" y="414"/>
                  </a:lnTo>
                  <a:lnTo>
                    <a:pt x="356" y="402"/>
                  </a:lnTo>
                  <a:lnTo>
                    <a:pt x="356" y="402"/>
                  </a:lnTo>
                  <a:lnTo>
                    <a:pt x="360" y="414"/>
                  </a:lnTo>
                  <a:lnTo>
                    <a:pt x="368" y="424"/>
                  </a:lnTo>
                  <a:lnTo>
                    <a:pt x="376" y="430"/>
                  </a:lnTo>
                  <a:lnTo>
                    <a:pt x="386" y="434"/>
                  </a:lnTo>
                  <a:lnTo>
                    <a:pt x="402" y="438"/>
                  </a:lnTo>
                  <a:lnTo>
                    <a:pt x="410" y="440"/>
                  </a:lnTo>
                  <a:lnTo>
                    <a:pt x="410" y="440"/>
                  </a:lnTo>
                  <a:lnTo>
                    <a:pt x="488" y="440"/>
                  </a:lnTo>
                  <a:lnTo>
                    <a:pt x="488" y="386"/>
                  </a:lnTo>
                  <a:lnTo>
                    <a:pt x="488" y="3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1" name="Freeform 10"/>
            <p:cNvSpPr>
              <a:spLocks/>
            </p:cNvSpPr>
            <p:nvPr/>
          </p:nvSpPr>
          <p:spPr bwMode="auto">
            <a:xfrm>
              <a:off x="1020" y="987"/>
              <a:ext cx="780" cy="792"/>
            </a:xfrm>
            <a:custGeom>
              <a:avLst/>
              <a:gdLst>
                <a:gd name="T0" fmla="*/ 438 w 780"/>
                <a:gd name="T1" fmla="*/ 376 h 792"/>
                <a:gd name="T2" fmla="*/ 428 w 780"/>
                <a:gd name="T3" fmla="*/ 376 h 792"/>
                <a:gd name="T4" fmla="*/ 398 w 780"/>
                <a:gd name="T5" fmla="*/ 380 h 792"/>
                <a:gd name="T6" fmla="*/ 366 w 780"/>
                <a:gd name="T7" fmla="*/ 384 h 792"/>
                <a:gd name="T8" fmla="*/ 358 w 780"/>
                <a:gd name="T9" fmla="*/ 386 h 792"/>
                <a:gd name="T10" fmla="*/ 336 w 780"/>
                <a:gd name="T11" fmla="*/ 388 h 792"/>
                <a:gd name="T12" fmla="*/ 304 w 780"/>
                <a:gd name="T13" fmla="*/ 392 h 792"/>
                <a:gd name="T14" fmla="*/ 292 w 780"/>
                <a:gd name="T15" fmla="*/ 394 h 792"/>
                <a:gd name="T16" fmla="*/ 262 w 780"/>
                <a:gd name="T17" fmla="*/ 396 h 792"/>
                <a:gd name="T18" fmla="*/ 244 w 780"/>
                <a:gd name="T19" fmla="*/ 398 h 792"/>
                <a:gd name="T20" fmla="*/ 214 w 780"/>
                <a:gd name="T21" fmla="*/ 400 h 792"/>
                <a:gd name="T22" fmla="*/ 200 w 780"/>
                <a:gd name="T23" fmla="*/ 400 h 792"/>
                <a:gd name="T24" fmla="*/ 168 w 780"/>
                <a:gd name="T25" fmla="*/ 402 h 792"/>
                <a:gd name="T26" fmla="*/ 152 w 780"/>
                <a:gd name="T27" fmla="*/ 402 h 792"/>
                <a:gd name="T28" fmla="*/ 120 w 780"/>
                <a:gd name="T29" fmla="*/ 400 h 792"/>
                <a:gd name="T30" fmla="*/ 108 w 780"/>
                <a:gd name="T31" fmla="*/ 400 h 792"/>
                <a:gd name="T32" fmla="*/ 76 w 780"/>
                <a:gd name="T33" fmla="*/ 396 h 792"/>
                <a:gd name="T34" fmla="*/ 56 w 780"/>
                <a:gd name="T35" fmla="*/ 394 h 792"/>
                <a:gd name="T36" fmla="*/ 16 w 780"/>
                <a:gd name="T37" fmla="*/ 386 h 792"/>
                <a:gd name="T38" fmla="*/ 16 w 780"/>
                <a:gd name="T39" fmla="*/ 40 h 792"/>
                <a:gd name="T40" fmla="*/ 154 w 780"/>
                <a:gd name="T41" fmla="*/ 56 h 792"/>
                <a:gd name="T42" fmla="*/ 294 w 780"/>
                <a:gd name="T43" fmla="*/ 48 h 792"/>
                <a:gd name="T44" fmla="*/ 526 w 780"/>
                <a:gd name="T45" fmla="*/ 20 h 792"/>
                <a:gd name="T46" fmla="*/ 664 w 780"/>
                <a:gd name="T47" fmla="*/ 18 h 792"/>
                <a:gd name="T48" fmla="*/ 758 w 780"/>
                <a:gd name="T49" fmla="*/ 32 h 792"/>
                <a:gd name="T50" fmla="*/ 758 w 780"/>
                <a:gd name="T51" fmla="*/ 378 h 792"/>
                <a:gd name="T52" fmla="*/ 662 w 780"/>
                <a:gd name="T53" fmla="*/ 364 h 792"/>
                <a:gd name="T54" fmla="*/ 670 w 780"/>
                <a:gd name="T55" fmla="*/ 442 h 792"/>
                <a:gd name="T56" fmla="*/ 662 w 780"/>
                <a:gd name="T57" fmla="*/ 456 h 792"/>
                <a:gd name="T58" fmla="*/ 642 w 780"/>
                <a:gd name="T59" fmla="*/ 456 h 792"/>
                <a:gd name="T60" fmla="*/ 632 w 780"/>
                <a:gd name="T61" fmla="*/ 446 h 792"/>
                <a:gd name="T62" fmla="*/ 630 w 780"/>
                <a:gd name="T63" fmla="*/ 262 h 792"/>
                <a:gd name="T64" fmla="*/ 618 w 780"/>
                <a:gd name="T65" fmla="*/ 236 h 792"/>
                <a:gd name="T66" fmla="*/ 576 w 780"/>
                <a:gd name="T67" fmla="*/ 220 h 792"/>
                <a:gd name="T68" fmla="*/ 556 w 780"/>
                <a:gd name="T69" fmla="*/ 222 h 792"/>
                <a:gd name="T70" fmla="*/ 526 w 780"/>
                <a:gd name="T71" fmla="*/ 246 h 792"/>
                <a:gd name="T72" fmla="*/ 520 w 780"/>
                <a:gd name="T73" fmla="*/ 270 h 792"/>
                <a:gd name="T74" fmla="*/ 520 w 780"/>
                <a:gd name="T75" fmla="*/ 478 h 792"/>
                <a:gd name="T76" fmla="*/ 482 w 780"/>
                <a:gd name="T77" fmla="*/ 544 h 792"/>
                <a:gd name="T78" fmla="*/ 468 w 780"/>
                <a:gd name="T79" fmla="*/ 604 h 792"/>
                <a:gd name="T80" fmla="*/ 468 w 780"/>
                <a:gd name="T81" fmla="*/ 666 h 792"/>
                <a:gd name="T82" fmla="*/ 480 w 780"/>
                <a:gd name="T83" fmla="*/ 792 h 792"/>
                <a:gd name="T84" fmla="*/ 700 w 780"/>
                <a:gd name="T85" fmla="*/ 696 h 792"/>
                <a:gd name="T86" fmla="*/ 770 w 780"/>
                <a:gd name="T87" fmla="*/ 528 h 792"/>
                <a:gd name="T88" fmla="*/ 780 w 780"/>
                <a:gd name="T89" fmla="*/ 478 h 792"/>
                <a:gd name="T90" fmla="*/ 774 w 780"/>
                <a:gd name="T91" fmla="*/ 18 h 792"/>
                <a:gd name="T92" fmla="*/ 726 w 780"/>
                <a:gd name="T93" fmla="*/ 8 h 792"/>
                <a:gd name="T94" fmla="*/ 610 w 780"/>
                <a:gd name="T95" fmla="*/ 0 h 792"/>
                <a:gd name="T96" fmla="*/ 496 w 780"/>
                <a:gd name="T97" fmla="*/ 6 h 792"/>
                <a:gd name="T98" fmla="*/ 384 w 780"/>
                <a:gd name="T99" fmla="*/ 20 h 792"/>
                <a:gd name="T100" fmla="*/ 162 w 780"/>
                <a:gd name="T101" fmla="*/ 40 h 792"/>
                <a:gd name="T102" fmla="*/ 88 w 780"/>
                <a:gd name="T103" fmla="*/ 36 h 792"/>
                <a:gd name="T104" fmla="*/ 0 w 780"/>
                <a:gd name="T105" fmla="*/ 20 h 792"/>
                <a:gd name="T106" fmla="*/ 12 w 780"/>
                <a:gd name="T107" fmla="*/ 402 h 792"/>
                <a:gd name="T108" fmla="*/ 122 w 780"/>
                <a:gd name="T109" fmla="*/ 418 h 792"/>
                <a:gd name="T110" fmla="*/ 212 w 780"/>
                <a:gd name="T111" fmla="*/ 416 h 792"/>
                <a:gd name="T112" fmla="*/ 356 w 780"/>
                <a:gd name="T113" fmla="*/ 402 h 792"/>
                <a:gd name="T114" fmla="*/ 376 w 780"/>
                <a:gd name="T115" fmla="*/ 430 h 792"/>
                <a:gd name="T116" fmla="*/ 410 w 780"/>
                <a:gd name="T117" fmla="*/ 440 h 792"/>
                <a:gd name="T118" fmla="*/ 488 w 780"/>
                <a:gd name="T119" fmla="*/ 386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80" h="792">
                  <a:moveTo>
                    <a:pt x="488" y="370"/>
                  </a:moveTo>
                  <a:lnTo>
                    <a:pt x="488" y="370"/>
                  </a:lnTo>
                  <a:lnTo>
                    <a:pt x="438" y="376"/>
                  </a:lnTo>
                  <a:lnTo>
                    <a:pt x="438" y="376"/>
                  </a:lnTo>
                  <a:lnTo>
                    <a:pt x="428" y="376"/>
                  </a:lnTo>
                  <a:lnTo>
                    <a:pt x="428" y="376"/>
                  </a:lnTo>
                  <a:lnTo>
                    <a:pt x="402" y="380"/>
                  </a:lnTo>
                  <a:lnTo>
                    <a:pt x="402" y="380"/>
                  </a:lnTo>
                  <a:lnTo>
                    <a:pt x="398" y="380"/>
                  </a:lnTo>
                  <a:lnTo>
                    <a:pt x="398" y="380"/>
                  </a:lnTo>
                  <a:lnTo>
                    <a:pt x="366" y="384"/>
                  </a:lnTo>
                  <a:lnTo>
                    <a:pt x="366" y="384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58" y="386"/>
                  </a:lnTo>
                  <a:lnTo>
                    <a:pt x="336" y="388"/>
                  </a:lnTo>
                  <a:lnTo>
                    <a:pt x="336" y="388"/>
                  </a:lnTo>
                  <a:lnTo>
                    <a:pt x="324" y="390"/>
                  </a:lnTo>
                  <a:lnTo>
                    <a:pt x="324" y="390"/>
                  </a:lnTo>
                  <a:lnTo>
                    <a:pt x="304" y="392"/>
                  </a:lnTo>
                  <a:lnTo>
                    <a:pt x="304" y="392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74" y="396"/>
                  </a:lnTo>
                  <a:lnTo>
                    <a:pt x="274" y="396"/>
                  </a:lnTo>
                  <a:lnTo>
                    <a:pt x="262" y="396"/>
                  </a:lnTo>
                  <a:lnTo>
                    <a:pt x="262" y="396"/>
                  </a:lnTo>
                  <a:lnTo>
                    <a:pt x="244" y="398"/>
                  </a:lnTo>
                  <a:lnTo>
                    <a:pt x="244" y="398"/>
                  </a:lnTo>
                  <a:lnTo>
                    <a:pt x="230" y="400"/>
                  </a:lnTo>
                  <a:lnTo>
                    <a:pt x="230" y="400"/>
                  </a:lnTo>
                  <a:lnTo>
                    <a:pt x="214" y="400"/>
                  </a:lnTo>
                  <a:lnTo>
                    <a:pt x="214" y="400"/>
                  </a:lnTo>
                  <a:lnTo>
                    <a:pt x="200" y="400"/>
                  </a:lnTo>
                  <a:lnTo>
                    <a:pt x="200" y="400"/>
                  </a:lnTo>
                  <a:lnTo>
                    <a:pt x="182" y="402"/>
                  </a:lnTo>
                  <a:lnTo>
                    <a:pt x="182" y="402"/>
                  </a:lnTo>
                  <a:lnTo>
                    <a:pt x="168" y="402"/>
                  </a:lnTo>
                  <a:lnTo>
                    <a:pt x="168" y="402"/>
                  </a:lnTo>
                  <a:lnTo>
                    <a:pt x="152" y="402"/>
                  </a:lnTo>
                  <a:lnTo>
                    <a:pt x="152" y="402"/>
                  </a:lnTo>
                  <a:lnTo>
                    <a:pt x="138" y="402"/>
                  </a:lnTo>
                  <a:lnTo>
                    <a:pt x="138" y="402"/>
                  </a:lnTo>
                  <a:lnTo>
                    <a:pt x="120" y="400"/>
                  </a:lnTo>
                  <a:lnTo>
                    <a:pt x="120" y="400"/>
                  </a:lnTo>
                  <a:lnTo>
                    <a:pt x="108" y="400"/>
                  </a:lnTo>
                  <a:lnTo>
                    <a:pt x="108" y="400"/>
                  </a:lnTo>
                  <a:lnTo>
                    <a:pt x="90" y="398"/>
                  </a:lnTo>
                  <a:lnTo>
                    <a:pt x="90" y="398"/>
                  </a:lnTo>
                  <a:lnTo>
                    <a:pt x="76" y="396"/>
                  </a:lnTo>
                  <a:lnTo>
                    <a:pt x="76" y="396"/>
                  </a:lnTo>
                  <a:lnTo>
                    <a:pt x="56" y="394"/>
                  </a:lnTo>
                  <a:lnTo>
                    <a:pt x="56" y="394"/>
                  </a:lnTo>
                  <a:lnTo>
                    <a:pt x="46" y="392"/>
                  </a:lnTo>
                  <a:lnTo>
                    <a:pt x="46" y="392"/>
                  </a:lnTo>
                  <a:lnTo>
                    <a:pt x="16" y="386"/>
                  </a:lnTo>
                  <a:lnTo>
                    <a:pt x="16" y="386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62" y="48"/>
                  </a:lnTo>
                  <a:lnTo>
                    <a:pt x="108" y="54"/>
                  </a:lnTo>
                  <a:lnTo>
                    <a:pt x="154" y="56"/>
                  </a:lnTo>
                  <a:lnTo>
                    <a:pt x="202" y="54"/>
                  </a:lnTo>
                  <a:lnTo>
                    <a:pt x="248" y="52"/>
                  </a:lnTo>
                  <a:lnTo>
                    <a:pt x="294" y="48"/>
                  </a:lnTo>
                  <a:lnTo>
                    <a:pt x="386" y="36"/>
                  </a:lnTo>
                  <a:lnTo>
                    <a:pt x="480" y="24"/>
                  </a:lnTo>
                  <a:lnTo>
                    <a:pt x="526" y="20"/>
                  </a:lnTo>
                  <a:lnTo>
                    <a:pt x="572" y="16"/>
                  </a:lnTo>
                  <a:lnTo>
                    <a:pt x="618" y="16"/>
                  </a:lnTo>
                  <a:lnTo>
                    <a:pt x="664" y="18"/>
                  </a:lnTo>
                  <a:lnTo>
                    <a:pt x="712" y="24"/>
                  </a:lnTo>
                  <a:lnTo>
                    <a:pt x="758" y="32"/>
                  </a:lnTo>
                  <a:lnTo>
                    <a:pt x="758" y="32"/>
                  </a:lnTo>
                  <a:lnTo>
                    <a:pt x="758" y="254"/>
                  </a:lnTo>
                  <a:lnTo>
                    <a:pt x="758" y="254"/>
                  </a:lnTo>
                  <a:lnTo>
                    <a:pt x="758" y="378"/>
                  </a:lnTo>
                  <a:lnTo>
                    <a:pt x="758" y="378"/>
                  </a:lnTo>
                  <a:lnTo>
                    <a:pt x="710" y="370"/>
                  </a:lnTo>
                  <a:lnTo>
                    <a:pt x="662" y="364"/>
                  </a:lnTo>
                  <a:lnTo>
                    <a:pt x="662" y="364"/>
                  </a:lnTo>
                  <a:lnTo>
                    <a:pt x="670" y="442"/>
                  </a:lnTo>
                  <a:lnTo>
                    <a:pt x="670" y="442"/>
                  </a:lnTo>
                  <a:lnTo>
                    <a:pt x="670" y="446"/>
                  </a:lnTo>
                  <a:lnTo>
                    <a:pt x="668" y="450"/>
                  </a:lnTo>
                  <a:lnTo>
                    <a:pt x="662" y="456"/>
                  </a:lnTo>
                  <a:lnTo>
                    <a:pt x="650" y="458"/>
                  </a:lnTo>
                  <a:lnTo>
                    <a:pt x="650" y="458"/>
                  </a:lnTo>
                  <a:lnTo>
                    <a:pt x="642" y="456"/>
                  </a:lnTo>
                  <a:lnTo>
                    <a:pt x="636" y="452"/>
                  </a:lnTo>
                  <a:lnTo>
                    <a:pt x="632" y="450"/>
                  </a:lnTo>
                  <a:lnTo>
                    <a:pt x="632" y="446"/>
                  </a:lnTo>
                  <a:lnTo>
                    <a:pt x="632" y="268"/>
                  </a:lnTo>
                  <a:lnTo>
                    <a:pt x="632" y="268"/>
                  </a:lnTo>
                  <a:lnTo>
                    <a:pt x="630" y="262"/>
                  </a:lnTo>
                  <a:lnTo>
                    <a:pt x="630" y="254"/>
                  </a:lnTo>
                  <a:lnTo>
                    <a:pt x="626" y="244"/>
                  </a:lnTo>
                  <a:lnTo>
                    <a:pt x="618" y="236"/>
                  </a:lnTo>
                  <a:lnTo>
                    <a:pt x="608" y="228"/>
                  </a:lnTo>
                  <a:lnTo>
                    <a:pt x="594" y="222"/>
                  </a:lnTo>
                  <a:lnTo>
                    <a:pt x="576" y="220"/>
                  </a:lnTo>
                  <a:lnTo>
                    <a:pt x="576" y="220"/>
                  </a:lnTo>
                  <a:lnTo>
                    <a:pt x="566" y="220"/>
                  </a:lnTo>
                  <a:lnTo>
                    <a:pt x="556" y="222"/>
                  </a:lnTo>
                  <a:lnTo>
                    <a:pt x="542" y="228"/>
                  </a:lnTo>
                  <a:lnTo>
                    <a:pt x="532" y="236"/>
                  </a:lnTo>
                  <a:lnTo>
                    <a:pt x="526" y="246"/>
                  </a:lnTo>
                  <a:lnTo>
                    <a:pt x="522" y="254"/>
                  </a:lnTo>
                  <a:lnTo>
                    <a:pt x="520" y="262"/>
                  </a:lnTo>
                  <a:lnTo>
                    <a:pt x="520" y="270"/>
                  </a:lnTo>
                  <a:lnTo>
                    <a:pt x="520" y="270"/>
                  </a:lnTo>
                  <a:lnTo>
                    <a:pt x="520" y="478"/>
                  </a:lnTo>
                  <a:lnTo>
                    <a:pt x="520" y="478"/>
                  </a:lnTo>
                  <a:lnTo>
                    <a:pt x="504" y="500"/>
                  </a:lnTo>
                  <a:lnTo>
                    <a:pt x="492" y="522"/>
                  </a:lnTo>
                  <a:lnTo>
                    <a:pt x="482" y="544"/>
                  </a:lnTo>
                  <a:lnTo>
                    <a:pt x="476" y="564"/>
                  </a:lnTo>
                  <a:lnTo>
                    <a:pt x="470" y="584"/>
                  </a:lnTo>
                  <a:lnTo>
                    <a:pt x="468" y="604"/>
                  </a:lnTo>
                  <a:lnTo>
                    <a:pt x="466" y="622"/>
                  </a:lnTo>
                  <a:lnTo>
                    <a:pt x="466" y="638"/>
                  </a:lnTo>
                  <a:lnTo>
                    <a:pt x="468" y="666"/>
                  </a:lnTo>
                  <a:lnTo>
                    <a:pt x="472" y="688"/>
                  </a:lnTo>
                  <a:lnTo>
                    <a:pt x="480" y="706"/>
                  </a:lnTo>
                  <a:lnTo>
                    <a:pt x="480" y="792"/>
                  </a:lnTo>
                  <a:lnTo>
                    <a:pt x="700" y="792"/>
                  </a:lnTo>
                  <a:lnTo>
                    <a:pt x="700" y="696"/>
                  </a:lnTo>
                  <a:lnTo>
                    <a:pt x="700" y="696"/>
                  </a:lnTo>
                  <a:lnTo>
                    <a:pt x="730" y="626"/>
                  </a:lnTo>
                  <a:lnTo>
                    <a:pt x="758" y="560"/>
                  </a:lnTo>
                  <a:lnTo>
                    <a:pt x="770" y="528"/>
                  </a:lnTo>
                  <a:lnTo>
                    <a:pt x="780" y="496"/>
                  </a:lnTo>
                  <a:lnTo>
                    <a:pt x="780" y="496"/>
                  </a:lnTo>
                  <a:lnTo>
                    <a:pt x="780" y="478"/>
                  </a:lnTo>
                  <a:lnTo>
                    <a:pt x="780" y="452"/>
                  </a:lnTo>
                  <a:lnTo>
                    <a:pt x="774" y="384"/>
                  </a:lnTo>
                  <a:lnTo>
                    <a:pt x="774" y="18"/>
                  </a:lnTo>
                  <a:lnTo>
                    <a:pt x="762" y="16"/>
                  </a:lnTo>
                  <a:lnTo>
                    <a:pt x="762" y="16"/>
                  </a:lnTo>
                  <a:lnTo>
                    <a:pt x="726" y="8"/>
                  </a:lnTo>
                  <a:lnTo>
                    <a:pt x="688" y="4"/>
                  </a:lnTo>
                  <a:lnTo>
                    <a:pt x="650" y="0"/>
                  </a:lnTo>
                  <a:lnTo>
                    <a:pt x="610" y="0"/>
                  </a:lnTo>
                  <a:lnTo>
                    <a:pt x="610" y="0"/>
                  </a:lnTo>
                  <a:lnTo>
                    <a:pt x="554" y="2"/>
                  </a:lnTo>
                  <a:lnTo>
                    <a:pt x="496" y="6"/>
                  </a:lnTo>
                  <a:lnTo>
                    <a:pt x="440" y="12"/>
                  </a:lnTo>
                  <a:lnTo>
                    <a:pt x="384" y="20"/>
                  </a:lnTo>
                  <a:lnTo>
                    <a:pt x="384" y="20"/>
                  </a:lnTo>
                  <a:lnTo>
                    <a:pt x="274" y="34"/>
                  </a:lnTo>
                  <a:lnTo>
                    <a:pt x="218" y="38"/>
                  </a:lnTo>
                  <a:lnTo>
                    <a:pt x="162" y="40"/>
                  </a:lnTo>
                  <a:lnTo>
                    <a:pt x="162" y="40"/>
                  </a:lnTo>
                  <a:lnTo>
                    <a:pt x="124" y="38"/>
                  </a:lnTo>
                  <a:lnTo>
                    <a:pt x="88" y="36"/>
                  </a:lnTo>
                  <a:lnTo>
                    <a:pt x="52" y="30"/>
                  </a:lnTo>
                  <a:lnTo>
                    <a:pt x="20" y="24"/>
                  </a:lnTo>
                  <a:lnTo>
                    <a:pt x="0" y="20"/>
                  </a:lnTo>
                  <a:lnTo>
                    <a:pt x="0" y="400"/>
                  </a:lnTo>
                  <a:lnTo>
                    <a:pt x="12" y="402"/>
                  </a:lnTo>
                  <a:lnTo>
                    <a:pt x="12" y="402"/>
                  </a:lnTo>
                  <a:lnTo>
                    <a:pt x="48" y="410"/>
                  </a:lnTo>
                  <a:lnTo>
                    <a:pt x="84" y="414"/>
                  </a:lnTo>
                  <a:lnTo>
                    <a:pt x="122" y="418"/>
                  </a:lnTo>
                  <a:lnTo>
                    <a:pt x="162" y="418"/>
                  </a:lnTo>
                  <a:lnTo>
                    <a:pt x="162" y="418"/>
                  </a:lnTo>
                  <a:lnTo>
                    <a:pt x="212" y="416"/>
                  </a:lnTo>
                  <a:lnTo>
                    <a:pt x="260" y="414"/>
                  </a:lnTo>
                  <a:lnTo>
                    <a:pt x="356" y="402"/>
                  </a:lnTo>
                  <a:lnTo>
                    <a:pt x="356" y="402"/>
                  </a:lnTo>
                  <a:lnTo>
                    <a:pt x="360" y="414"/>
                  </a:lnTo>
                  <a:lnTo>
                    <a:pt x="368" y="424"/>
                  </a:lnTo>
                  <a:lnTo>
                    <a:pt x="376" y="430"/>
                  </a:lnTo>
                  <a:lnTo>
                    <a:pt x="386" y="434"/>
                  </a:lnTo>
                  <a:lnTo>
                    <a:pt x="402" y="438"/>
                  </a:lnTo>
                  <a:lnTo>
                    <a:pt x="410" y="440"/>
                  </a:lnTo>
                  <a:lnTo>
                    <a:pt x="410" y="440"/>
                  </a:lnTo>
                  <a:lnTo>
                    <a:pt x="488" y="440"/>
                  </a:lnTo>
                  <a:lnTo>
                    <a:pt x="488" y="386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67" name="&quot;허용 안 됨&quot; 기호 103"/>
          <p:cNvSpPr/>
          <p:nvPr/>
        </p:nvSpPr>
        <p:spPr>
          <a:xfrm>
            <a:off x="6946531" y="2612270"/>
            <a:ext cx="1131952" cy="1130444"/>
          </a:xfrm>
          <a:prstGeom prst="noSmoking">
            <a:avLst>
              <a:gd name="adj" fmla="val 14890"/>
            </a:avLst>
          </a:prstGeom>
          <a:solidFill>
            <a:srgbClr val="C0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87" name="그림 86">
            <a:extLst>
              <a:ext uri="{FF2B5EF4-FFF2-40B4-BE49-F238E27FC236}">
                <a16:creationId xmlns:a16="http://schemas.microsoft.com/office/drawing/2014/main" id="{E67D58CF-43B4-4AD7-B7AF-70830EDC82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" t="16270" r="86047" b="15066"/>
          <a:stretch/>
        </p:blipFill>
        <p:spPr>
          <a:xfrm flipH="1">
            <a:off x="4610570" y="2257816"/>
            <a:ext cx="313375" cy="1867747"/>
          </a:xfrm>
          <a:prstGeom prst="rect">
            <a:avLst/>
          </a:prstGeom>
        </p:spPr>
      </p:pic>
      <p:sp>
        <p:nvSpPr>
          <p:cNvPr id="36" name="사각형: 둥근 모서리 35"/>
          <p:cNvSpPr/>
          <p:nvPr/>
        </p:nvSpPr>
        <p:spPr>
          <a:xfrm>
            <a:off x="2611019" y="2000641"/>
            <a:ext cx="3931490" cy="432792"/>
          </a:xfrm>
          <a:prstGeom prst="roundRect">
            <a:avLst>
              <a:gd name="adj" fmla="val 50000"/>
            </a:avLst>
          </a:prstGeom>
          <a:solidFill>
            <a:srgbClr val="28529E"/>
          </a:solidFill>
        </p:spPr>
        <p:txBody>
          <a:bodyPr wrap="square" tIns="0" bIns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000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 등</a:t>
            </a:r>
            <a:endParaRPr kumimoji="0" lang="ko-KR" altLang="en-US" sz="2000" b="1" i="0" u="none" strike="noStrike" kern="1200" cap="none" spc="-80" normalizeH="0" baseline="0" noProof="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42" name="그룹 71">
            <a:extLst>
              <a:ext uri="{FF2B5EF4-FFF2-40B4-BE49-F238E27FC236}">
                <a16:creationId xmlns:a16="http://schemas.microsoft.com/office/drawing/2014/main" id="{B6861054-6CBC-421C-9162-FB08ABF5F25A}"/>
              </a:ext>
            </a:extLst>
          </p:cNvPr>
          <p:cNvGrpSpPr/>
          <p:nvPr/>
        </p:nvGrpSpPr>
        <p:grpSpPr>
          <a:xfrm>
            <a:off x="0" y="0"/>
            <a:ext cx="9144000" cy="1245172"/>
            <a:chOff x="0" y="0"/>
            <a:chExt cx="9144000" cy="1245172"/>
          </a:xfrm>
        </p:grpSpPr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6CF5AFDC-81D7-49FA-8C70-4D77D287FDCB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 dirty="0">
                <a:latin typeface="+mj-ea"/>
                <a:ea typeface="+mj-ea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CCC2750-CCFA-468E-8BF3-90E3F43F5E2F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제정목적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(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법 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1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)</a:t>
              </a:r>
              <a:endPara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endParaRPr>
            </a:p>
            <a:p>
              <a:pPr lvl="0">
                <a:defRPr/>
              </a:pPr>
              <a:endPara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47" name="직각 삼각형 46">
              <a:extLst>
                <a:ext uri="{FF2B5EF4-FFF2-40B4-BE49-F238E27FC236}">
                  <a16:creationId xmlns:a16="http://schemas.microsoft.com/office/drawing/2014/main" id="{BBEACF4C-8BFC-4A43-A404-461A911AFF1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48" name="직각 삼각형 47">
              <a:extLst>
                <a:ext uri="{FF2B5EF4-FFF2-40B4-BE49-F238E27FC236}">
                  <a16:creationId xmlns:a16="http://schemas.microsoft.com/office/drawing/2014/main" id="{8D8C6F99-0746-4385-BED0-967E7EED57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E8196C11-D0DF-4C8D-9F41-51CC06EFD42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그룹 78">
              <a:extLst>
                <a:ext uri="{FF2B5EF4-FFF2-40B4-BE49-F238E27FC236}">
                  <a16:creationId xmlns:a16="http://schemas.microsoft.com/office/drawing/2014/main" id="{678D4661-FAA4-4714-AE11-0752CD76C48D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51" name="직사각형 50">
                <a:extLst>
                  <a:ext uri="{FF2B5EF4-FFF2-40B4-BE49-F238E27FC236}">
                    <a16:creationId xmlns:a16="http://schemas.microsoft.com/office/drawing/2014/main" id="{D19E6A51-DB2C-449B-B088-4CA3ED88B6D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1C1FAA76-C6D6-4B6F-9E3B-D43416C413FC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697449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>
            <a:extLst>
              <a:ext uri="{FF2B5EF4-FFF2-40B4-BE49-F238E27FC236}">
                <a16:creationId xmlns:a16="http://schemas.microsoft.com/office/drawing/2014/main" id="{3E563941-28DE-4497-9FF1-428B8722DB3D}"/>
              </a:ext>
            </a:extLst>
          </p:cNvPr>
          <p:cNvSpPr/>
          <p:nvPr/>
        </p:nvSpPr>
        <p:spPr>
          <a:xfrm flipV="1">
            <a:off x="0" y="1027108"/>
            <a:ext cx="9144000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0000"/>
                </a:srgbClr>
              </a:gs>
              <a:gs pos="81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4" name="Group 5">
            <a:extLst>
              <a:ext uri="{FF2B5EF4-FFF2-40B4-BE49-F238E27FC236}">
                <a16:creationId xmlns:a16="http://schemas.microsoft.com/office/drawing/2014/main" id="{A2937F88-FFA3-484D-AB25-56D86A3C89A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5211" y="3625742"/>
            <a:ext cx="941839" cy="604792"/>
            <a:chOff x="3060" y="2481"/>
            <a:chExt cx="598" cy="384"/>
          </a:xfrm>
          <a:solidFill>
            <a:schemeClr val="bg1"/>
          </a:solidFill>
        </p:grpSpPr>
        <p:sp>
          <p:nvSpPr>
            <p:cNvPr id="84" name="Freeform 6">
              <a:extLst>
                <a:ext uri="{FF2B5EF4-FFF2-40B4-BE49-F238E27FC236}">
                  <a16:creationId xmlns:a16="http://schemas.microsoft.com/office/drawing/2014/main" id="{7A3D80CF-B0FD-4415-8A3A-BB7E6DC47BB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2" y="2499"/>
              <a:ext cx="216" cy="322"/>
            </a:xfrm>
            <a:custGeom>
              <a:avLst/>
              <a:gdLst>
                <a:gd name="T0" fmla="*/ 14 w 216"/>
                <a:gd name="T1" fmla="*/ 134 h 322"/>
                <a:gd name="T2" fmla="*/ 10 w 216"/>
                <a:gd name="T3" fmla="*/ 146 h 322"/>
                <a:gd name="T4" fmla="*/ 8 w 216"/>
                <a:gd name="T5" fmla="*/ 152 h 322"/>
                <a:gd name="T6" fmla="*/ 46 w 216"/>
                <a:gd name="T7" fmla="*/ 166 h 322"/>
                <a:gd name="T8" fmla="*/ 46 w 216"/>
                <a:gd name="T9" fmla="*/ 180 h 322"/>
                <a:gd name="T10" fmla="*/ 30 w 216"/>
                <a:gd name="T11" fmla="*/ 190 h 322"/>
                <a:gd name="T12" fmla="*/ 26 w 216"/>
                <a:gd name="T13" fmla="*/ 200 h 322"/>
                <a:gd name="T14" fmla="*/ 44 w 216"/>
                <a:gd name="T15" fmla="*/ 210 h 322"/>
                <a:gd name="T16" fmla="*/ 62 w 216"/>
                <a:gd name="T17" fmla="*/ 226 h 322"/>
                <a:gd name="T18" fmla="*/ 70 w 216"/>
                <a:gd name="T19" fmla="*/ 238 h 322"/>
                <a:gd name="T20" fmla="*/ 70 w 216"/>
                <a:gd name="T21" fmla="*/ 246 h 322"/>
                <a:gd name="T22" fmla="*/ 86 w 216"/>
                <a:gd name="T23" fmla="*/ 304 h 322"/>
                <a:gd name="T24" fmla="*/ 216 w 216"/>
                <a:gd name="T25" fmla="*/ 322 h 322"/>
                <a:gd name="T26" fmla="*/ 212 w 216"/>
                <a:gd name="T27" fmla="*/ 244 h 322"/>
                <a:gd name="T28" fmla="*/ 206 w 216"/>
                <a:gd name="T29" fmla="*/ 234 h 322"/>
                <a:gd name="T30" fmla="*/ 196 w 216"/>
                <a:gd name="T31" fmla="*/ 224 h 322"/>
                <a:gd name="T32" fmla="*/ 192 w 216"/>
                <a:gd name="T33" fmla="*/ 224 h 322"/>
                <a:gd name="T34" fmla="*/ 166 w 216"/>
                <a:gd name="T35" fmla="*/ 216 h 322"/>
                <a:gd name="T36" fmla="*/ 160 w 216"/>
                <a:gd name="T37" fmla="*/ 212 h 322"/>
                <a:gd name="T38" fmla="*/ 140 w 216"/>
                <a:gd name="T39" fmla="*/ 202 h 322"/>
                <a:gd name="T40" fmla="*/ 134 w 216"/>
                <a:gd name="T41" fmla="*/ 198 h 322"/>
                <a:gd name="T42" fmla="*/ 130 w 216"/>
                <a:gd name="T43" fmla="*/ 190 h 322"/>
                <a:gd name="T44" fmla="*/ 116 w 216"/>
                <a:gd name="T45" fmla="*/ 180 h 322"/>
                <a:gd name="T46" fmla="*/ 146 w 216"/>
                <a:gd name="T47" fmla="*/ 156 h 322"/>
                <a:gd name="T48" fmla="*/ 154 w 216"/>
                <a:gd name="T49" fmla="*/ 152 h 322"/>
                <a:gd name="T50" fmla="*/ 150 w 216"/>
                <a:gd name="T51" fmla="*/ 146 h 322"/>
                <a:gd name="T52" fmla="*/ 146 w 216"/>
                <a:gd name="T53" fmla="*/ 134 h 322"/>
                <a:gd name="T54" fmla="*/ 152 w 216"/>
                <a:gd name="T55" fmla="*/ 140 h 322"/>
                <a:gd name="T56" fmla="*/ 162 w 216"/>
                <a:gd name="T57" fmla="*/ 148 h 322"/>
                <a:gd name="T58" fmla="*/ 156 w 216"/>
                <a:gd name="T59" fmla="*/ 138 h 322"/>
                <a:gd name="T60" fmla="*/ 150 w 216"/>
                <a:gd name="T61" fmla="*/ 118 h 322"/>
                <a:gd name="T62" fmla="*/ 144 w 216"/>
                <a:gd name="T63" fmla="*/ 90 h 322"/>
                <a:gd name="T64" fmla="*/ 140 w 216"/>
                <a:gd name="T65" fmla="*/ 66 h 322"/>
                <a:gd name="T66" fmla="*/ 134 w 216"/>
                <a:gd name="T67" fmla="*/ 36 h 322"/>
                <a:gd name="T68" fmla="*/ 128 w 216"/>
                <a:gd name="T69" fmla="*/ 24 h 322"/>
                <a:gd name="T70" fmla="*/ 118 w 216"/>
                <a:gd name="T71" fmla="*/ 14 h 322"/>
                <a:gd name="T72" fmla="*/ 104 w 216"/>
                <a:gd name="T73" fmla="*/ 6 h 322"/>
                <a:gd name="T74" fmla="*/ 82 w 216"/>
                <a:gd name="T75" fmla="*/ 0 h 322"/>
                <a:gd name="T76" fmla="*/ 80 w 216"/>
                <a:gd name="T77" fmla="*/ 0 h 322"/>
                <a:gd name="T78" fmla="*/ 80 w 216"/>
                <a:gd name="T79" fmla="*/ 0 h 322"/>
                <a:gd name="T80" fmla="*/ 68 w 216"/>
                <a:gd name="T81" fmla="*/ 2 h 322"/>
                <a:gd name="T82" fmla="*/ 44 w 216"/>
                <a:gd name="T83" fmla="*/ 14 h 322"/>
                <a:gd name="T84" fmla="*/ 38 w 216"/>
                <a:gd name="T85" fmla="*/ 18 h 322"/>
                <a:gd name="T86" fmla="*/ 28 w 216"/>
                <a:gd name="T87" fmla="*/ 36 h 322"/>
                <a:gd name="T88" fmla="*/ 24 w 216"/>
                <a:gd name="T89" fmla="*/ 48 h 322"/>
                <a:gd name="T90" fmla="*/ 18 w 216"/>
                <a:gd name="T91" fmla="*/ 90 h 322"/>
                <a:gd name="T92" fmla="*/ 16 w 216"/>
                <a:gd name="T93" fmla="*/ 102 h 322"/>
                <a:gd name="T94" fmla="*/ 12 w 216"/>
                <a:gd name="T95" fmla="*/ 120 h 322"/>
                <a:gd name="T96" fmla="*/ 0 w 216"/>
                <a:gd name="T97" fmla="*/ 148 h 322"/>
                <a:gd name="T98" fmla="*/ 4 w 216"/>
                <a:gd name="T99" fmla="*/ 146 h 322"/>
                <a:gd name="T100" fmla="*/ 14 w 216"/>
                <a:gd name="T101" fmla="*/ 13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16" h="322">
                  <a:moveTo>
                    <a:pt x="14" y="134"/>
                  </a:moveTo>
                  <a:lnTo>
                    <a:pt x="14" y="134"/>
                  </a:lnTo>
                  <a:lnTo>
                    <a:pt x="10" y="146"/>
                  </a:lnTo>
                  <a:lnTo>
                    <a:pt x="10" y="146"/>
                  </a:lnTo>
                  <a:lnTo>
                    <a:pt x="8" y="152"/>
                  </a:lnTo>
                  <a:lnTo>
                    <a:pt x="8" y="152"/>
                  </a:lnTo>
                  <a:lnTo>
                    <a:pt x="16" y="156"/>
                  </a:lnTo>
                  <a:lnTo>
                    <a:pt x="46" y="166"/>
                  </a:lnTo>
                  <a:lnTo>
                    <a:pt x="46" y="180"/>
                  </a:lnTo>
                  <a:lnTo>
                    <a:pt x="46" y="180"/>
                  </a:lnTo>
                  <a:lnTo>
                    <a:pt x="38" y="184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6" y="200"/>
                  </a:lnTo>
                  <a:lnTo>
                    <a:pt x="26" y="200"/>
                  </a:lnTo>
                  <a:lnTo>
                    <a:pt x="44" y="210"/>
                  </a:lnTo>
                  <a:lnTo>
                    <a:pt x="58" y="220"/>
                  </a:lnTo>
                  <a:lnTo>
                    <a:pt x="62" y="226"/>
                  </a:lnTo>
                  <a:lnTo>
                    <a:pt x="66" y="232"/>
                  </a:lnTo>
                  <a:lnTo>
                    <a:pt x="70" y="238"/>
                  </a:lnTo>
                  <a:lnTo>
                    <a:pt x="70" y="246"/>
                  </a:lnTo>
                  <a:lnTo>
                    <a:pt x="70" y="246"/>
                  </a:lnTo>
                  <a:lnTo>
                    <a:pt x="78" y="280"/>
                  </a:lnTo>
                  <a:lnTo>
                    <a:pt x="86" y="304"/>
                  </a:lnTo>
                  <a:lnTo>
                    <a:pt x="88" y="322"/>
                  </a:lnTo>
                  <a:lnTo>
                    <a:pt x="216" y="322"/>
                  </a:lnTo>
                  <a:lnTo>
                    <a:pt x="216" y="322"/>
                  </a:lnTo>
                  <a:lnTo>
                    <a:pt x="212" y="244"/>
                  </a:lnTo>
                  <a:lnTo>
                    <a:pt x="212" y="244"/>
                  </a:lnTo>
                  <a:lnTo>
                    <a:pt x="206" y="234"/>
                  </a:lnTo>
                  <a:lnTo>
                    <a:pt x="200" y="228"/>
                  </a:lnTo>
                  <a:lnTo>
                    <a:pt x="196" y="224"/>
                  </a:lnTo>
                  <a:lnTo>
                    <a:pt x="192" y="224"/>
                  </a:lnTo>
                  <a:lnTo>
                    <a:pt x="192" y="224"/>
                  </a:lnTo>
                  <a:lnTo>
                    <a:pt x="174" y="218"/>
                  </a:lnTo>
                  <a:lnTo>
                    <a:pt x="166" y="216"/>
                  </a:lnTo>
                  <a:lnTo>
                    <a:pt x="160" y="212"/>
                  </a:lnTo>
                  <a:lnTo>
                    <a:pt x="160" y="212"/>
                  </a:lnTo>
                  <a:lnTo>
                    <a:pt x="150" y="208"/>
                  </a:lnTo>
                  <a:lnTo>
                    <a:pt x="140" y="202"/>
                  </a:lnTo>
                  <a:lnTo>
                    <a:pt x="140" y="202"/>
                  </a:lnTo>
                  <a:lnTo>
                    <a:pt x="134" y="198"/>
                  </a:lnTo>
                  <a:lnTo>
                    <a:pt x="130" y="190"/>
                  </a:lnTo>
                  <a:lnTo>
                    <a:pt x="130" y="190"/>
                  </a:lnTo>
                  <a:lnTo>
                    <a:pt x="124" y="184"/>
                  </a:lnTo>
                  <a:lnTo>
                    <a:pt x="116" y="180"/>
                  </a:lnTo>
                  <a:lnTo>
                    <a:pt x="116" y="166"/>
                  </a:lnTo>
                  <a:lnTo>
                    <a:pt x="146" y="156"/>
                  </a:lnTo>
                  <a:lnTo>
                    <a:pt x="146" y="156"/>
                  </a:lnTo>
                  <a:lnTo>
                    <a:pt x="154" y="152"/>
                  </a:lnTo>
                  <a:lnTo>
                    <a:pt x="154" y="152"/>
                  </a:lnTo>
                  <a:lnTo>
                    <a:pt x="150" y="146"/>
                  </a:lnTo>
                  <a:lnTo>
                    <a:pt x="150" y="146"/>
                  </a:lnTo>
                  <a:lnTo>
                    <a:pt x="146" y="134"/>
                  </a:lnTo>
                  <a:lnTo>
                    <a:pt x="146" y="134"/>
                  </a:lnTo>
                  <a:lnTo>
                    <a:pt x="152" y="140"/>
                  </a:lnTo>
                  <a:lnTo>
                    <a:pt x="158" y="146"/>
                  </a:lnTo>
                  <a:lnTo>
                    <a:pt x="162" y="148"/>
                  </a:lnTo>
                  <a:lnTo>
                    <a:pt x="162" y="148"/>
                  </a:lnTo>
                  <a:lnTo>
                    <a:pt x="156" y="138"/>
                  </a:lnTo>
                  <a:lnTo>
                    <a:pt x="150" y="118"/>
                  </a:lnTo>
                  <a:lnTo>
                    <a:pt x="150" y="118"/>
                  </a:lnTo>
                  <a:lnTo>
                    <a:pt x="146" y="100"/>
                  </a:lnTo>
                  <a:lnTo>
                    <a:pt x="144" y="90"/>
                  </a:lnTo>
                  <a:lnTo>
                    <a:pt x="144" y="90"/>
                  </a:lnTo>
                  <a:lnTo>
                    <a:pt x="140" y="66"/>
                  </a:lnTo>
                  <a:lnTo>
                    <a:pt x="138" y="48"/>
                  </a:lnTo>
                  <a:lnTo>
                    <a:pt x="134" y="36"/>
                  </a:lnTo>
                  <a:lnTo>
                    <a:pt x="134" y="36"/>
                  </a:lnTo>
                  <a:lnTo>
                    <a:pt x="128" y="24"/>
                  </a:lnTo>
                  <a:lnTo>
                    <a:pt x="124" y="18"/>
                  </a:lnTo>
                  <a:lnTo>
                    <a:pt x="118" y="14"/>
                  </a:lnTo>
                  <a:lnTo>
                    <a:pt x="118" y="14"/>
                  </a:lnTo>
                  <a:lnTo>
                    <a:pt x="104" y="6"/>
                  </a:lnTo>
                  <a:lnTo>
                    <a:pt x="94" y="2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8" y="2"/>
                  </a:lnTo>
                  <a:lnTo>
                    <a:pt x="58" y="6"/>
                  </a:lnTo>
                  <a:lnTo>
                    <a:pt x="44" y="14"/>
                  </a:lnTo>
                  <a:lnTo>
                    <a:pt x="44" y="14"/>
                  </a:lnTo>
                  <a:lnTo>
                    <a:pt x="38" y="18"/>
                  </a:lnTo>
                  <a:lnTo>
                    <a:pt x="34" y="24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4" y="48"/>
                  </a:lnTo>
                  <a:lnTo>
                    <a:pt x="22" y="6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16" y="102"/>
                  </a:lnTo>
                  <a:lnTo>
                    <a:pt x="12" y="120"/>
                  </a:lnTo>
                  <a:lnTo>
                    <a:pt x="12" y="120"/>
                  </a:lnTo>
                  <a:lnTo>
                    <a:pt x="6" y="13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4" y="146"/>
                  </a:lnTo>
                  <a:lnTo>
                    <a:pt x="10" y="140"/>
                  </a:lnTo>
                  <a:lnTo>
                    <a:pt x="14" y="134"/>
                  </a:lnTo>
                  <a:lnTo>
                    <a:pt x="14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5" name="Freeform 7">
              <a:extLst>
                <a:ext uri="{FF2B5EF4-FFF2-40B4-BE49-F238E27FC236}">
                  <a16:creationId xmlns:a16="http://schemas.microsoft.com/office/drawing/2014/main" id="{3414E38F-D5B1-4DEA-BE18-69E3F224BB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2489"/>
              <a:ext cx="208" cy="324"/>
            </a:xfrm>
            <a:custGeom>
              <a:avLst/>
              <a:gdLst>
                <a:gd name="T0" fmla="*/ 134 w 208"/>
                <a:gd name="T1" fmla="*/ 266 h 324"/>
                <a:gd name="T2" fmla="*/ 134 w 208"/>
                <a:gd name="T3" fmla="*/ 266 h 324"/>
                <a:gd name="T4" fmla="*/ 146 w 208"/>
                <a:gd name="T5" fmla="*/ 242 h 324"/>
                <a:gd name="T6" fmla="*/ 164 w 208"/>
                <a:gd name="T7" fmla="*/ 224 h 324"/>
                <a:gd name="T8" fmla="*/ 208 w 208"/>
                <a:gd name="T9" fmla="*/ 204 h 324"/>
                <a:gd name="T10" fmla="*/ 208 w 208"/>
                <a:gd name="T11" fmla="*/ 204 h 324"/>
                <a:gd name="T12" fmla="*/ 192 w 208"/>
                <a:gd name="T13" fmla="*/ 194 h 324"/>
                <a:gd name="T14" fmla="*/ 182 w 208"/>
                <a:gd name="T15" fmla="*/ 190 h 324"/>
                <a:gd name="T16" fmla="*/ 178 w 208"/>
                <a:gd name="T17" fmla="*/ 166 h 324"/>
                <a:gd name="T18" fmla="*/ 180 w 208"/>
                <a:gd name="T19" fmla="*/ 164 h 324"/>
                <a:gd name="T20" fmla="*/ 194 w 208"/>
                <a:gd name="T21" fmla="*/ 142 h 324"/>
                <a:gd name="T22" fmla="*/ 200 w 208"/>
                <a:gd name="T23" fmla="*/ 122 h 324"/>
                <a:gd name="T24" fmla="*/ 200 w 208"/>
                <a:gd name="T25" fmla="*/ 122 h 324"/>
                <a:gd name="T26" fmla="*/ 206 w 208"/>
                <a:gd name="T27" fmla="*/ 118 h 324"/>
                <a:gd name="T28" fmla="*/ 208 w 208"/>
                <a:gd name="T29" fmla="*/ 110 h 324"/>
                <a:gd name="T30" fmla="*/ 206 w 208"/>
                <a:gd name="T31" fmla="*/ 90 h 324"/>
                <a:gd name="T32" fmla="*/ 202 w 208"/>
                <a:gd name="T33" fmla="*/ 86 h 324"/>
                <a:gd name="T34" fmla="*/ 202 w 208"/>
                <a:gd name="T35" fmla="*/ 68 h 324"/>
                <a:gd name="T36" fmla="*/ 202 w 208"/>
                <a:gd name="T37" fmla="*/ 48 h 324"/>
                <a:gd name="T38" fmla="*/ 196 w 208"/>
                <a:gd name="T39" fmla="*/ 36 h 324"/>
                <a:gd name="T40" fmla="*/ 184 w 208"/>
                <a:gd name="T41" fmla="*/ 26 h 324"/>
                <a:gd name="T42" fmla="*/ 166 w 208"/>
                <a:gd name="T43" fmla="*/ 14 h 324"/>
                <a:gd name="T44" fmla="*/ 156 w 208"/>
                <a:gd name="T45" fmla="*/ 10 h 324"/>
                <a:gd name="T46" fmla="*/ 152 w 208"/>
                <a:gd name="T47" fmla="*/ 14 h 324"/>
                <a:gd name="T48" fmla="*/ 152 w 208"/>
                <a:gd name="T49" fmla="*/ 12 h 324"/>
                <a:gd name="T50" fmla="*/ 150 w 208"/>
                <a:gd name="T51" fmla="*/ 8 h 324"/>
                <a:gd name="T52" fmla="*/ 150 w 208"/>
                <a:gd name="T53" fmla="*/ 4 h 324"/>
                <a:gd name="T54" fmla="*/ 150 w 208"/>
                <a:gd name="T55" fmla="*/ 0 h 324"/>
                <a:gd name="T56" fmla="*/ 132 w 208"/>
                <a:gd name="T57" fmla="*/ 18 h 324"/>
                <a:gd name="T58" fmla="*/ 134 w 208"/>
                <a:gd name="T59" fmla="*/ 8 h 324"/>
                <a:gd name="T60" fmla="*/ 108 w 208"/>
                <a:gd name="T61" fmla="*/ 24 h 324"/>
                <a:gd name="T62" fmla="*/ 102 w 208"/>
                <a:gd name="T63" fmla="*/ 30 h 324"/>
                <a:gd name="T64" fmla="*/ 92 w 208"/>
                <a:gd name="T65" fmla="*/ 42 h 324"/>
                <a:gd name="T66" fmla="*/ 90 w 208"/>
                <a:gd name="T67" fmla="*/ 62 h 324"/>
                <a:gd name="T68" fmla="*/ 90 w 208"/>
                <a:gd name="T69" fmla="*/ 72 h 324"/>
                <a:gd name="T70" fmla="*/ 92 w 208"/>
                <a:gd name="T71" fmla="*/ 86 h 324"/>
                <a:gd name="T72" fmla="*/ 86 w 208"/>
                <a:gd name="T73" fmla="*/ 94 h 324"/>
                <a:gd name="T74" fmla="*/ 88 w 208"/>
                <a:gd name="T75" fmla="*/ 110 h 324"/>
                <a:gd name="T76" fmla="*/ 92 w 208"/>
                <a:gd name="T77" fmla="*/ 124 h 324"/>
                <a:gd name="T78" fmla="*/ 98 w 208"/>
                <a:gd name="T79" fmla="*/ 126 h 324"/>
                <a:gd name="T80" fmla="*/ 102 w 208"/>
                <a:gd name="T81" fmla="*/ 142 h 324"/>
                <a:gd name="T82" fmla="*/ 114 w 208"/>
                <a:gd name="T83" fmla="*/ 166 h 324"/>
                <a:gd name="T84" fmla="*/ 112 w 208"/>
                <a:gd name="T85" fmla="*/ 178 h 324"/>
                <a:gd name="T86" fmla="*/ 110 w 208"/>
                <a:gd name="T87" fmla="*/ 190 h 324"/>
                <a:gd name="T88" fmla="*/ 76 w 208"/>
                <a:gd name="T89" fmla="*/ 206 h 324"/>
                <a:gd name="T90" fmla="*/ 60 w 208"/>
                <a:gd name="T91" fmla="*/ 214 h 324"/>
                <a:gd name="T92" fmla="*/ 44 w 208"/>
                <a:gd name="T93" fmla="*/ 218 h 324"/>
                <a:gd name="T94" fmla="*/ 30 w 208"/>
                <a:gd name="T95" fmla="*/ 224 h 324"/>
                <a:gd name="T96" fmla="*/ 18 w 208"/>
                <a:gd name="T97" fmla="*/ 234 h 324"/>
                <a:gd name="T98" fmla="*/ 10 w 208"/>
                <a:gd name="T99" fmla="*/ 248 h 324"/>
                <a:gd name="T100" fmla="*/ 0 w 208"/>
                <a:gd name="T101" fmla="*/ 282 h 324"/>
                <a:gd name="T102" fmla="*/ 0 w 208"/>
                <a:gd name="T103" fmla="*/ 310 h 324"/>
                <a:gd name="T104" fmla="*/ 120 w 208"/>
                <a:gd name="T105" fmla="*/ 324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8" h="324">
                  <a:moveTo>
                    <a:pt x="134" y="268"/>
                  </a:moveTo>
                  <a:lnTo>
                    <a:pt x="134" y="266"/>
                  </a:lnTo>
                  <a:lnTo>
                    <a:pt x="134" y="266"/>
                  </a:lnTo>
                  <a:lnTo>
                    <a:pt x="134" y="266"/>
                  </a:lnTo>
                  <a:lnTo>
                    <a:pt x="138" y="254"/>
                  </a:lnTo>
                  <a:lnTo>
                    <a:pt x="146" y="242"/>
                  </a:lnTo>
                  <a:lnTo>
                    <a:pt x="154" y="234"/>
                  </a:lnTo>
                  <a:lnTo>
                    <a:pt x="164" y="224"/>
                  </a:lnTo>
                  <a:lnTo>
                    <a:pt x="188" y="212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208" y="204"/>
                  </a:lnTo>
                  <a:lnTo>
                    <a:pt x="192" y="194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0" y="178"/>
                  </a:lnTo>
                  <a:lnTo>
                    <a:pt x="178" y="166"/>
                  </a:lnTo>
                  <a:lnTo>
                    <a:pt x="178" y="166"/>
                  </a:lnTo>
                  <a:lnTo>
                    <a:pt x="180" y="164"/>
                  </a:lnTo>
                  <a:lnTo>
                    <a:pt x="188" y="156"/>
                  </a:lnTo>
                  <a:lnTo>
                    <a:pt x="194" y="142"/>
                  </a:lnTo>
                  <a:lnTo>
                    <a:pt x="198" y="13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0" y="122"/>
                  </a:lnTo>
                  <a:lnTo>
                    <a:pt x="204" y="122"/>
                  </a:lnTo>
                  <a:lnTo>
                    <a:pt x="206" y="118"/>
                  </a:lnTo>
                  <a:lnTo>
                    <a:pt x="208" y="110"/>
                  </a:lnTo>
                  <a:lnTo>
                    <a:pt x="208" y="110"/>
                  </a:lnTo>
                  <a:lnTo>
                    <a:pt x="208" y="94"/>
                  </a:lnTo>
                  <a:lnTo>
                    <a:pt x="206" y="90"/>
                  </a:lnTo>
                  <a:lnTo>
                    <a:pt x="202" y="86"/>
                  </a:lnTo>
                  <a:lnTo>
                    <a:pt x="202" y="86"/>
                  </a:lnTo>
                  <a:lnTo>
                    <a:pt x="202" y="68"/>
                  </a:lnTo>
                  <a:lnTo>
                    <a:pt x="202" y="68"/>
                  </a:lnTo>
                  <a:lnTo>
                    <a:pt x="202" y="58"/>
                  </a:lnTo>
                  <a:lnTo>
                    <a:pt x="202" y="48"/>
                  </a:lnTo>
                  <a:lnTo>
                    <a:pt x="200" y="42"/>
                  </a:lnTo>
                  <a:lnTo>
                    <a:pt x="196" y="36"/>
                  </a:lnTo>
                  <a:lnTo>
                    <a:pt x="190" y="30"/>
                  </a:lnTo>
                  <a:lnTo>
                    <a:pt x="184" y="26"/>
                  </a:lnTo>
                  <a:lnTo>
                    <a:pt x="184" y="26"/>
                  </a:lnTo>
                  <a:lnTo>
                    <a:pt x="166" y="14"/>
                  </a:lnTo>
                  <a:lnTo>
                    <a:pt x="166" y="14"/>
                  </a:lnTo>
                  <a:lnTo>
                    <a:pt x="156" y="10"/>
                  </a:lnTo>
                  <a:lnTo>
                    <a:pt x="152" y="10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52" y="12"/>
                  </a:lnTo>
                  <a:lnTo>
                    <a:pt x="152" y="12"/>
                  </a:lnTo>
                  <a:lnTo>
                    <a:pt x="150" y="8"/>
                  </a:lnTo>
                  <a:lnTo>
                    <a:pt x="150" y="4"/>
                  </a:lnTo>
                  <a:lnTo>
                    <a:pt x="150" y="4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38" y="12"/>
                  </a:lnTo>
                  <a:lnTo>
                    <a:pt x="132" y="18"/>
                  </a:lnTo>
                  <a:lnTo>
                    <a:pt x="134" y="8"/>
                  </a:lnTo>
                  <a:lnTo>
                    <a:pt x="134" y="8"/>
                  </a:lnTo>
                  <a:lnTo>
                    <a:pt x="130" y="10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2" y="30"/>
                  </a:lnTo>
                  <a:lnTo>
                    <a:pt x="96" y="36"/>
                  </a:lnTo>
                  <a:lnTo>
                    <a:pt x="92" y="42"/>
                  </a:lnTo>
                  <a:lnTo>
                    <a:pt x="90" y="50"/>
                  </a:lnTo>
                  <a:lnTo>
                    <a:pt x="90" y="62"/>
                  </a:lnTo>
                  <a:lnTo>
                    <a:pt x="90" y="72"/>
                  </a:lnTo>
                  <a:lnTo>
                    <a:pt x="90" y="72"/>
                  </a:lnTo>
                  <a:lnTo>
                    <a:pt x="92" y="86"/>
                  </a:lnTo>
                  <a:lnTo>
                    <a:pt x="92" y="86"/>
                  </a:lnTo>
                  <a:lnTo>
                    <a:pt x="86" y="90"/>
                  </a:lnTo>
                  <a:lnTo>
                    <a:pt x="86" y="94"/>
                  </a:lnTo>
                  <a:lnTo>
                    <a:pt x="88" y="110"/>
                  </a:lnTo>
                  <a:lnTo>
                    <a:pt x="88" y="110"/>
                  </a:lnTo>
                  <a:lnTo>
                    <a:pt x="88" y="120"/>
                  </a:lnTo>
                  <a:lnTo>
                    <a:pt x="92" y="124"/>
                  </a:lnTo>
                  <a:lnTo>
                    <a:pt x="96" y="126"/>
                  </a:lnTo>
                  <a:lnTo>
                    <a:pt x="98" y="126"/>
                  </a:lnTo>
                  <a:lnTo>
                    <a:pt x="98" y="126"/>
                  </a:lnTo>
                  <a:lnTo>
                    <a:pt x="102" y="142"/>
                  </a:lnTo>
                  <a:lnTo>
                    <a:pt x="108" y="156"/>
                  </a:lnTo>
                  <a:lnTo>
                    <a:pt x="114" y="166"/>
                  </a:lnTo>
                  <a:lnTo>
                    <a:pt x="114" y="166"/>
                  </a:lnTo>
                  <a:lnTo>
                    <a:pt x="112" y="178"/>
                  </a:lnTo>
                  <a:lnTo>
                    <a:pt x="110" y="190"/>
                  </a:lnTo>
                  <a:lnTo>
                    <a:pt x="110" y="190"/>
                  </a:lnTo>
                  <a:lnTo>
                    <a:pt x="98" y="196"/>
                  </a:lnTo>
                  <a:lnTo>
                    <a:pt x="76" y="206"/>
                  </a:lnTo>
                  <a:lnTo>
                    <a:pt x="76" y="206"/>
                  </a:lnTo>
                  <a:lnTo>
                    <a:pt x="60" y="214"/>
                  </a:lnTo>
                  <a:lnTo>
                    <a:pt x="50" y="216"/>
                  </a:lnTo>
                  <a:lnTo>
                    <a:pt x="44" y="218"/>
                  </a:lnTo>
                  <a:lnTo>
                    <a:pt x="30" y="224"/>
                  </a:lnTo>
                  <a:lnTo>
                    <a:pt x="30" y="224"/>
                  </a:lnTo>
                  <a:lnTo>
                    <a:pt x="24" y="228"/>
                  </a:lnTo>
                  <a:lnTo>
                    <a:pt x="18" y="234"/>
                  </a:lnTo>
                  <a:lnTo>
                    <a:pt x="14" y="240"/>
                  </a:lnTo>
                  <a:lnTo>
                    <a:pt x="10" y="248"/>
                  </a:lnTo>
                  <a:lnTo>
                    <a:pt x="4" y="264"/>
                  </a:lnTo>
                  <a:lnTo>
                    <a:pt x="0" y="282"/>
                  </a:lnTo>
                  <a:lnTo>
                    <a:pt x="0" y="298"/>
                  </a:lnTo>
                  <a:lnTo>
                    <a:pt x="0" y="310"/>
                  </a:lnTo>
                  <a:lnTo>
                    <a:pt x="0" y="324"/>
                  </a:lnTo>
                  <a:lnTo>
                    <a:pt x="120" y="324"/>
                  </a:lnTo>
                  <a:lnTo>
                    <a:pt x="134" y="2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Freeform 8">
              <a:extLst>
                <a:ext uri="{FF2B5EF4-FFF2-40B4-BE49-F238E27FC236}">
                  <a16:creationId xmlns:a16="http://schemas.microsoft.com/office/drawing/2014/main" id="{6E8A0045-B394-4839-93B4-409FE60549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" y="2481"/>
              <a:ext cx="338" cy="384"/>
            </a:xfrm>
            <a:custGeom>
              <a:avLst/>
              <a:gdLst>
                <a:gd name="T0" fmla="*/ 338 w 338"/>
                <a:gd name="T1" fmla="*/ 384 h 384"/>
                <a:gd name="T2" fmla="*/ 334 w 338"/>
                <a:gd name="T3" fmla="*/ 356 h 384"/>
                <a:gd name="T4" fmla="*/ 312 w 338"/>
                <a:gd name="T5" fmla="*/ 264 h 384"/>
                <a:gd name="T6" fmla="*/ 310 w 338"/>
                <a:gd name="T7" fmla="*/ 260 h 384"/>
                <a:gd name="T8" fmla="*/ 304 w 338"/>
                <a:gd name="T9" fmla="*/ 248 h 384"/>
                <a:gd name="T10" fmla="*/ 280 w 338"/>
                <a:gd name="T11" fmla="*/ 234 h 384"/>
                <a:gd name="T12" fmla="*/ 256 w 338"/>
                <a:gd name="T13" fmla="*/ 226 h 384"/>
                <a:gd name="T14" fmla="*/ 232 w 338"/>
                <a:gd name="T15" fmla="*/ 216 h 384"/>
                <a:gd name="T16" fmla="*/ 222 w 338"/>
                <a:gd name="T17" fmla="*/ 210 h 384"/>
                <a:gd name="T18" fmla="*/ 220 w 338"/>
                <a:gd name="T19" fmla="*/ 202 h 384"/>
                <a:gd name="T20" fmla="*/ 208 w 338"/>
                <a:gd name="T21" fmla="*/ 194 h 384"/>
                <a:gd name="T22" fmla="*/ 206 w 338"/>
                <a:gd name="T23" fmla="*/ 178 h 384"/>
                <a:gd name="T24" fmla="*/ 212 w 338"/>
                <a:gd name="T25" fmla="*/ 176 h 384"/>
                <a:gd name="T26" fmla="*/ 218 w 338"/>
                <a:gd name="T27" fmla="*/ 160 h 384"/>
                <a:gd name="T28" fmla="*/ 220 w 338"/>
                <a:gd name="T29" fmla="*/ 146 h 384"/>
                <a:gd name="T30" fmla="*/ 222 w 338"/>
                <a:gd name="T31" fmla="*/ 146 h 384"/>
                <a:gd name="T32" fmla="*/ 230 w 338"/>
                <a:gd name="T33" fmla="*/ 138 h 384"/>
                <a:gd name="T34" fmla="*/ 234 w 338"/>
                <a:gd name="T35" fmla="*/ 128 h 384"/>
                <a:gd name="T36" fmla="*/ 238 w 338"/>
                <a:gd name="T37" fmla="*/ 112 h 384"/>
                <a:gd name="T38" fmla="*/ 236 w 338"/>
                <a:gd name="T39" fmla="*/ 102 h 384"/>
                <a:gd name="T40" fmla="*/ 228 w 338"/>
                <a:gd name="T41" fmla="*/ 100 h 384"/>
                <a:gd name="T42" fmla="*/ 230 w 338"/>
                <a:gd name="T43" fmla="*/ 82 h 384"/>
                <a:gd name="T44" fmla="*/ 228 w 338"/>
                <a:gd name="T45" fmla="*/ 44 h 384"/>
                <a:gd name="T46" fmla="*/ 226 w 338"/>
                <a:gd name="T47" fmla="*/ 32 h 384"/>
                <a:gd name="T48" fmla="*/ 216 w 338"/>
                <a:gd name="T49" fmla="*/ 16 h 384"/>
                <a:gd name="T50" fmla="*/ 200 w 338"/>
                <a:gd name="T51" fmla="*/ 6 h 384"/>
                <a:gd name="T52" fmla="*/ 170 w 338"/>
                <a:gd name="T53" fmla="*/ 0 h 384"/>
                <a:gd name="T54" fmla="*/ 138 w 338"/>
                <a:gd name="T55" fmla="*/ 6 h 384"/>
                <a:gd name="T56" fmla="*/ 128 w 338"/>
                <a:gd name="T57" fmla="*/ 12 h 384"/>
                <a:gd name="T58" fmla="*/ 128 w 338"/>
                <a:gd name="T59" fmla="*/ 18 h 384"/>
                <a:gd name="T60" fmla="*/ 122 w 338"/>
                <a:gd name="T61" fmla="*/ 18 h 384"/>
                <a:gd name="T62" fmla="*/ 114 w 338"/>
                <a:gd name="T63" fmla="*/ 22 h 384"/>
                <a:gd name="T64" fmla="*/ 106 w 338"/>
                <a:gd name="T65" fmla="*/ 36 h 384"/>
                <a:gd name="T66" fmla="*/ 104 w 338"/>
                <a:gd name="T67" fmla="*/ 72 h 384"/>
                <a:gd name="T68" fmla="*/ 110 w 338"/>
                <a:gd name="T69" fmla="*/ 102 h 384"/>
                <a:gd name="T70" fmla="*/ 106 w 338"/>
                <a:gd name="T71" fmla="*/ 104 h 384"/>
                <a:gd name="T72" fmla="*/ 104 w 338"/>
                <a:gd name="T73" fmla="*/ 116 h 384"/>
                <a:gd name="T74" fmla="*/ 108 w 338"/>
                <a:gd name="T75" fmla="*/ 132 h 384"/>
                <a:gd name="T76" fmla="*/ 110 w 338"/>
                <a:gd name="T77" fmla="*/ 142 h 384"/>
                <a:gd name="T78" fmla="*/ 116 w 338"/>
                <a:gd name="T79" fmla="*/ 146 h 384"/>
                <a:gd name="T80" fmla="*/ 118 w 338"/>
                <a:gd name="T81" fmla="*/ 146 h 384"/>
                <a:gd name="T82" fmla="*/ 122 w 338"/>
                <a:gd name="T83" fmla="*/ 164 h 384"/>
                <a:gd name="T84" fmla="*/ 132 w 338"/>
                <a:gd name="T85" fmla="*/ 178 h 384"/>
                <a:gd name="T86" fmla="*/ 134 w 338"/>
                <a:gd name="T87" fmla="*/ 178 h 384"/>
                <a:gd name="T88" fmla="*/ 134 w 338"/>
                <a:gd name="T89" fmla="*/ 194 h 384"/>
                <a:gd name="T90" fmla="*/ 122 w 338"/>
                <a:gd name="T91" fmla="*/ 196 h 384"/>
                <a:gd name="T92" fmla="*/ 120 w 338"/>
                <a:gd name="T93" fmla="*/ 208 h 384"/>
                <a:gd name="T94" fmla="*/ 104 w 338"/>
                <a:gd name="T95" fmla="*/ 216 h 384"/>
                <a:gd name="T96" fmla="*/ 88 w 338"/>
                <a:gd name="T97" fmla="*/ 224 h 384"/>
                <a:gd name="T98" fmla="*/ 46 w 338"/>
                <a:gd name="T99" fmla="*/ 246 h 384"/>
                <a:gd name="T100" fmla="*/ 30 w 338"/>
                <a:gd name="T101" fmla="*/ 260 h 384"/>
                <a:gd name="T102" fmla="*/ 22 w 338"/>
                <a:gd name="T103" fmla="*/ 276 h 384"/>
                <a:gd name="T104" fmla="*/ 8 w 338"/>
                <a:gd name="T105" fmla="*/ 338 h 384"/>
                <a:gd name="T106" fmla="*/ 338 w 338"/>
                <a:gd name="T107" fmla="*/ 384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38" h="384">
                  <a:moveTo>
                    <a:pt x="338" y="384"/>
                  </a:moveTo>
                  <a:lnTo>
                    <a:pt x="338" y="384"/>
                  </a:lnTo>
                  <a:lnTo>
                    <a:pt x="336" y="372"/>
                  </a:lnTo>
                  <a:lnTo>
                    <a:pt x="334" y="356"/>
                  </a:lnTo>
                  <a:lnTo>
                    <a:pt x="324" y="316"/>
                  </a:lnTo>
                  <a:lnTo>
                    <a:pt x="312" y="264"/>
                  </a:lnTo>
                  <a:lnTo>
                    <a:pt x="312" y="264"/>
                  </a:lnTo>
                  <a:lnTo>
                    <a:pt x="310" y="260"/>
                  </a:lnTo>
                  <a:lnTo>
                    <a:pt x="308" y="254"/>
                  </a:lnTo>
                  <a:lnTo>
                    <a:pt x="304" y="248"/>
                  </a:lnTo>
                  <a:lnTo>
                    <a:pt x="298" y="244"/>
                  </a:lnTo>
                  <a:lnTo>
                    <a:pt x="280" y="234"/>
                  </a:lnTo>
                  <a:lnTo>
                    <a:pt x="256" y="226"/>
                  </a:lnTo>
                  <a:lnTo>
                    <a:pt x="256" y="226"/>
                  </a:lnTo>
                  <a:lnTo>
                    <a:pt x="242" y="220"/>
                  </a:lnTo>
                  <a:lnTo>
                    <a:pt x="232" y="216"/>
                  </a:lnTo>
                  <a:lnTo>
                    <a:pt x="222" y="210"/>
                  </a:lnTo>
                  <a:lnTo>
                    <a:pt x="222" y="210"/>
                  </a:lnTo>
                  <a:lnTo>
                    <a:pt x="220" y="206"/>
                  </a:lnTo>
                  <a:lnTo>
                    <a:pt x="220" y="202"/>
                  </a:lnTo>
                  <a:lnTo>
                    <a:pt x="220" y="196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06" y="178"/>
                  </a:lnTo>
                  <a:lnTo>
                    <a:pt x="206" y="178"/>
                  </a:lnTo>
                  <a:lnTo>
                    <a:pt x="212" y="176"/>
                  </a:lnTo>
                  <a:lnTo>
                    <a:pt x="214" y="170"/>
                  </a:lnTo>
                  <a:lnTo>
                    <a:pt x="218" y="160"/>
                  </a:lnTo>
                  <a:lnTo>
                    <a:pt x="220" y="150"/>
                  </a:lnTo>
                  <a:lnTo>
                    <a:pt x="220" y="146"/>
                  </a:lnTo>
                  <a:lnTo>
                    <a:pt x="220" y="146"/>
                  </a:lnTo>
                  <a:lnTo>
                    <a:pt x="222" y="146"/>
                  </a:lnTo>
                  <a:lnTo>
                    <a:pt x="226" y="144"/>
                  </a:lnTo>
                  <a:lnTo>
                    <a:pt x="230" y="138"/>
                  </a:lnTo>
                  <a:lnTo>
                    <a:pt x="234" y="128"/>
                  </a:lnTo>
                  <a:lnTo>
                    <a:pt x="234" y="128"/>
                  </a:lnTo>
                  <a:lnTo>
                    <a:pt x="236" y="118"/>
                  </a:lnTo>
                  <a:lnTo>
                    <a:pt x="238" y="112"/>
                  </a:lnTo>
                  <a:lnTo>
                    <a:pt x="236" y="106"/>
                  </a:lnTo>
                  <a:lnTo>
                    <a:pt x="236" y="102"/>
                  </a:lnTo>
                  <a:lnTo>
                    <a:pt x="230" y="100"/>
                  </a:lnTo>
                  <a:lnTo>
                    <a:pt x="228" y="100"/>
                  </a:lnTo>
                  <a:lnTo>
                    <a:pt x="228" y="100"/>
                  </a:lnTo>
                  <a:lnTo>
                    <a:pt x="230" y="82"/>
                  </a:lnTo>
                  <a:lnTo>
                    <a:pt x="230" y="64"/>
                  </a:lnTo>
                  <a:lnTo>
                    <a:pt x="228" y="44"/>
                  </a:lnTo>
                  <a:lnTo>
                    <a:pt x="228" y="44"/>
                  </a:lnTo>
                  <a:lnTo>
                    <a:pt x="226" y="32"/>
                  </a:lnTo>
                  <a:lnTo>
                    <a:pt x="222" y="24"/>
                  </a:lnTo>
                  <a:lnTo>
                    <a:pt x="216" y="16"/>
                  </a:lnTo>
                  <a:lnTo>
                    <a:pt x="208" y="10"/>
                  </a:lnTo>
                  <a:lnTo>
                    <a:pt x="200" y="6"/>
                  </a:lnTo>
                  <a:lnTo>
                    <a:pt x="190" y="4"/>
                  </a:lnTo>
                  <a:lnTo>
                    <a:pt x="170" y="0"/>
                  </a:lnTo>
                  <a:lnTo>
                    <a:pt x="152" y="2"/>
                  </a:lnTo>
                  <a:lnTo>
                    <a:pt x="138" y="6"/>
                  </a:lnTo>
                  <a:lnTo>
                    <a:pt x="132" y="8"/>
                  </a:lnTo>
                  <a:lnTo>
                    <a:pt x="128" y="12"/>
                  </a:lnTo>
                  <a:lnTo>
                    <a:pt x="126" y="16"/>
                  </a:lnTo>
                  <a:lnTo>
                    <a:pt x="128" y="18"/>
                  </a:lnTo>
                  <a:lnTo>
                    <a:pt x="128" y="18"/>
                  </a:lnTo>
                  <a:lnTo>
                    <a:pt x="122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2" y="26"/>
                  </a:lnTo>
                  <a:lnTo>
                    <a:pt x="106" y="36"/>
                  </a:lnTo>
                  <a:lnTo>
                    <a:pt x="104" y="48"/>
                  </a:lnTo>
                  <a:lnTo>
                    <a:pt x="104" y="72"/>
                  </a:lnTo>
                  <a:lnTo>
                    <a:pt x="104" y="84"/>
                  </a:lnTo>
                  <a:lnTo>
                    <a:pt x="110" y="102"/>
                  </a:lnTo>
                  <a:lnTo>
                    <a:pt x="110" y="102"/>
                  </a:lnTo>
                  <a:lnTo>
                    <a:pt x="106" y="104"/>
                  </a:lnTo>
                  <a:lnTo>
                    <a:pt x="104" y="108"/>
                  </a:lnTo>
                  <a:lnTo>
                    <a:pt x="104" y="116"/>
                  </a:lnTo>
                  <a:lnTo>
                    <a:pt x="106" y="124"/>
                  </a:lnTo>
                  <a:lnTo>
                    <a:pt x="108" y="132"/>
                  </a:lnTo>
                  <a:lnTo>
                    <a:pt x="108" y="132"/>
                  </a:lnTo>
                  <a:lnTo>
                    <a:pt x="110" y="142"/>
                  </a:lnTo>
                  <a:lnTo>
                    <a:pt x="114" y="146"/>
                  </a:lnTo>
                  <a:lnTo>
                    <a:pt x="116" y="146"/>
                  </a:lnTo>
                  <a:lnTo>
                    <a:pt x="118" y="146"/>
                  </a:lnTo>
                  <a:lnTo>
                    <a:pt x="118" y="146"/>
                  </a:lnTo>
                  <a:lnTo>
                    <a:pt x="120" y="156"/>
                  </a:lnTo>
                  <a:lnTo>
                    <a:pt x="122" y="164"/>
                  </a:lnTo>
                  <a:lnTo>
                    <a:pt x="126" y="174"/>
                  </a:lnTo>
                  <a:lnTo>
                    <a:pt x="132" y="178"/>
                  </a:lnTo>
                  <a:lnTo>
                    <a:pt x="134" y="178"/>
                  </a:lnTo>
                  <a:lnTo>
                    <a:pt x="134" y="178"/>
                  </a:lnTo>
                  <a:lnTo>
                    <a:pt x="136" y="192"/>
                  </a:lnTo>
                  <a:lnTo>
                    <a:pt x="134" y="194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22" y="204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104" y="216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66" y="234"/>
                  </a:lnTo>
                  <a:lnTo>
                    <a:pt x="46" y="246"/>
                  </a:lnTo>
                  <a:lnTo>
                    <a:pt x="38" y="252"/>
                  </a:lnTo>
                  <a:lnTo>
                    <a:pt x="30" y="260"/>
                  </a:lnTo>
                  <a:lnTo>
                    <a:pt x="26" y="268"/>
                  </a:lnTo>
                  <a:lnTo>
                    <a:pt x="22" y="276"/>
                  </a:lnTo>
                  <a:lnTo>
                    <a:pt x="22" y="276"/>
                  </a:lnTo>
                  <a:lnTo>
                    <a:pt x="8" y="338"/>
                  </a:lnTo>
                  <a:lnTo>
                    <a:pt x="0" y="384"/>
                  </a:lnTo>
                  <a:lnTo>
                    <a:pt x="338" y="384"/>
                  </a:lnTo>
                  <a:lnTo>
                    <a:pt x="33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1" name="모서리가 둥근 직사각형 18">
            <a:extLst>
              <a:ext uri="{FF2B5EF4-FFF2-40B4-BE49-F238E27FC236}">
                <a16:creationId xmlns:a16="http://schemas.microsoft.com/office/drawing/2014/main" id="{BE613752-4B86-4BFB-8109-25225DB83608}"/>
              </a:ext>
            </a:extLst>
          </p:cNvPr>
          <p:cNvSpPr/>
          <p:nvPr/>
        </p:nvSpPr>
        <p:spPr>
          <a:xfrm>
            <a:off x="1527193" y="1928012"/>
            <a:ext cx="2715614" cy="1697730"/>
          </a:xfrm>
          <a:prstGeom prst="roundRect">
            <a:avLst/>
          </a:prstGeom>
          <a:solidFill>
            <a:srgbClr val="F3F3F3"/>
          </a:solidFill>
          <a:ln>
            <a:solidFill>
              <a:schemeClr val="bg1"/>
            </a:solidFill>
          </a:ln>
          <a:effectLst>
            <a:outerShdw blurRad="177800" dist="50800" dir="5400000" sx="98000" sy="98000" algn="t" rotWithShape="0">
              <a:schemeClr val="accent1">
                <a:lumMod val="75000"/>
                <a:alpha val="19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공무원</a:t>
            </a:r>
            <a:r>
              <a:rPr lang="en-US" altLang="ko-KR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br>
              <a:rPr lang="en-US" altLang="ko-KR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공무원으로 인정된 자</a:t>
            </a:r>
          </a:p>
        </p:txBody>
      </p:sp>
      <p:sp>
        <p:nvSpPr>
          <p:cNvPr id="70" name="모서리가 둥근 직사각형 42">
            <a:extLst>
              <a:ext uri="{FF2B5EF4-FFF2-40B4-BE49-F238E27FC236}">
                <a16:creationId xmlns:a16="http://schemas.microsoft.com/office/drawing/2014/main" id="{62F248BA-8FB0-4D9F-A044-682C189E5947}"/>
              </a:ext>
            </a:extLst>
          </p:cNvPr>
          <p:cNvSpPr/>
          <p:nvPr/>
        </p:nvSpPr>
        <p:spPr>
          <a:xfrm>
            <a:off x="1527193" y="4148635"/>
            <a:ext cx="2551816" cy="1697730"/>
          </a:xfrm>
          <a:prstGeom prst="roundRect">
            <a:avLst/>
          </a:prstGeom>
          <a:solidFill>
            <a:srgbClr val="F3F3F3"/>
          </a:solidFill>
          <a:ln>
            <a:solidFill>
              <a:schemeClr val="bg1"/>
            </a:solidFill>
          </a:ln>
          <a:effectLst>
            <a:outerShdw blurRad="177800" dist="50800" dir="5400000" sx="98000" sy="98000" algn="t" rotWithShape="0">
              <a:schemeClr val="accent1">
                <a:lumMod val="75000"/>
                <a:alpha val="19000"/>
              </a:schemeClr>
            </a:outer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각급학교 교직원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학교법인 임직원</a:t>
            </a:r>
            <a:endParaRPr lang="en-US" altLang="ko-KR" sz="20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사립학교 포함</a:t>
            </a:r>
            <a:r>
              <a:rPr lang="en-US" altLang="ko-KR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0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3" name="모서리가 둥근 직사각형 18">
            <a:extLst>
              <a:ext uri="{FF2B5EF4-FFF2-40B4-BE49-F238E27FC236}">
                <a16:creationId xmlns:a16="http://schemas.microsoft.com/office/drawing/2014/main" id="{C8D5B447-A4F7-4EA4-9966-DE53F669F9DC}"/>
              </a:ext>
            </a:extLst>
          </p:cNvPr>
          <p:cNvSpPr/>
          <p:nvPr/>
        </p:nvSpPr>
        <p:spPr>
          <a:xfrm>
            <a:off x="4571999" y="1928012"/>
            <a:ext cx="2745461" cy="1697730"/>
          </a:xfrm>
          <a:prstGeom prst="roundRect">
            <a:avLst/>
          </a:prstGeom>
          <a:solidFill>
            <a:srgbClr val="F3F3F3"/>
          </a:solidFill>
          <a:ln>
            <a:solidFill>
              <a:schemeClr val="bg1"/>
            </a:solidFill>
          </a:ln>
          <a:effectLst>
            <a:outerShdw blurRad="177800" dist="50800" dir="5400000" sx="98000" sy="98000" algn="t" rotWithShape="0">
              <a:schemeClr val="accent1">
                <a:lumMod val="75000"/>
                <a:alpha val="19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ko-KR" altLang="en-US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공직유관단체</a:t>
            </a:r>
          </a:p>
          <a:p>
            <a:pPr algn="ctr"/>
            <a:r>
              <a:rPr lang="ko-KR" altLang="en-US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임직원</a:t>
            </a:r>
          </a:p>
        </p:txBody>
      </p:sp>
      <p:sp>
        <p:nvSpPr>
          <p:cNvPr id="74" name="모서리가 둥근 직사각형 42">
            <a:extLst>
              <a:ext uri="{FF2B5EF4-FFF2-40B4-BE49-F238E27FC236}">
                <a16:creationId xmlns:a16="http://schemas.microsoft.com/office/drawing/2014/main" id="{0C67050E-38EF-4473-99BF-95938BF1799A}"/>
              </a:ext>
            </a:extLst>
          </p:cNvPr>
          <p:cNvSpPr/>
          <p:nvPr/>
        </p:nvSpPr>
        <p:spPr>
          <a:xfrm>
            <a:off x="4765645" y="4169670"/>
            <a:ext cx="2551816" cy="1697730"/>
          </a:xfrm>
          <a:prstGeom prst="roundRect">
            <a:avLst/>
          </a:prstGeom>
          <a:solidFill>
            <a:srgbClr val="F3F3F3"/>
          </a:solidFill>
          <a:ln>
            <a:solidFill>
              <a:schemeClr val="bg1"/>
            </a:solidFill>
          </a:ln>
          <a:effectLst>
            <a:outerShdw blurRad="177800" dist="50800" dir="5400000" sx="98000" sy="98000" algn="t" rotWithShape="0">
              <a:schemeClr val="accent1">
                <a:lumMod val="75000"/>
                <a:alpha val="19000"/>
              </a:schemeClr>
            </a:outer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언론사 임직원</a:t>
            </a:r>
            <a:endParaRPr lang="en-US" altLang="ko-KR" sz="20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사립 언론사 포함</a:t>
            </a:r>
            <a:r>
              <a:rPr lang="en-US" altLang="ko-KR" sz="2000" b="1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2000" b="1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EF63EFDF-DD70-4978-880C-60678EE8F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grpSp>
        <p:nvGrpSpPr>
          <p:cNvPr id="54" name="그룹 71">
            <a:extLst>
              <a:ext uri="{FF2B5EF4-FFF2-40B4-BE49-F238E27FC236}">
                <a16:creationId xmlns:a16="http://schemas.microsoft.com/office/drawing/2014/main" id="{B6861054-6CBC-421C-9162-FB08ABF5F25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id="{6CF5AFDC-81D7-49FA-8C70-4D77D287FDCB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5CCC2750-CCFA-468E-8BF3-90E3F43F5E2F}"/>
                </a:ext>
              </a:extLst>
            </p:cNvPr>
            <p:cNvSpPr txBox="1"/>
            <p:nvPr/>
          </p:nvSpPr>
          <p:spPr>
            <a:xfrm>
              <a:off x="301115" y="204485"/>
              <a:ext cx="817003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적용대상 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| </a:t>
              </a:r>
              <a:r>
                <a:rPr lang="ko-KR" altLang="en-US" sz="2900" b="1" spc="-15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공직자등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(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법 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2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)</a:t>
              </a:r>
              <a:endParaRPr lang="en-US" altLang="ko-KR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n-ea"/>
              </a:endParaRPr>
            </a:p>
            <a:p>
              <a:pPr lvl="0">
                <a:defRPr/>
              </a:pPr>
              <a:r>
                <a:rPr lang="en-US" altLang="ko-KR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(</a:t>
              </a:r>
              <a:r>
                <a:rPr lang="ko-KR" altLang="en-US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헌법재판소 </a:t>
              </a:r>
              <a:r>
                <a:rPr lang="en-US" altLang="ko-KR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2016.7.28. </a:t>
              </a:r>
              <a:r>
                <a:rPr lang="ko-KR" altLang="en-US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결정 사건번호  </a:t>
              </a:r>
              <a:r>
                <a:rPr lang="en-US" altLang="ko-KR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2015</a:t>
              </a:r>
              <a:r>
                <a:rPr lang="ko-KR" altLang="en-US" sz="1600" spc="-15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헌마</a:t>
              </a:r>
              <a:r>
                <a:rPr lang="en-US" altLang="ko-KR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236 • 412• 662•673 (</a:t>
              </a:r>
              <a:r>
                <a:rPr lang="ko-KR" altLang="en-US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병합</a:t>
              </a:r>
              <a:r>
                <a:rPr lang="en-US" altLang="ko-KR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) </a:t>
              </a:r>
              <a:r>
                <a:rPr lang="ko-KR" altLang="en-US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합헌 결정</a:t>
              </a:r>
              <a:r>
                <a:rPr lang="en-US" altLang="ko-KR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)</a:t>
              </a:r>
              <a:endParaRPr lang="ko-KR" altLang="en-US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57" name="직각 삼각형 56">
              <a:extLst>
                <a:ext uri="{FF2B5EF4-FFF2-40B4-BE49-F238E27FC236}">
                  <a16:creationId xmlns:a16="http://schemas.microsoft.com/office/drawing/2014/main" id="{BBEACF4C-8BFC-4A43-A404-461A911AFF1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58" name="직각 삼각형 57">
              <a:extLst>
                <a:ext uri="{FF2B5EF4-FFF2-40B4-BE49-F238E27FC236}">
                  <a16:creationId xmlns:a16="http://schemas.microsoft.com/office/drawing/2014/main" id="{8D8C6F99-0746-4385-BED0-967E7EED57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59" name="직선 연결선 58">
              <a:extLst>
                <a:ext uri="{FF2B5EF4-FFF2-40B4-BE49-F238E27FC236}">
                  <a16:creationId xmlns:a16="http://schemas.microsoft.com/office/drawing/2014/main" id="{E8196C11-D0DF-4C8D-9F41-51CC06EFD42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0" name="그룹 78">
              <a:extLst>
                <a:ext uri="{FF2B5EF4-FFF2-40B4-BE49-F238E27FC236}">
                  <a16:creationId xmlns:a16="http://schemas.microsoft.com/office/drawing/2014/main" id="{678D4661-FAA4-4714-AE11-0752CD76C48D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1" name="직사각형 60">
                <a:extLst>
                  <a:ext uri="{FF2B5EF4-FFF2-40B4-BE49-F238E27FC236}">
                    <a16:creationId xmlns:a16="http://schemas.microsoft.com/office/drawing/2014/main" id="{D19E6A51-DB2C-449B-B088-4CA3ED88B6D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2" name="직사각형 61">
                <a:extLst>
                  <a:ext uri="{FF2B5EF4-FFF2-40B4-BE49-F238E27FC236}">
                    <a16:creationId xmlns:a16="http://schemas.microsoft.com/office/drawing/2014/main" id="{1C1FAA76-C6D6-4B6F-9E3B-D43416C413FC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1867384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2">
            <a:extLst>
              <a:ext uri="{FF2B5EF4-FFF2-40B4-BE49-F238E27FC236}">
                <a16:creationId xmlns:a16="http://schemas.microsoft.com/office/drawing/2014/main" id="{19DE3A3D-529C-49C1-86F8-8EF6AB0E5547}"/>
              </a:ext>
            </a:extLst>
          </p:cNvPr>
          <p:cNvGrpSpPr/>
          <p:nvPr/>
        </p:nvGrpSpPr>
        <p:grpSpPr>
          <a:xfrm>
            <a:off x="468313" y="1418088"/>
            <a:ext cx="8207375" cy="575311"/>
            <a:chOff x="468313" y="1592263"/>
            <a:chExt cx="8207375" cy="575311"/>
          </a:xfrm>
        </p:grpSpPr>
        <p:sp>
          <p:nvSpPr>
            <p:cNvPr id="40" name="사각형: 둥근 모서리 30">
              <a:extLst>
                <a:ext uri="{FF2B5EF4-FFF2-40B4-BE49-F238E27FC236}">
                  <a16:creationId xmlns:a16="http://schemas.microsoft.com/office/drawing/2014/main" id="{6FB87C64-7D12-4C09-9E8A-0B0C1A4B40DE}"/>
                </a:ext>
              </a:extLst>
            </p:cNvPr>
            <p:cNvSpPr/>
            <p:nvPr/>
          </p:nvSpPr>
          <p:spPr>
            <a:xfrm>
              <a:off x="468313" y="1592263"/>
              <a:ext cx="8207375" cy="575311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noFill/>
            </a:ln>
            <a:effectLst>
              <a:outerShdw blurRad="152400" dist="38100" dir="5400000" sx="98000" sy="98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buClr>
                  <a:schemeClr val="bg1">
                    <a:lumMod val="75000"/>
                  </a:schemeClr>
                </a:buClr>
                <a:buFont typeface="+mj-lt"/>
                <a:buAutoNum type="arabicPeriod"/>
              </a:pPr>
              <a:r>
                <a:rPr lang="en-US" altLang="ko-KR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7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endParaRPr lang="ko-KR" altLang="en-US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>
                    <a:lumMod val="7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AB092CAC-7648-4CF8-B4AF-4EB7212B4636}"/>
                </a:ext>
              </a:extLst>
            </p:cNvPr>
            <p:cNvSpPr/>
            <p:nvPr/>
          </p:nvSpPr>
          <p:spPr>
            <a:xfrm>
              <a:off x="1045846" y="1695252"/>
              <a:ext cx="699325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buClr>
                  <a:srgbClr val="EEECE1"/>
                </a:buClr>
              </a:pPr>
              <a:r>
                <a:rPr lang="ko-KR" altLang="en-US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7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법령</a:t>
              </a:r>
              <a:r>
                <a:rPr lang="en-US" altLang="ko-KR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7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·</a:t>
              </a:r>
              <a:r>
                <a:rPr lang="ko-KR" altLang="en-US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7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기준에서 정한 절차와 방법</a:t>
              </a:r>
              <a:r>
                <a:rPr lang="ko-KR" altLang="en-US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>
                      <a:lumMod val="75000"/>
                    </a:schemeClr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에 따른 특정 행위 요구</a:t>
              </a:r>
            </a:p>
          </p:txBody>
        </p:sp>
      </p:grpSp>
      <p:grpSp>
        <p:nvGrpSpPr>
          <p:cNvPr id="3" name="그룹 34"/>
          <p:cNvGrpSpPr/>
          <p:nvPr/>
        </p:nvGrpSpPr>
        <p:grpSpPr>
          <a:xfrm>
            <a:off x="468313" y="1418087"/>
            <a:ext cx="8207375" cy="818923"/>
            <a:chOff x="468313" y="1592263"/>
            <a:chExt cx="8207375" cy="490543"/>
          </a:xfrm>
          <a:solidFill>
            <a:schemeClr val="accent5">
              <a:lumMod val="20000"/>
              <a:lumOff val="80000"/>
            </a:schemeClr>
          </a:solidFill>
          <a:effectLst/>
        </p:grpSpPr>
        <p:sp>
          <p:nvSpPr>
            <p:cNvPr id="59" name="사각형: 둥근 모서리 25"/>
            <p:cNvSpPr/>
            <p:nvPr/>
          </p:nvSpPr>
          <p:spPr>
            <a:xfrm>
              <a:off x="468313" y="1592263"/>
              <a:ext cx="8207375" cy="490543"/>
            </a:xfrm>
            <a:prstGeom prst="roundRect">
              <a:avLst>
                <a:gd name="adj" fmla="val 7893"/>
              </a:avLst>
            </a:prstGeom>
            <a:grpFill/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buClr>
                  <a:srgbClr val="C6BF96"/>
                </a:buClr>
              </a:pPr>
              <a:r>
                <a:rPr lang="en-US" altLang="ko-KR" sz="2400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1.</a:t>
              </a:r>
              <a:r>
                <a:rPr lang="en-US" altLang="ko-KR" sz="24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</a:t>
              </a: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973276" y="1730168"/>
              <a:ext cx="6993253" cy="221234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lvl="0">
                <a:buClr>
                  <a:srgbClr val="EEECE1"/>
                </a:buClr>
              </a:pPr>
              <a:r>
                <a:rPr lang="ko-KR" altLang="en-US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법령에 따라 설치된 각종 위원회의 위원 중 공직자가 아닌 위원</a:t>
              </a:r>
            </a:p>
          </p:txBody>
        </p:sp>
      </p:grpSp>
      <p:grpSp>
        <p:nvGrpSpPr>
          <p:cNvPr id="4" name="그룹 34"/>
          <p:cNvGrpSpPr/>
          <p:nvPr/>
        </p:nvGrpSpPr>
        <p:grpSpPr>
          <a:xfrm>
            <a:off x="468313" y="2463114"/>
            <a:ext cx="8207375" cy="818923"/>
            <a:chOff x="468313" y="1592263"/>
            <a:chExt cx="8207375" cy="490543"/>
          </a:xfrm>
          <a:solidFill>
            <a:schemeClr val="accent5">
              <a:lumMod val="20000"/>
              <a:lumOff val="80000"/>
            </a:schemeClr>
          </a:solidFill>
          <a:effectLst/>
        </p:grpSpPr>
        <p:sp>
          <p:nvSpPr>
            <p:cNvPr id="44" name="사각형: 둥근 모서리 25"/>
            <p:cNvSpPr/>
            <p:nvPr/>
          </p:nvSpPr>
          <p:spPr>
            <a:xfrm>
              <a:off x="468313" y="1592263"/>
              <a:ext cx="8207375" cy="490543"/>
            </a:xfrm>
            <a:prstGeom prst="roundRect">
              <a:avLst>
                <a:gd name="adj" fmla="val 7893"/>
              </a:avLst>
            </a:prstGeom>
            <a:grpFill/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buClr>
                  <a:srgbClr val="C6BF96"/>
                </a:buClr>
              </a:pPr>
              <a:r>
                <a:rPr lang="en-US" altLang="ko-KR" sz="2400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2.</a:t>
              </a:r>
              <a:r>
                <a:rPr lang="en-US" altLang="ko-KR" sz="24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 </a:t>
              </a: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973275" y="1730168"/>
              <a:ext cx="7700705" cy="221234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lvl="0">
                <a:buClr>
                  <a:srgbClr val="EEECE1"/>
                </a:buClr>
              </a:pPr>
              <a:r>
                <a:rPr lang="ko-KR" altLang="en-US" b="1" spc="-1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법령에 따라 공공기관의 권한을 위임</a:t>
              </a:r>
              <a:r>
                <a:rPr lang="en-US" altLang="ko-KR" b="1" spc="-1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·</a:t>
              </a:r>
              <a:r>
                <a:rPr lang="ko-KR" altLang="en-US" b="1" spc="-15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위탁받은</a:t>
              </a:r>
              <a:r>
                <a:rPr lang="ko-KR" altLang="en-US" b="1" spc="-1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 법인</a:t>
              </a:r>
              <a:r>
                <a:rPr lang="en-US" altLang="ko-KR" b="1" spc="-1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·</a:t>
              </a:r>
              <a:r>
                <a:rPr lang="ko-KR" altLang="en-US" b="1" spc="-15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단체 또는 그 기관이나 개인</a:t>
              </a:r>
            </a:p>
          </p:txBody>
        </p:sp>
      </p:grpSp>
      <p:grpSp>
        <p:nvGrpSpPr>
          <p:cNvPr id="5" name="그룹 34"/>
          <p:cNvGrpSpPr/>
          <p:nvPr/>
        </p:nvGrpSpPr>
        <p:grpSpPr>
          <a:xfrm>
            <a:off x="468313" y="3512495"/>
            <a:ext cx="8207375" cy="818923"/>
            <a:chOff x="468313" y="1592263"/>
            <a:chExt cx="8207375" cy="490543"/>
          </a:xfrm>
          <a:solidFill>
            <a:schemeClr val="accent5">
              <a:lumMod val="20000"/>
              <a:lumOff val="80000"/>
            </a:schemeClr>
          </a:solidFill>
          <a:effectLst/>
        </p:grpSpPr>
        <p:sp>
          <p:nvSpPr>
            <p:cNvPr id="57" name="사각형: 둥근 모서리 25"/>
            <p:cNvSpPr/>
            <p:nvPr/>
          </p:nvSpPr>
          <p:spPr>
            <a:xfrm>
              <a:off x="468313" y="1592263"/>
              <a:ext cx="8207375" cy="490543"/>
            </a:xfrm>
            <a:prstGeom prst="roundRect">
              <a:avLst>
                <a:gd name="adj" fmla="val 7893"/>
              </a:avLst>
            </a:prstGeom>
            <a:grpFill/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buClr>
                  <a:srgbClr val="C6BF96"/>
                </a:buClr>
              </a:pPr>
              <a:r>
                <a:rPr lang="en-US" altLang="ko-KR" sz="2400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3.</a:t>
              </a:r>
              <a:r>
                <a:rPr lang="en-US" altLang="ko-KR" sz="24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973276" y="1730169"/>
              <a:ext cx="7278095" cy="221234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>
                <a:buClr>
                  <a:srgbClr val="EEECE1"/>
                </a:buClr>
              </a:pPr>
              <a:r>
                <a:rPr lang="ko-KR" altLang="en-US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공무를 수행하기 위하여 민간부문에서 공공기관에 파견 나온 사람</a:t>
              </a:r>
              <a:endParaRPr lang="ko-KR" altLang="en-US" b="1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n-ea"/>
              </a:endParaRPr>
            </a:p>
          </p:txBody>
        </p:sp>
      </p:grpSp>
      <p:grpSp>
        <p:nvGrpSpPr>
          <p:cNvPr id="6" name="그룹 34"/>
          <p:cNvGrpSpPr/>
          <p:nvPr/>
        </p:nvGrpSpPr>
        <p:grpSpPr>
          <a:xfrm>
            <a:off x="468313" y="4579295"/>
            <a:ext cx="8207375" cy="818923"/>
            <a:chOff x="468313" y="1592263"/>
            <a:chExt cx="8207375" cy="490543"/>
          </a:xfrm>
          <a:effectLst/>
        </p:grpSpPr>
        <p:sp>
          <p:nvSpPr>
            <p:cNvPr id="72" name="사각형: 둥근 모서리 25"/>
            <p:cNvSpPr/>
            <p:nvPr/>
          </p:nvSpPr>
          <p:spPr>
            <a:xfrm>
              <a:off x="468313" y="1592263"/>
              <a:ext cx="8207375" cy="490543"/>
            </a:xfrm>
            <a:prstGeom prst="roundRect">
              <a:avLst>
                <a:gd name="adj" fmla="val 7893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355600" lvl="0" indent="-355600">
                <a:buClr>
                  <a:srgbClr val="C6BF96"/>
                </a:buClr>
              </a:pPr>
              <a:r>
                <a:rPr lang="en-US" altLang="ko-KR" sz="2400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4.</a:t>
              </a:r>
              <a:r>
                <a:rPr lang="en-US" altLang="ko-KR" sz="24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973276" y="1730168"/>
              <a:ext cx="6993253" cy="22123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Clr>
                  <a:srgbClr val="EEECE1"/>
                </a:buClr>
              </a:pPr>
              <a:r>
                <a:rPr lang="ko-KR" altLang="en-US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법령에 따라 공무상 심의</a:t>
              </a:r>
              <a:r>
                <a:rPr lang="en-US" altLang="ko-KR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·</a:t>
              </a:r>
              <a:r>
                <a:rPr lang="ko-KR" altLang="en-US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평가 등을 하는 개인 또는 법인</a:t>
              </a:r>
              <a:r>
                <a:rPr lang="en-US" altLang="ko-KR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·</a:t>
              </a:r>
              <a:r>
                <a:rPr lang="ko-KR" altLang="en-US" b="1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+mn-ea"/>
                </a:rPr>
                <a:t>단체</a:t>
              </a:r>
            </a:p>
          </p:txBody>
        </p:sp>
      </p:grpSp>
      <p:grpSp>
        <p:nvGrpSpPr>
          <p:cNvPr id="7" name="그룹 61">
            <a:extLst>
              <a:ext uri="{FF2B5EF4-FFF2-40B4-BE49-F238E27FC236}">
                <a16:creationId xmlns:a16="http://schemas.microsoft.com/office/drawing/2014/main" id="{AD2C4EB6-F2AB-4387-BCBA-A1ED110A92E4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61CF8A8-DC85-44AD-A0BD-7BF21436960E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id="{2516E12A-539B-4581-8A0F-E59BE0905B2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2" name="직각 삼각형 21">
              <a:extLst>
                <a:ext uri="{FF2B5EF4-FFF2-40B4-BE49-F238E27FC236}">
                  <a16:creationId xmlns:a16="http://schemas.microsoft.com/office/drawing/2014/main" id="{479BBA6A-7BF8-4FCE-A947-3E5DD05C7A5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C12C9060-3A72-4290-A554-3CF672C28D7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" name="그룹 80">
              <a:extLst>
                <a:ext uri="{FF2B5EF4-FFF2-40B4-BE49-F238E27FC236}">
                  <a16:creationId xmlns:a16="http://schemas.microsoft.com/office/drawing/2014/main" id="{4C882CC4-1B84-4118-8E22-4335FF5469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BCC62CC9-8487-419D-91BF-D739EAEE744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65E80602-B14A-43A7-91E5-2E0329831022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27" name="모서리가 둥근 직사각형 21"/>
          <p:cNvSpPr/>
          <p:nvPr/>
        </p:nvSpPr>
        <p:spPr>
          <a:xfrm>
            <a:off x="1" y="5824325"/>
            <a:ext cx="9155126" cy="409575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7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공무수행사인은 공직자등과 달리 </a:t>
            </a:r>
            <a:r>
              <a:rPr lang="en-US" altLang="ko-KR" sz="17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n-ea"/>
              </a:rPr>
              <a:t>’</a:t>
            </a:r>
            <a:r>
              <a:rPr lang="ko-KR" altLang="en-US" sz="17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n-ea"/>
              </a:rPr>
              <a:t>공무수행에 관하여</a:t>
            </a:r>
            <a:r>
              <a:rPr lang="en-US" altLang="ko-KR" sz="17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n-ea"/>
              </a:rPr>
              <a:t>’</a:t>
            </a:r>
            <a:r>
              <a:rPr lang="ko-KR" altLang="en-US" sz="17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n-ea"/>
              </a:rPr>
              <a:t> </a:t>
            </a:r>
            <a:r>
              <a:rPr lang="ko-KR" altLang="en-US" sz="17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 부정청탁 및 </a:t>
            </a:r>
            <a:r>
              <a:rPr lang="ko-KR" altLang="en-US" sz="1700" b="1" spc="-1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금품등</a:t>
            </a:r>
            <a:r>
              <a:rPr lang="ko-KR" altLang="en-US" sz="1700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 수수 금지 규정 준용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CCC2750-CCFA-468E-8BF3-90E3F43F5E2F}"/>
              </a:ext>
            </a:extLst>
          </p:cNvPr>
          <p:cNvSpPr txBox="1"/>
          <p:nvPr/>
        </p:nvSpPr>
        <p:spPr>
          <a:xfrm>
            <a:off x="292648" y="260287"/>
            <a:ext cx="817003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적용대상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공무수행사인</a:t>
            </a:r>
            <a:r>
              <a:rPr lang="en-US" altLang="ko-KR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(</a:t>
            </a:r>
            <a:r>
              <a: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법 제</a:t>
            </a:r>
            <a:r>
              <a:rPr lang="en-US" altLang="ko-KR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11</a:t>
            </a:r>
            <a:r>
              <a: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조</a:t>
            </a:r>
            <a:r>
              <a:rPr lang="en-US" altLang="ko-KR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)</a:t>
            </a:r>
            <a:endParaRPr lang="ko-KR" altLang="en-US" sz="2000" b="1" spc="-15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prstClr val="white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맑은 고딕"/>
            </a:endParaRPr>
          </a:p>
          <a:p>
            <a:pPr lvl="0">
              <a:defRPr/>
            </a:pPr>
            <a:endParaRPr lang="ko-KR" altLang="en-US" sz="2900" b="1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+mj-ea"/>
              <a:ea typeface="+mj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5993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4350602-C764-40C0-9EA7-DF26E95B5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12</a:t>
            </a:fld>
            <a:endParaRPr lang="ko-KR" altLang="en-US"/>
          </a:p>
        </p:txBody>
      </p:sp>
      <p:grpSp>
        <p:nvGrpSpPr>
          <p:cNvPr id="2" name="그룹 61">
            <a:extLst>
              <a:ext uri="{FF2B5EF4-FFF2-40B4-BE49-F238E27FC236}">
                <a16:creationId xmlns:a16="http://schemas.microsoft.com/office/drawing/2014/main" id="{AD2C4EB6-F2AB-4387-BCBA-A1ED110A92E4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id="{A61CF8A8-DC85-44AD-A0BD-7BF21436960E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06C9C73E-50AB-45AC-94B9-05DBEC9DC444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구체적 적용대상</a:t>
              </a:r>
            </a:p>
          </p:txBody>
        </p:sp>
        <p:sp>
          <p:nvSpPr>
            <p:cNvPr id="54" name="직각 삼각형 53">
              <a:extLst>
                <a:ext uri="{FF2B5EF4-FFF2-40B4-BE49-F238E27FC236}">
                  <a16:creationId xmlns:a16="http://schemas.microsoft.com/office/drawing/2014/main" id="{2516E12A-539B-4581-8A0F-E59BE0905B2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55" name="직각 삼각형 54">
              <a:extLst>
                <a:ext uri="{FF2B5EF4-FFF2-40B4-BE49-F238E27FC236}">
                  <a16:creationId xmlns:a16="http://schemas.microsoft.com/office/drawing/2014/main" id="{479BBA6A-7BF8-4FCE-A947-3E5DD05C7A5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56" name="직선 연결선 55">
              <a:extLst>
                <a:ext uri="{FF2B5EF4-FFF2-40B4-BE49-F238E27FC236}">
                  <a16:creationId xmlns:a16="http://schemas.microsoft.com/office/drawing/2014/main" id="{C12C9060-3A72-4290-A554-3CF672C28D7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80">
              <a:extLst>
                <a:ext uri="{FF2B5EF4-FFF2-40B4-BE49-F238E27FC236}">
                  <a16:creationId xmlns:a16="http://schemas.microsoft.com/office/drawing/2014/main" id="{4C882CC4-1B84-4118-8E22-4335FF5469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BCC62CC9-8487-419D-91BF-D739EAEE744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2" name="직사각형 61">
                <a:extLst>
                  <a:ext uri="{FF2B5EF4-FFF2-40B4-BE49-F238E27FC236}">
                    <a16:creationId xmlns:a16="http://schemas.microsoft.com/office/drawing/2014/main" id="{65E80602-B14A-43A7-91E5-2E0329831022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aphicFrame>
        <p:nvGraphicFramePr>
          <p:cNvPr id="83" name="표 8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846647"/>
              </p:ext>
            </p:extLst>
          </p:nvPr>
        </p:nvGraphicFramePr>
        <p:xfrm>
          <a:off x="695178" y="1481004"/>
          <a:ext cx="7734791" cy="43817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58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8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381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2136">
                <a:tc>
                  <a:txBody>
                    <a:bodyPr/>
                    <a:lstStyle/>
                    <a:p>
                      <a:pPr algn="ctr" latinLnBrk="0" hangingPunct="0"/>
                      <a:r>
                        <a:rPr lang="ko-KR" altLang="en-US" sz="16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공공기관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0"/>
                      <a:r>
                        <a:rPr lang="ko-KR" altLang="en-US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897A"/>
                          </a:solidFill>
                          <a:latin typeface="+mn-ea"/>
                          <a:ea typeface="+mn-ea"/>
                          <a:cs typeface="+mn-cs"/>
                        </a:rPr>
                        <a:t>적용대상 </a:t>
                      </a:r>
                      <a:r>
                        <a:rPr lang="en-US" altLang="ko-KR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897A"/>
                          </a:solidFill>
                          <a:latin typeface="+mn-ea"/>
                          <a:ea typeface="+mn-ea"/>
                          <a:cs typeface="+mn-cs"/>
                        </a:rPr>
                        <a:t>O</a:t>
                      </a:r>
                      <a:endParaRPr lang="ko-KR" altLang="en-US" sz="2000" b="1" kern="1200" spc="-10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rgbClr val="00897A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0"/>
                      <a:r>
                        <a:rPr lang="ko-KR" altLang="en-US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897A"/>
                          </a:solidFill>
                          <a:latin typeface="+mn-ea"/>
                          <a:ea typeface="+mn-ea"/>
                          <a:cs typeface="+mn-cs"/>
                        </a:rPr>
                        <a:t>적용대상 </a:t>
                      </a:r>
                      <a:r>
                        <a:rPr lang="en-US" altLang="ko-KR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897A"/>
                          </a:solidFill>
                          <a:latin typeface="+mn-ea"/>
                          <a:ea typeface="+mn-ea"/>
                          <a:cs typeface="+mn-cs"/>
                        </a:rPr>
                        <a:t>X</a:t>
                      </a:r>
                      <a:endParaRPr lang="ko-KR" altLang="en-US" sz="2000" b="1" kern="1200" spc="-10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rgbClr val="00897A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2853">
                <a:tc>
                  <a:txBody>
                    <a:bodyPr/>
                    <a:lstStyle/>
                    <a:p>
                      <a:pPr algn="ctr" latinLnBrk="0" hangingPunct="0"/>
                      <a:r>
                        <a:rPr lang="ko-KR" altLang="en-US" sz="1600" strike="noStrike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행정기관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endParaRPr lang="ko-KR" altLang="en-US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endParaRPr lang="ko-KR" altLang="en-US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7972">
                <a:tc>
                  <a:txBody>
                    <a:bodyPr/>
                    <a:lstStyle/>
                    <a:p>
                      <a:pPr algn="ctr" latinLnBrk="0" hangingPunct="0"/>
                      <a:r>
                        <a:rPr lang="ko-KR" altLang="en-US" sz="1600" strike="noStrike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공직유관</a:t>
                      </a:r>
                      <a:endParaRPr lang="en-US" altLang="ko-KR" sz="1600" strike="noStrike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0" hangingPunct="0"/>
                      <a:r>
                        <a:rPr lang="ko-KR" altLang="en-US" sz="1600" strike="noStrike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단체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endParaRPr lang="ko-KR" altLang="en-US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endParaRPr lang="ko-KR" altLang="en-US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1345">
                <a:tc>
                  <a:txBody>
                    <a:bodyPr/>
                    <a:lstStyle/>
                    <a:p>
                      <a:pPr algn="ctr" latinLnBrk="0" hangingPunct="0"/>
                      <a:r>
                        <a:rPr lang="ko-KR" altLang="en-US" sz="1600" strike="noStrike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언론사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03200" marR="0" indent="-115888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altLang="ko-KR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03200" marR="0" indent="-115888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altLang="ko-KR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87431">
                <a:tc>
                  <a:txBody>
                    <a:bodyPr/>
                    <a:lstStyle/>
                    <a:p>
                      <a:pPr algn="ctr" latinLnBrk="0" hangingPunct="0"/>
                      <a:r>
                        <a:rPr lang="ko-KR" altLang="en-US" sz="1600" strike="noStrike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+mn-ea"/>
                          <a:ea typeface="+mn-ea"/>
                        </a:rPr>
                        <a:t>학교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altLang="ko-KR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endParaRPr lang="ko-KR" altLang="en-US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5" name="그룹 85"/>
          <p:cNvGrpSpPr/>
          <p:nvPr/>
        </p:nvGrpSpPr>
        <p:grpSpPr>
          <a:xfrm>
            <a:off x="1886314" y="2224078"/>
            <a:ext cx="6690535" cy="3565246"/>
            <a:chOff x="1952302" y="2629431"/>
            <a:chExt cx="6690535" cy="3565246"/>
          </a:xfrm>
        </p:grpSpPr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62B1A809-209E-4F44-8F79-D3EEAC93CA26}"/>
                </a:ext>
              </a:extLst>
            </p:cNvPr>
            <p:cNvSpPr/>
            <p:nvPr/>
          </p:nvSpPr>
          <p:spPr>
            <a:xfrm>
              <a:off x="1952302" y="2629431"/>
              <a:ext cx="2952000" cy="94897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임기제</a:t>
              </a:r>
              <a: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공무원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공중보건의사</a:t>
              </a:r>
              <a: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청원경찰 등 </a:t>
              </a:r>
              <a:b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</a:b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공무원으로 인정된 자</a:t>
              </a:r>
            </a:p>
          </p:txBody>
        </p:sp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id="{1FF8E6E5-BC2D-4138-A53D-07F819527364}"/>
                </a:ext>
              </a:extLst>
            </p:cNvPr>
            <p:cNvSpPr/>
            <p:nvPr/>
          </p:nvSpPr>
          <p:spPr>
            <a:xfrm>
              <a:off x="5216195" y="2644842"/>
              <a:ext cx="2952000" cy="97462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기간제 근로자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무기계약직근로자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공무원 임용유예자</a:t>
              </a:r>
            </a:p>
          </p:txBody>
        </p:sp>
        <p:sp>
          <p:nvSpPr>
            <p:cNvPr id="92" name="직사각형 91">
              <a:extLst>
                <a:ext uri="{FF2B5EF4-FFF2-40B4-BE49-F238E27FC236}">
                  <a16:creationId xmlns:a16="http://schemas.microsoft.com/office/drawing/2014/main" id="{5F559755-249A-46B6-A621-2C1DC81DBF19}"/>
                </a:ext>
              </a:extLst>
            </p:cNvPr>
            <p:cNvSpPr/>
            <p:nvPr/>
          </p:nvSpPr>
          <p:spPr>
            <a:xfrm>
              <a:off x="1952302" y="3571816"/>
              <a:ext cx="2952000" cy="94897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비상임 이사</a:t>
              </a:r>
              <a: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감사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기간제</a:t>
              </a:r>
              <a: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무기계약직 등 </a:t>
              </a:r>
              <a:b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</a:br>
              <a:r>
                <a:rPr lang="ko-KR" altLang="en-US" spc="-8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비정규직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 직원</a:t>
              </a:r>
            </a:p>
          </p:txBody>
        </p:sp>
        <p:sp>
          <p:nvSpPr>
            <p:cNvPr id="93" name="직사각형 92">
              <a:extLst>
                <a:ext uri="{FF2B5EF4-FFF2-40B4-BE49-F238E27FC236}">
                  <a16:creationId xmlns:a16="http://schemas.microsoft.com/office/drawing/2014/main" id="{566C8F85-C2AB-4C8C-BD80-8D52CBD15658}"/>
                </a:ext>
              </a:extLst>
            </p:cNvPr>
            <p:cNvSpPr/>
            <p:nvPr/>
          </p:nvSpPr>
          <p:spPr>
            <a:xfrm>
              <a:off x="5216194" y="3606671"/>
              <a:ext cx="3426643" cy="67197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용역업체 직원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3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공공기관   자회사   임직원</a:t>
              </a:r>
              <a:r>
                <a:rPr lang="en-US" altLang="ko-KR" spc="-3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(</a:t>
              </a:r>
              <a:r>
                <a:rPr lang="ko-KR" altLang="en-US" spc="-3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공공기관    지정</a:t>
              </a:r>
              <a:r>
                <a:rPr lang="en-US" altLang="ko-KR" spc="-3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X)</a:t>
              </a:r>
              <a:endParaRPr lang="ko-KR" altLang="en-US" spc="-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96" name="직사각형 95">
              <a:extLst>
                <a:ext uri="{FF2B5EF4-FFF2-40B4-BE49-F238E27FC236}">
                  <a16:creationId xmlns:a16="http://schemas.microsoft.com/office/drawing/2014/main" id="{1AB60BCA-0A02-4787-825F-AFE08CADFA35}"/>
                </a:ext>
              </a:extLst>
            </p:cNvPr>
            <p:cNvSpPr/>
            <p:nvPr/>
          </p:nvSpPr>
          <p:spPr>
            <a:xfrm>
              <a:off x="1952302" y="4470100"/>
              <a:ext cx="2952000" cy="67197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  <a:defRPr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인턴기자 등 단시간근로자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  <a:defRPr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계약직 등 </a:t>
              </a:r>
              <a:r>
                <a:rPr lang="ko-KR" altLang="en-US" spc="-8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비정규직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 임직원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101" name="직사각형 100">
              <a:extLst>
                <a:ext uri="{FF2B5EF4-FFF2-40B4-BE49-F238E27FC236}">
                  <a16:creationId xmlns:a16="http://schemas.microsoft.com/office/drawing/2014/main" id="{2856D87A-C28B-440B-AF30-D5324FFC4A2F}"/>
                </a:ext>
              </a:extLst>
            </p:cNvPr>
            <p:cNvSpPr/>
            <p:nvPr/>
          </p:nvSpPr>
          <p:spPr>
            <a:xfrm>
              <a:off x="5216195" y="4621423"/>
              <a:ext cx="2952000" cy="36933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  <a:defRPr/>
              </a:pPr>
              <a:r>
                <a:rPr lang="ko-KR" altLang="en-US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프로그램 외주제작사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102" name="직사각형 101">
              <a:extLst>
                <a:ext uri="{FF2B5EF4-FFF2-40B4-BE49-F238E27FC236}">
                  <a16:creationId xmlns:a16="http://schemas.microsoft.com/office/drawing/2014/main" id="{FF1ED4DC-E9F8-4257-A07D-C102C0CF6238}"/>
                </a:ext>
              </a:extLst>
            </p:cNvPr>
            <p:cNvSpPr/>
            <p:nvPr/>
          </p:nvSpPr>
          <p:spPr>
            <a:xfrm>
              <a:off x="1952302" y="5220051"/>
              <a:ext cx="2952000" cy="97462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학교 채용 운동부 감독</a:t>
              </a:r>
              <a: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코치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총장</a:t>
              </a:r>
              <a: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학장</a:t>
              </a:r>
              <a: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교수 등 교원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기간제 교사</a:t>
              </a:r>
              <a: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유치원 교사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103" name="직사각형 102">
              <a:extLst>
                <a:ext uri="{FF2B5EF4-FFF2-40B4-BE49-F238E27FC236}">
                  <a16:creationId xmlns:a16="http://schemas.microsoft.com/office/drawing/2014/main" id="{B4219712-8530-4A9D-A739-9EDC0D033BE8}"/>
                </a:ext>
              </a:extLst>
            </p:cNvPr>
            <p:cNvSpPr/>
            <p:nvPr/>
          </p:nvSpPr>
          <p:spPr>
            <a:xfrm>
              <a:off x="5216195" y="5371373"/>
              <a:ext cx="2952000" cy="67197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방과후강사</a:t>
              </a:r>
              <a:endParaRPr lang="en-US" altLang="ko-KR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marL="203200" indent="-115888" latinLnBrk="0" hangingPunct="0">
                <a:spcAft>
                  <a:spcPts val="200"/>
                </a:spcAft>
                <a:buFont typeface="Arial" panose="020B0604020202020204" pitchFamily="34" charset="0"/>
                <a:buChar char="•"/>
              </a:pP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겸임교원</a:t>
              </a:r>
              <a:r>
                <a:rPr lang="en-US" altLang="ko-KR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명예교수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28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3429000"/>
            <a:ext cx="9144000" cy="342900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5"/>
          <p:cNvSpPr/>
          <p:nvPr/>
        </p:nvSpPr>
        <p:spPr>
          <a:xfrm>
            <a:off x="500034" y="1702238"/>
            <a:ext cx="8143932" cy="1428760"/>
          </a:xfrm>
          <a:prstGeom prst="roundRect">
            <a:avLst>
              <a:gd name="adj" fmla="val 790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spc="-150" dirty="0">
                <a:solidFill>
                  <a:srgbClr val="C00000"/>
                </a:solidFill>
                <a:latin typeface="나눔바른고딕" pitchFamily="50" charset="-127"/>
                <a:ea typeface="나눔바른고딕" pitchFamily="50" charset="-127"/>
              </a:rPr>
              <a:t>공직자가</a:t>
            </a:r>
            <a:r>
              <a:rPr lang="ko-KR" altLang="en-US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 친구</a:t>
            </a:r>
            <a:r>
              <a:rPr lang="en-US" altLang="ko-KR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이웃</a:t>
            </a:r>
            <a:r>
              <a:rPr lang="en-US" altLang="ko-KR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연인</a:t>
            </a:r>
            <a:r>
              <a:rPr lang="en-US" altLang="ko-KR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등 </a:t>
            </a:r>
            <a:r>
              <a:rPr lang="ko-KR" altLang="en-US" sz="2800" spc="-150" dirty="0">
                <a:solidFill>
                  <a:srgbClr val="C00000"/>
                </a:solidFill>
                <a:latin typeface="나눔바른고딕" pitchFamily="50" charset="-127"/>
                <a:ea typeface="나눔바른고딕" pitchFamily="50" charset="-127"/>
              </a:rPr>
              <a:t>공직자가 아닌 사람에게 </a:t>
            </a:r>
            <a:r>
              <a:rPr lang="ko-KR" altLang="en-US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식사를 대접하거나 선물을 주는 경우에도 청탁금지법을 지켜야한다</a:t>
            </a:r>
            <a:r>
              <a:rPr lang="en-US" altLang="ko-KR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?</a:t>
            </a:r>
            <a:endParaRPr lang="ko-KR" altLang="en-US" sz="2800" spc="-150" dirty="0">
              <a:gradFill>
                <a:gsLst>
                  <a:gs pos="83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75000"/>
                      <a:lumOff val="25000"/>
                    </a:schemeClr>
                  </a:gs>
                </a:gsLst>
                <a:lin ang="5400000" scaled="1"/>
              </a:gradFill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4" name="이등변 삼각형 3"/>
          <p:cNvSpPr/>
          <p:nvPr/>
        </p:nvSpPr>
        <p:spPr>
          <a:xfrm rot="1181126">
            <a:off x="1500166" y="2928934"/>
            <a:ext cx="500066" cy="1285884"/>
          </a:xfrm>
          <a:prstGeom prst="triangle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/>
            <a:endParaRPr lang="ko-KR" altLang="en-US" sz="2800" b="1" u="sng" spc="-150" dirty="0">
              <a:solidFill>
                <a:srgbClr val="3399FF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5" name="사각형: 둥근 모서리 25"/>
          <p:cNvSpPr/>
          <p:nvPr/>
        </p:nvSpPr>
        <p:spPr>
          <a:xfrm>
            <a:off x="714348" y="3786190"/>
            <a:ext cx="7786742" cy="2500330"/>
          </a:xfrm>
          <a:prstGeom prst="roundRect">
            <a:avLst>
              <a:gd name="adj" fmla="val 7900"/>
            </a:avLst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 latinLnBrk="0"/>
            <a:r>
              <a:rPr lang="ko-KR" altLang="en-US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공직자가 아닌 친구</a:t>
            </a:r>
            <a:r>
              <a:rPr lang="en-US" altLang="ko-KR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이웃</a:t>
            </a:r>
            <a:r>
              <a:rPr lang="en-US" altLang="ko-KR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2800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연인 등은 </a:t>
            </a:r>
            <a:r>
              <a:rPr lang="ko-KR" altLang="en-US" sz="2800" b="1" u="sng" spc="-150" dirty="0">
                <a:solidFill>
                  <a:srgbClr val="3399FF"/>
                </a:solidFill>
                <a:latin typeface="나눔바른고딕" pitchFamily="50" charset="-127"/>
                <a:ea typeface="나눔바른고딕" pitchFamily="50" charset="-127"/>
              </a:rPr>
              <a:t>청탁금지법 적용대상이 아니므로</a:t>
            </a:r>
            <a:r>
              <a:rPr lang="en-US" altLang="ko-KR" sz="2800" b="1" u="sng" spc="-150" dirty="0">
                <a:solidFill>
                  <a:srgbClr val="3399FF"/>
                </a:solidFill>
                <a:latin typeface="나눔바른고딕" pitchFamily="50" charset="-127"/>
                <a:ea typeface="나눔바른고딕" pitchFamily="50" charset="-127"/>
              </a:rPr>
              <a:t>,</a:t>
            </a:r>
            <a:r>
              <a:rPr lang="ko-KR" altLang="en-US" sz="2800" spc="-150" dirty="0">
                <a:gradFill>
                  <a:gsLst>
                    <a:gs pos="83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 이들에게 제공되는 식사나 선물은 청탁금지법 규율 대상이 아닙니다</a:t>
            </a:r>
            <a:r>
              <a:rPr lang="en-US" altLang="ko-KR" sz="2800" spc="-150" dirty="0">
                <a:gradFill>
                  <a:gsLst>
                    <a:gs pos="83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latin typeface="나눔바른고딕" pitchFamily="50" charset="-127"/>
                <a:ea typeface="나눔바른고딕" pitchFamily="50" charset="-127"/>
              </a:rPr>
              <a:t>.</a:t>
            </a:r>
            <a:endParaRPr lang="ko-KR" altLang="en-US" sz="1600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EC5B7FF-CA2D-42C9-87DC-1EE8A1263A30}"/>
              </a:ext>
            </a:extLst>
          </p:cNvPr>
          <p:cNvSpPr/>
          <p:nvPr/>
        </p:nvSpPr>
        <p:spPr>
          <a:xfrm>
            <a:off x="0" y="0"/>
            <a:ext cx="9144000" cy="6610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360000" y="468000"/>
            <a:ext cx="2946400" cy="468513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적용대상 관련 질의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73859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3696736-16EB-436F-A582-F0769E7C9C9E}"/>
              </a:ext>
            </a:extLst>
          </p:cNvPr>
          <p:cNvSpPr/>
          <p:nvPr/>
        </p:nvSpPr>
        <p:spPr>
          <a:xfrm>
            <a:off x="0" y="6366032"/>
            <a:ext cx="9150475" cy="491968"/>
          </a:xfrm>
          <a:prstGeom prst="rect">
            <a:avLst/>
          </a:prstGeom>
          <a:gradFill flip="none" rotWithShape="1">
            <a:gsLst>
              <a:gs pos="0">
                <a:srgbClr val="8FAADC">
                  <a:lumMod val="94000"/>
                </a:srgbClr>
              </a:gs>
              <a:gs pos="100000">
                <a:srgbClr val="DAE3F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B7BA911-003F-42B3-8D72-6E2E853A03A4}"/>
              </a:ext>
            </a:extLst>
          </p:cNvPr>
          <p:cNvSpPr/>
          <p:nvPr/>
        </p:nvSpPr>
        <p:spPr>
          <a:xfrm>
            <a:off x="0" y="0"/>
            <a:ext cx="9150475" cy="6362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:a16="http://schemas.microsoft.com/office/drawing/2014/main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:a16="http://schemas.microsoft.com/office/drawing/2014/main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70C7C8DA-B8A6-430C-BE01-E95CEBF61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14" y="505644"/>
            <a:ext cx="1366172" cy="325804"/>
          </a:xfrm>
          <a:prstGeom prst="rect">
            <a:avLst/>
          </a:prstGeom>
        </p:spPr>
      </p:pic>
      <p:sp>
        <p:nvSpPr>
          <p:cNvPr id="36" name="직각 삼각형 35">
            <a:extLst>
              <a:ext uri="{FF2B5EF4-FFF2-40B4-BE49-F238E27FC236}">
                <a16:creationId xmlns:a16="http://schemas.microsoft.com/office/drawing/2014/main" id="{7D411EBC-1F19-457E-B31B-F27C6272BDCB}"/>
              </a:ext>
            </a:extLst>
          </p:cNvPr>
          <p:cNvSpPr>
            <a:spLocks/>
          </p:cNvSpPr>
          <p:nvPr/>
        </p:nvSpPr>
        <p:spPr bwMode="auto">
          <a:xfrm>
            <a:off x="-12952" y="4810124"/>
            <a:ext cx="4558956" cy="1552576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rgbClr val="79D595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7" name="직각 삼각형 36">
            <a:extLst>
              <a:ext uri="{FF2B5EF4-FFF2-40B4-BE49-F238E27FC236}">
                <a16:creationId xmlns:a16="http://schemas.microsoft.com/office/drawing/2014/main" id="{8B3397EE-120E-4931-8DB3-5F8928BC71EF}"/>
              </a:ext>
            </a:extLst>
          </p:cNvPr>
          <p:cNvSpPr>
            <a:spLocks/>
          </p:cNvSpPr>
          <p:nvPr/>
        </p:nvSpPr>
        <p:spPr bwMode="auto">
          <a:xfrm flipH="1">
            <a:off x="1155700" y="4667251"/>
            <a:ext cx="7988295" cy="1695450"/>
          </a:xfrm>
          <a:prstGeom prst="rtTriangle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100000">
                <a:schemeClr val="accent6">
                  <a:lumMod val="40000"/>
                  <a:lumOff val="60000"/>
                  <a:alpha val="5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1155701" y="2400211"/>
            <a:ext cx="6832600" cy="162345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1200"/>
              </a:spcAft>
              <a:defRPr/>
            </a:pPr>
            <a:r>
              <a:rPr lang="ko-KR" altLang="en-US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청탁금지법</a:t>
            </a:r>
            <a:br>
              <a:rPr lang="en-US" altLang="ko-KR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F4960"/>
                </a:solidFill>
                <a:latin typeface="나눔바른고딕" pitchFamily="50" charset="-127"/>
                <a:ea typeface="나눔바른고딕" pitchFamily="50" charset="-127"/>
              </a:rPr>
            </a:br>
            <a:r>
              <a:rPr lang="ko-KR" altLang="en-US" sz="4400" b="1" kern="0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+mj-ea"/>
                <a:ea typeface="+mj-ea"/>
              </a:rPr>
              <a:t>부정청탁 금지</a:t>
            </a:r>
            <a:endParaRPr lang="en-US" altLang="ko-KR" sz="4400" b="1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55B2"/>
              </a:solidFill>
              <a:latin typeface="+mj-ea"/>
              <a:ea typeface="+mj-ea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8F2C1CFC-872F-42F0-8A02-791329BC87E2}"/>
              </a:ext>
            </a:extLst>
          </p:cNvPr>
          <p:cNvCxnSpPr/>
          <p:nvPr/>
        </p:nvCxnSpPr>
        <p:spPr>
          <a:xfrm flipV="1">
            <a:off x="2636323" y="3987800"/>
            <a:ext cx="4020952" cy="2309"/>
          </a:xfrm>
          <a:prstGeom prst="line">
            <a:avLst/>
          </a:prstGeom>
          <a:ln>
            <a:solidFill>
              <a:srgbClr val="3855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9">
            <a:extLst>
              <a:ext uri="{FF2B5EF4-FFF2-40B4-BE49-F238E27FC236}">
                <a16:creationId xmlns:a16="http://schemas.microsoft.com/office/drawing/2014/main" id="{4E3547CD-FC9C-4649-8662-2703578C79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7740" y="4843689"/>
            <a:ext cx="1308520" cy="1529488"/>
            <a:chOff x="1398" y="4320"/>
            <a:chExt cx="604" cy="706"/>
          </a:xfrm>
          <a:solidFill>
            <a:srgbClr val="8CA8DB"/>
          </a:solidFill>
        </p:grpSpPr>
        <p:sp>
          <p:nvSpPr>
            <p:cNvPr id="16" name="Freeform 90">
              <a:extLst>
                <a:ext uri="{FF2B5EF4-FFF2-40B4-BE49-F238E27FC236}">
                  <a16:creationId xmlns:a16="http://schemas.microsoft.com/office/drawing/2014/main" id="{4E31AEB6-2F4C-43AC-8AA9-4A8DDBD0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4" y="4662"/>
              <a:ext cx="234" cy="304"/>
            </a:xfrm>
            <a:custGeom>
              <a:avLst/>
              <a:gdLst>
                <a:gd name="T0" fmla="*/ 234 w 234"/>
                <a:gd name="T1" fmla="*/ 304 h 304"/>
                <a:gd name="T2" fmla="*/ 234 w 234"/>
                <a:gd name="T3" fmla="*/ 50 h 304"/>
                <a:gd name="T4" fmla="*/ 234 w 234"/>
                <a:gd name="T5" fmla="*/ 50 h 304"/>
                <a:gd name="T6" fmla="*/ 232 w 234"/>
                <a:gd name="T7" fmla="*/ 40 h 304"/>
                <a:gd name="T8" fmla="*/ 230 w 234"/>
                <a:gd name="T9" fmla="*/ 30 h 304"/>
                <a:gd name="T10" fmla="*/ 226 w 234"/>
                <a:gd name="T11" fmla="*/ 22 h 304"/>
                <a:gd name="T12" fmla="*/ 220 w 234"/>
                <a:gd name="T13" fmla="*/ 16 h 304"/>
                <a:gd name="T14" fmla="*/ 212 w 234"/>
                <a:gd name="T15" fmla="*/ 10 h 304"/>
                <a:gd name="T16" fmla="*/ 204 w 234"/>
                <a:gd name="T17" fmla="*/ 4 h 304"/>
                <a:gd name="T18" fmla="*/ 194 w 234"/>
                <a:gd name="T19" fmla="*/ 2 h 304"/>
                <a:gd name="T20" fmla="*/ 184 w 234"/>
                <a:gd name="T21" fmla="*/ 0 h 304"/>
                <a:gd name="T22" fmla="*/ 0 w 234"/>
                <a:gd name="T23" fmla="*/ 0 h 304"/>
                <a:gd name="T24" fmla="*/ 0 w 234"/>
                <a:gd name="T25" fmla="*/ 292 h 304"/>
                <a:gd name="T26" fmla="*/ 204 w 234"/>
                <a:gd name="T27" fmla="*/ 292 h 304"/>
                <a:gd name="T28" fmla="*/ 204 w 234"/>
                <a:gd name="T29" fmla="*/ 292 h 304"/>
                <a:gd name="T30" fmla="*/ 204 w 234"/>
                <a:gd name="T31" fmla="*/ 292 h 304"/>
                <a:gd name="T32" fmla="*/ 220 w 234"/>
                <a:gd name="T33" fmla="*/ 298 h 304"/>
                <a:gd name="T34" fmla="*/ 234 w 234"/>
                <a:gd name="T35" fmla="*/ 304 h 304"/>
                <a:gd name="T36" fmla="*/ 234 w 234"/>
                <a:gd name="T3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4" h="304">
                  <a:moveTo>
                    <a:pt x="234" y="304"/>
                  </a:moveTo>
                  <a:lnTo>
                    <a:pt x="234" y="50"/>
                  </a:lnTo>
                  <a:lnTo>
                    <a:pt x="234" y="50"/>
                  </a:lnTo>
                  <a:lnTo>
                    <a:pt x="232" y="40"/>
                  </a:lnTo>
                  <a:lnTo>
                    <a:pt x="230" y="30"/>
                  </a:lnTo>
                  <a:lnTo>
                    <a:pt x="226" y="22"/>
                  </a:lnTo>
                  <a:lnTo>
                    <a:pt x="220" y="16"/>
                  </a:lnTo>
                  <a:lnTo>
                    <a:pt x="212" y="10"/>
                  </a:lnTo>
                  <a:lnTo>
                    <a:pt x="204" y="4"/>
                  </a:lnTo>
                  <a:lnTo>
                    <a:pt x="194" y="2"/>
                  </a:lnTo>
                  <a:lnTo>
                    <a:pt x="184" y="0"/>
                  </a:lnTo>
                  <a:lnTo>
                    <a:pt x="0" y="0"/>
                  </a:lnTo>
                  <a:lnTo>
                    <a:pt x="0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20" y="298"/>
                  </a:lnTo>
                  <a:lnTo>
                    <a:pt x="234" y="304"/>
                  </a:lnTo>
                  <a:lnTo>
                    <a:pt x="23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1">
              <a:extLst>
                <a:ext uri="{FF2B5EF4-FFF2-40B4-BE49-F238E27FC236}">
                  <a16:creationId xmlns:a16="http://schemas.microsoft.com/office/drawing/2014/main" id="{E02541B7-548A-4C4B-8C9A-8B1F252C8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8" y="4678"/>
              <a:ext cx="604" cy="348"/>
            </a:xfrm>
            <a:custGeom>
              <a:avLst/>
              <a:gdLst>
                <a:gd name="T0" fmla="*/ 604 w 604"/>
                <a:gd name="T1" fmla="*/ 40 h 348"/>
                <a:gd name="T2" fmla="*/ 574 w 604"/>
                <a:gd name="T3" fmla="*/ 0 h 348"/>
                <a:gd name="T4" fmla="*/ 574 w 604"/>
                <a:gd name="T5" fmla="*/ 300 h 348"/>
                <a:gd name="T6" fmla="*/ 348 w 604"/>
                <a:gd name="T7" fmla="*/ 300 h 348"/>
                <a:gd name="T8" fmla="*/ 346 w 604"/>
                <a:gd name="T9" fmla="*/ 302 h 348"/>
                <a:gd name="T10" fmla="*/ 346 w 604"/>
                <a:gd name="T11" fmla="*/ 302 h 348"/>
                <a:gd name="T12" fmla="*/ 334 w 604"/>
                <a:gd name="T13" fmla="*/ 304 h 348"/>
                <a:gd name="T14" fmla="*/ 324 w 604"/>
                <a:gd name="T15" fmla="*/ 310 h 348"/>
                <a:gd name="T16" fmla="*/ 314 w 604"/>
                <a:gd name="T17" fmla="*/ 320 h 348"/>
                <a:gd name="T18" fmla="*/ 308 w 604"/>
                <a:gd name="T19" fmla="*/ 332 h 348"/>
                <a:gd name="T20" fmla="*/ 302 w 604"/>
                <a:gd name="T21" fmla="*/ 344 h 348"/>
                <a:gd name="T22" fmla="*/ 296 w 604"/>
                <a:gd name="T23" fmla="*/ 332 h 348"/>
                <a:gd name="T24" fmla="*/ 296 w 604"/>
                <a:gd name="T25" fmla="*/ 332 h 348"/>
                <a:gd name="T26" fmla="*/ 290 w 604"/>
                <a:gd name="T27" fmla="*/ 320 h 348"/>
                <a:gd name="T28" fmla="*/ 282 w 604"/>
                <a:gd name="T29" fmla="*/ 310 h 348"/>
                <a:gd name="T30" fmla="*/ 270 w 604"/>
                <a:gd name="T31" fmla="*/ 304 h 348"/>
                <a:gd name="T32" fmla="*/ 258 w 604"/>
                <a:gd name="T33" fmla="*/ 302 h 348"/>
                <a:gd name="T34" fmla="*/ 254 w 604"/>
                <a:gd name="T35" fmla="*/ 300 h 348"/>
                <a:gd name="T36" fmla="*/ 30 w 604"/>
                <a:gd name="T37" fmla="*/ 300 h 348"/>
                <a:gd name="T38" fmla="*/ 30 w 604"/>
                <a:gd name="T39" fmla="*/ 0 h 348"/>
                <a:gd name="T40" fmla="*/ 0 w 604"/>
                <a:gd name="T41" fmla="*/ 40 h 348"/>
                <a:gd name="T42" fmla="*/ 0 w 604"/>
                <a:gd name="T43" fmla="*/ 348 h 348"/>
                <a:gd name="T44" fmla="*/ 604 w 604"/>
                <a:gd name="T45" fmla="*/ 348 h 348"/>
                <a:gd name="T46" fmla="*/ 604 w 604"/>
                <a:gd name="T47" fmla="*/ 40 h 348"/>
                <a:gd name="T48" fmla="*/ 604 w 604"/>
                <a:gd name="T49" fmla="*/ 4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4" h="348">
                  <a:moveTo>
                    <a:pt x="604" y="40"/>
                  </a:moveTo>
                  <a:lnTo>
                    <a:pt x="574" y="0"/>
                  </a:lnTo>
                  <a:lnTo>
                    <a:pt x="574" y="300"/>
                  </a:lnTo>
                  <a:lnTo>
                    <a:pt x="348" y="300"/>
                  </a:lnTo>
                  <a:lnTo>
                    <a:pt x="346" y="302"/>
                  </a:lnTo>
                  <a:lnTo>
                    <a:pt x="346" y="302"/>
                  </a:lnTo>
                  <a:lnTo>
                    <a:pt x="334" y="304"/>
                  </a:lnTo>
                  <a:lnTo>
                    <a:pt x="324" y="310"/>
                  </a:lnTo>
                  <a:lnTo>
                    <a:pt x="314" y="320"/>
                  </a:lnTo>
                  <a:lnTo>
                    <a:pt x="308" y="332"/>
                  </a:lnTo>
                  <a:lnTo>
                    <a:pt x="302" y="344"/>
                  </a:lnTo>
                  <a:lnTo>
                    <a:pt x="296" y="332"/>
                  </a:lnTo>
                  <a:lnTo>
                    <a:pt x="296" y="332"/>
                  </a:lnTo>
                  <a:lnTo>
                    <a:pt x="290" y="320"/>
                  </a:lnTo>
                  <a:lnTo>
                    <a:pt x="282" y="310"/>
                  </a:lnTo>
                  <a:lnTo>
                    <a:pt x="270" y="304"/>
                  </a:lnTo>
                  <a:lnTo>
                    <a:pt x="258" y="302"/>
                  </a:lnTo>
                  <a:lnTo>
                    <a:pt x="254" y="300"/>
                  </a:lnTo>
                  <a:lnTo>
                    <a:pt x="30" y="300"/>
                  </a:lnTo>
                  <a:lnTo>
                    <a:pt x="30" y="0"/>
                  </a:lnTo>
                  <a:lnTo>
                    <a:pt x="0" y="40"/>
                  </a:lnTo>
                  <a:lnTo>
                    <a:pt x="0" y="348"/>
                  </a:lnTo>
                  <a:lnTo>
                    <a:pt x="604" y="348"/>
                  </a:lnTo>
                  <a:lnTo>
                    <a:pt x="604" y="40"/>
                  </a:lnTo>
                  <a:lnTo>
                    <a:pt x="60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2">
              <a:extLst>
                <a:ext uri="{FF2B5EF4-FFF2-40B4-BE49-F238E27FC236}">
                  <a16:creationId xmlns:a16="http://schemas.microsoft.com/office/drawing/2014/main" id="{1966867A-F5B4-4036-8221-0B1F13B2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" y="4662"/>
              <a:ext cx="234" cy="304"/>
            </a:xfrm>
            <a:custGeom>
              <a:avLst/>
              <a:gdLst>
                <a:gd name="T0" fmla="*/ 176 w 234"/>
                <a:gd name="T1" fmla="*/ 0 h 304"/>
                <a:gd name="T2" fmla="*/ 176 w 234"/>
                <a:gd name="T3" fmla="*/ 174 h 304"/>
                <a:gd name="T4" fmla="*/ 146 w 234"/>
                <a:gd name="T5" fmla="*/ 152 h 304"/>
                <a:gd name="T6" fmla="*/ 118 w 234"/>
                <a:gd name="T7" fmla="*/ 174 h 304"/>
                <a:gd name="T8" fmla="*/ 118 w 234"/>
                <a:gd name="T9" fmla="*/ 0 h 304"/>
                <a:gd name="T10" fmla="*/ 50 w 234"/>
                <a:gd name="T11" fmla="*/ 0 h 304"/>
                <a:gd name="T12" fmla="*/ 50 w 234"/>
                <a:gd name="T13" fmla="*/ 0 h 304"/>
                <a:gd name="T14" fmla="*/ 40 w 234"/>
                <a:gd name="T15" fmla="*/ 2 h 304"/>
                <a:gd name="T16" fmla="*/ 30 w 234"/>
                <a:gd name="T17" fmla="*/ 4 h 304"/>
                <a:gd name="T18" fmla="*/ 22 w 234"/>
                <a:gd name="T19" fmla="*/ 10 h 304"/>
                <a:gd name="T20" fmla="*/ 16 w 234"/>
                <a:gd name="T21" fmla="*/ 16 h 304"/>
                <a:gd name="T22" fmla="*/ 10 w 234"/>
                <a:gd name="T23" fmla="*/ 22 h 304"/>
                <a:gd name="T24" fmla="*/ 4 w 234"/>
                <a:gd name="T25" fmla="*/ 30 h 304"/>
                <a:gd name="T26" fmla="*/ 2 w 234"/>
                <a:gd name="T27" fmla="*/ 40 h 304"/>
                <a:gd name="T28" fmla="*/ 0 w 234"/>
                <a:gd name="T29" fmla="*/ 50 h 304"/>
                <a:gd name="T30" fmla="*/ 0 w 234"/>
                <a:gd name="T31" fmla="*/ 304 h 304"/>
                <a:gd name="T32" fmla="*/ 0 w 234"/>
                <a:gd name="T33" fmla="*/ 304 h 304"/>
                <a:gd name="T34" fmla="*/ 14 w 234"/>
                <a:gd name="T35" fmla="*/ 298 h 304"/>
                <a:gd name="T36" fmla="*/ 30 w 234"/>
                <a:gd name="T37" fmla="*/ 292 h 304"/>
                <a:gd name="T38" fmla="*/ 30 w 234"/>
                <a:gd name="T39" fmla="*/ 292 h 304"/>
                <a:gd name="T40" fmla="*/ 36 w 234"/>
                <a:gd name="T41" fmla="*/ 292 h 304"/>
                <a:gd name="T42" fmla="*/ 234 w 234"/>
                <a:gd name="T43" fmla="*/ 292 h 304"/>
                <a:gd name="T44" fmla="*/ 234 w 234"/>
                <a:gd name="T45" fmla="*/ 0 h 304"/>
                <a:gd name="T46" fmla="*/ 176 w 234"/>
                <a:gd name="T47" fmla="*/ 0 h 304"/>
                <a:gd name="T48" fmla="*/ 176 w 234"/>
                <a:gd name="T49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304">
                  <a:moveTo>
                    <a:pt x="176" y="0"/>
                  </a:moveTo>
                  <a:lnTo>
                    <a:pt x="176" y="174"/>
                  </a:lnTo>
                  <a:lnTo>
                    <a:pt x="146" y="152"/>
                  </a:lnTo>
                  <a:lnTo>
                    <a:pt x="118" y="174"/>
                  </a:lnTo>
                  <a:lnTo>
                    <a:pt x="118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6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4" y="298"/>
                  </a:lnTo>
                  <a:lnTo>
                    <a:pt x="30" y="292"/>
                  </a:lnTo>
                  <a:lnTo>
                    <a:pt x="30" y="292"/>
                  </a:lnTo>
                  <a:lnTo>
                    <a:pt x="36" y="292"/>
                  </a:lnTo>
                  <a:lnTo>
                    <a:pt x="234" y="292"/>
                  </a:lnTo>
                  <a:lnTo>
                    <a:pt x="234" y="0"/>
                  </a:lnTo>
                  <a:lnTo>
                    <a:pt x="176" y="0"/>
                  </a:lnTo>
                  <a:lnTo>
                    <a:pt x="1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93">
              <a:extLst>
                <a:ext uri="{FF2B5EF4-FFF2-40B4-BE49-F238E27FC236}">
                  <a16:creationId xmlns:a16="http://schemas.microsoft.com/office/drawing/2014/main" id="{B052F567-7323-44B0-A45F-EB199DAF7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4" y="4320"/>
              <a:ext cx="338" cy="256"/>
            </a:xfrm>
            <a:custGeom>
              <a:avLst/>
              <a:gdLst>
                <a:gd name="T0" fmla="*/ 316 w 338"/>
                <a:gd name="T1" fmla="*/ 88 h 256"/>
                <a:gd name="T2" fmla="*/ 294 w 338"/>
                <a:gd name="T3" fmla="*/ 30 h 256"/>
                <a:gd name="T4" fmla="*/ 274 w 338"/>
                <a:gd name="T5" fmla="*/ 8 h 256"/>
                <a:gd name="T6" fmla="*/ 250 w 338"/>
                <a:gd name="T7" fmla="*/ 0 h 256"/>
                <a:gd name="T8" fmla="*/ 248 w 338"/>
                <a:gd name="T9" fmla="*/ 0 h 256"/>
                <a:gd name="T10" fmla="*/ 238 w 338"/>
                <a:gd name="T11" fmla="*/ 4 h 256"/>
                <a:gd name="T12" fmla="*/ 234 w 338"/>
                <a:gd name="T13" fmla="*/ 14 h 256"/>
                <a:gd name="T14" fmla="*/ 244 w 338"/>
                <a:gd name="T15" fmla="*/ 26 h 256"/>
                <a:gd name="T16" fmla="*/ 250 w 338"/>
                <a:gd name="T17" fmla="*/ 28 h 256"/>
                <a:gd name="T18" fmla="*/ 252 w 338"/>
                <a:gd name="T19" fmla="*/ 28 h 256"/>
                <a:gd name="T20" fmla="*/ 272 w 338"/>
                <a:gd name="T21" fmla="*/ 44 h 256"/>
                <a:gd name="T22" fmla="*/ 288 w 338"/>
                <a:gd name="T23" fmla="*/ 88 h 256"/>
                <a:gd name="T24" fmla="*/ 32 w 338"/>
                <a:gd name="T25" fmla="*/ 152 h 256"/>
                <a:gd name="T26" fmla="*/ 68 w 338"/>
                <a:gd name="T27" fmla="*/ 44 h 256"/>
                <a:gd name="T28" fmla="*/ 82 w 338"/>
                <a:gd name="T29" fmla="*/ 30 h 256"/>
                <a:gd name="T30" fmla="*/ 88 w 338"/>
                <a:gd name="T31" fmla="*/ 28 h 256"/>
                <a:gd name="T32" fmla="*/ 94 w 338"/>
                <a:gd name="T33" fmla="*/ 26 h 256"/>
                <a:gd name="T34" fmla="*/ 102 w 338"/>
                <a:gd name="T35" fmla="*/ 14 h 256"/>
                <a:gd name="T36" fmla="*/ 98 w 338"/>
                <a:gd name="T37" fmla="*/ 4 h 256"/>
                <a:gd name="T38" fmla="*/ 90 w 338"/>
                <a:gd name="T39" fmla="*/ 0 h 256"/>
                <a:gd name="T40" fmla="*/ 72 w 338"/>
                <a:gd name="T41" fmla="*/ 4 h 256"/>
                <a:gd name="T42" fmla="*/ 52 w 338"/>
                <a:gd name="T43" fmla="*/ 20 h 256"/>
                <a:gd name="T44" fmla="*/ 34 w 338"/>
                <a:gd name="T45" fmla="*/ 54 h 256"/>
                <a:gd name="T46" fmla="*/ 4 w 338"/>
                <a:gd name="T47" fmla="*/ 152 h 256"/>
                <a:gd name="T48" fmla="*/ 0 w 338"/>
                <a:gd name="T49" fmla="*/ 168 h 256"/>
                <a:gd name="T50" fmla="*/ 6 w 338"/>
                <a:gd name="T51" fmla="*/ 208 h 256"/>
                <a:gd name="T52" fmla="*/ 12 w 338"/>
                <a:gd name="T53" fmla="*/ 234 h 256"/>
                <a:gd name="T54" fmla="*/ 24 w 338"/>
                <a:gd name="T55" fmla="*/ 250 h 256"/>
                <a:gd name="T56" fmla="*/ 124 w 338"/>
                <a:gd name="T57" fmla="*/ 256 h 256"/>
                <a:gd name="T58" fmla="*/ 136 w 338"/>
                <a:gd name="T59" fmla="*/ 254 h 256"/>
                <a:gd name="T60" fmla="*/ 156 w 338"/>
                <a:gd name="T61" fmla="*/ 224 h 256"/>
                <a:gd name="T62" fmla="*/ 164 w 338"/>
                <a:gd name="T63" fmla="*/ 182 h 256"/>
                <a:gd name="T64" fmla="*/ 180 w 338"/>
                <a:gd name="T65" fmla="*/ 184 h 256"/>
                <a:gd name="T66" fmla="*/ 182 w 338"/>
                <a:gd name="T67" fmla="*/ 224 h 256"/>
                <a:gd name="T68" fmla="*/ 202 w 338"/>
                <a:gd name="T69" fmla="*/ 254 h 256"/>
                <a:gd name="T70" fmla="*/ 298 w 338"/>
                <a:gd name="T71" fmla="*/ 256 h 256"/>
                <a:gd name="T72" fmla="*/ 316 w 338"/>
                <a:gd name="T73" fmla="*/ 250 h 256"/>
                <a:gd name="T74" fmla="*/ 326 w 338"/>
                <a:gd name="T75" fmla="*/ 234 h 256"/>
                <a:gd name="T76" fmla="*/ 332 w 338"/>
                <a:gd name="T77" fmla="*/ 208 h 256"/>
                <a:gd name="T78" fmla="*/ 338 w 338"/>
                <a:gd name="T79" fmla="*/ 168 h 256"/>
                <a:gd name="T80" fmla="*/ 336 w 338"/>
                <a:gd name="T81" fmla="*/ 152 h 256"/>
                <a:gd name="T82" fmla="*/ 130 w 338"/>
                <a:gd name="T83" fmla="*/ 220 h 256"/>
                <a:gd name="T84" fmla="*/ 124 w 338"/>
                <a:gd name="T85" fmla="*/ 228 h 256"/>
                <a:gd name="T86" fmla="*/ 40 w 338"/>
                <a:gd name="T87" fmla="*/ 228 h 256"/>
                <a:gd name="T88" fmla="*/ 34 w 338"/>
                <a:gd name="T89" fmla="*/ 204 h 256"/>
                <a:gd name="T90" fmla="*/ 132 w 338"/>
                <a:gd name="T91" fmla="*/ 180 h 256"/>
                <a:gd name="T92" fmla="*/ 306 w 338"/>
                <a:gd name="T93" fmla="*/ 204 h 256"/>
                <a:gd name="T94" fmla="*/ 300 w 338"/>
                <a:gd name="T95" fmla="*/ 228 h 256"/>
                <a:gd name="T96" fmla="*/ 214 w 338"/>
                <a:gd name="T97" fmla="*/ 228 h 256"/>
                <a:gd name="T98" fmla="*/ 210 w 338"/>
                <a:gd name="T99" fmla="*/ 220 h 256"/>
                <a:gd name="T100" fmla="*/ 310 w 338"/>
                <a:gd name="T101" fmla="*/ 18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8" h="256">
                  <a:moveTo>
                    <a:pt x="336" y="152"/>
                  </a:moveTo>
                  <a:lnTo>
                    <a:pt x="336" y="152"/>
                  </a:lnTo>
                  <a:lnTo>
                    <a:pt x="316" y="88"/>
                  </a:lnTo>
                  <a:lnTo>
                    <a:pt x="304" y="54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88" y="20"/>
                  </a:lnTo>
                  <a:lnTo>
                    <a:pt x="280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4" y="2"/>
                  </a:lnTo>
                  <a:lnTo>
                    <a:pt x="238" y="4"/>
                  </a:lnTo>
                  <a:lnTo>
                    <a:pt x="236" y="8"/>
                  </a:lnTo>
                  <a:lnTo>
                    <a:pt x="234" y="14"/>
                  </a:lnTo>
                  <a:lnTo>
                    <a:pt x="234" y="14"/>
                  </a:lnTo>
                  <a:lnTo>
                    <a:pt x="236" y="20"/>
                  </a:lnTo>
                  <a:lnTo>
                    <a:pt x="238" y="24"/>
                  </a:lnTo>
                  <a:lnTo>
                    <a:pt x="244" y="26"/>
                  </a:lnTo>
                  <a:lnTo>
                    <a:pt x="248" y="28"/>
                  </a:lnTo>
                  <a:lnTo>
                    <a:pt x="248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8" y="30"/>
                  </a:lnTo>
                  <a:lnTo>
                    <a:pt x="264" y="3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78" y="60"/>
                  </a:lnTo>
                  <a:lnTo>
                    <a:pt x="288" y="88"/>
                  </a:lnTo>
                  <a:lnTo>
                    <a:pt x="306" y="152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52" y="88"/>
                  </a:lnTo>
                  <a:lnTo>
                    <a:pt x="60" y="60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74" y="36"/>
                  </a:lnTo>
                  <a:lnTo>
                    <a:pt x="82" y="30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4" y="26"/>
                  </a:lnTo>
                  <a:lnTo>
                    <a:pt x="98" y="24"/>
                  </a:lnTo>
                  <a:lnTo>
                    <a:pt x="102" y="20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98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4" y="2"/>
                  </a:lnTo>
                  <a:lnTo>
                    <a:pt x="72" y="4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52" y="2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34" y="54"/>
                  </a:lnTo>
                  <a:lnTo>
                    <a:pt x="22" y="88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24"/>
                  </a:lnTo>
                  <a:lnTo>
                    <a:pt x="10" y="224"/>
                  </a:lnTo>
                  <a:lnTo>
                    <a:pt x="12" y="234"/>
                  </a:lnTo>
                  <a:lnTo>
                    <a:pt x="16" y="242"/>
                  </a:lnTo>
                  <a:lnTo>
                    <a:pt x="20" y="246"/>
                  </a:lnTo>
                  <a:lnTo>
                    <a:pt x="24" y="250"/>
                  </a:lnTo>
                  <a:lnTo>
                    <a:pt x="34" y="256"/>
                  </a:lnTo>
                  <a:lnTo>
                    <a:pt x="4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30" y="256"/>
                  </a:lnTo>
                  <a:lnTo>
                    <a:pt x="136" y="254"/>
                  </a:lnTo>
                  <a:lnTo>
                    <a:pt x="146" y="248"/>
                  </a:lnTo>
                  <a:lnTo>
                    <a:pt x="154" y="236"/>
                  </a:lnTo>
                  <a:lnTo>
                    <a:pt x="156" y="22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4" y="182"/>
                  </a:lnTo>
                  <a:lnTo>
                    <a:pt x="170" y="182"/>
                  </a:lnTo>
                  <a:lnTo>
                    <a:pt x="176" y="182"/>
                  </a:lnTo>
                  <a:lnTo>
                    <a:pt x="180" y="184"/>
                  </a:lnTo>
                  <a:lnTo>
                    <a:pt x="182" y="222"/>
                  </a:lnTo>
                  <a:lnTo>
                    <a:pt x="182" y="224"/>
                  </a:lnTo>
                  <a:lnTo>
                    <a:pt x="182" y="224"/>
                  </a:lnTo>
                  <a:lnTo>
                    <a:pt x="186" y="236"/>
                  </a:lnTo>
                  <a:lnTo>
                    <a:pt x="192" y="248"/>
                  </a:lnTo>
                  <a:lnTo>
                    <a:pt x="202" y="254"/>
                  </a:lnTo>
                  <a:lnTo>
                    <a:pt x="208" y="256"/>
                  </a:lnTo>
                  <a:lnTo>
                    <a:pt x="214" y="256"/>
                  </a:lnTo>
                  <a:lnTo>
                    <a:pt x="298" y="256"/>
                  </a:lnTo>
                  <a:lnTo>
                    <a:pt x="298" y="256"/>
                  </a:lnTo>
                  <a:lnTo>
                    <a:pt x="306" y="256"/>
                  </a:lnTo>
                  <a:lnTo>
                    <a:pt x="316" y="250"/>
                  </a:lnTo>
                  <a:lnTo>
                    <a:pt x="320" y="246"/>
                  </a:lnTo>
                  <a:lnTo>
                    <a:pt x="324" y="242"/>
                  </a:lnTo>
                  <a:lnTo>
                    <a:pt x="326" y="234"/>
                  </a:lnTo>
                  <a:lnTo>
                    <a:pt x="330" y="224"/>
                  </a:lnTo>
                  <a:lnTo>
                    <a:pt x="330" y="224"/>
                  </a:lnTo>
                  <a:lnTo>
                    <a:pt x="332" y="208"/>
                  </a:lnTo>
                  <a:lnTo>
                    <a:pt x="332" y="208"/>
                  </a:lnTo>
                  <a:lnTo>
                    <a:pt x="338" y="184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8" y="160"/>
                  </a:lnTo>
                  <a:lnTo>
                    <a:pt x="336" y="152"/>
                  </a:lnTo>
                  <a:lnTo>
                    <a:pt x="336" y="152"/>
                  </a:lnTo>
                  <a:close/>
                  <a:moveTo>
                    <a:pt x="130" y="220"/>
                  </a:moveTo>
                  <a:lnTo>
                    <a:pt x="130" y="220"/>
                  </a:lnTo>
                  <a:lnTo>
                    <a:pt x="128" y="226"/>
                  </a:lnTo>
                  <a:lnTo>
                    <a:pt x="126" y="228"/>
                  </a:lnTo>
                  <a:lnTo>
                    <a:pt x="124" y="228"/>
                  </a:lnTo>
                  <a:lnTo>
                    <a:pt x="42" y="228"/>
                  </a:lnTo>
                  <a:lnTo>
                    <a:pt x="42" y="228"/>
                  </a:lnTo>
                  <a:lnTo>
                    <a:pt x="40" y="228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28" y="180"/>
                  </a:lnTo>
                  <a:lnTo>
                    <a:pt x="132" y="180"/>
                  </a:lnTo>
                  <a:lnTo>
                    <a:pt x="130" y="220"/>
                  </a:lnTo>
                  <a:close/>
                  <a:moveTo>
                    <a:pt x="306" y="204"/>
                  </a:moveTo>
                  <a:lnTo>
                    <a:pt x="306" y="204"/>
                  </a:lnTo>
                  <a:lnTo>
                    <a:pt x="302" y="220"/>
                  </a:lnTo>
                  <a:lnTo>
                    <a:pt x="302" y="220"/>
                  </a:lnTo>
                  <a:lnTo>
                    <a:pt x="300" y="228"/>
                  </a:lnTo>
                  <a:lnTo>
                    <a:pt x="29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2" y="228"/>
                  </a:lnTo>
                  <a:lnTo>
                    <a:pt x="210" y="226"/>
                  </a:lnTo>
                  <a:lnTo>
                    <a:pt x="210" y="220"/>
                  </a:lnTo>
                  <a:lnTo>
                    <a:pt x="206" y="180"/>
                  </a:lnTo>
                  <a:lnTo>
                    <a:pt x="310" y="180"/>
                  </a:lnTo>
                  <a:lnTo>
                    <a:pt x="310" y="180"/>
                  </a:lnTo>
                  <a:lnTo>
                    <a:pt x="306" y="204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905741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직사각형 66">
            <a:extLst>
              <a:ext uri="{FF2B5EF4-FFF2-40B4-BE49-F238E27FC236}">
                <a16:creationId xmlns:a16="http://schemas.microsoft.com/office/drawing/2014/main" id="{FD723E1F-BD44-49FF-B1B8-D9E9E0264CF2}"/>
              </a:ext>
            </a:extLst>
          </p:cNvPr>
          <p:cNvSpPr/>
          <p:nvPr/>
        </p:nvSpPr>
        <p:spPr>
          <a:xfrm>
            <a:off x="0" y="939507"/>
            <a:ext cx="9144000" cy="1251243"/>
          </a:xfrm>
          <a:prstGeom prst="rect">
            <a:avLst/>
          </a:prstGeom>
          <a:gradFill flip="none" rotWithShape="1">
            <a:gsLst>
              <a:gs pos="90000">
                <a:srgbClr val="E8E8E8">
                  <a:lumMod val="68000"/>
                  <a:lumOff val="32000"/>
                </a:srgb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2">
            <a:extLst>
              <a:ext uri="{FF2B5EF4-FFF2-40B4-BE49-F238E27FC236}">
                <a16:creationId xmlns:a16="http://schemas.microsoft.com/office/drawing/2014/main" id="{53B802AA-681B-464E-8539-6E37DCF08136}"/>
              </a:ext>
            </a:extLst>
          </p:cNvPr>
          <p:cNvGrpSpPr/>
          <p:nvPr/>
        </p:nvGrpSpPr>
        <p:grpSpPr>
          <a:xfrm>
            <a:off x="4196623" y="2489199"/>
            <a:ext cx="4557977" cy="3633787"/>
            <a:chOff x="4196623" y="2489199"/>
            <a:chExt cx="4557977" cy="3633787"/>
          </a:xfrm>
        </p:grpSpPr>
        <p:sp>
          <p:nvSpPr>
            <p:cNvPr id="16" name="자유형: 도형 15">
              <a:extLst>
                <a:ext uri="{FF2B5EF4-FFF2-40B4-BE49-F238E27FC236}">
                  <a16:creationId xmlns:a16="http://schemas.microsoft.com/office/drawing/2014/main" id="{ED4181E2-098C-45DE-8D6A-9CCC6A7CD458}"/>
                </a:ext>
              </a:extLst>
            </p:cNvPr>
            <p:cNvSpPr/>
            <p:nvPr/>
          </p:nvSpPr>
          <p:spPr>
            <a:xfrm>
              <a:off x="4464050" y="2489199"/>
              <a:ext cx="139700" cy="3633787"/>
            </a:xfrm>
            <a:custGeom>
              <a:avLst/>
              <a:gdLst>
                <a:gd name="connsiteX0" fmla="*/ 139700 w 241300"/>
                <a:gd name="connsiteY0" fmla="*/ 0 h 3638550"/>
                <a:gd name="connsiteX1" fmla="*/ 0 w 241300"/>
                <a:gd name="connsiteY1" fmla="*/ 0 h 3638550"/>
                <a:gd name="connsiteX2" fmla="*/ 0 w 241300"/>
                <a:gd name="connsiteY2" fmla="*/ 3632200 h 3638550"/>
                <a:gd name="connsiteX3" fmla="*/ 171450 w 241300"/>
                <a:gd name="connsiteY3" fmla="*/ 3638550 h 3638550"/>
                <a:gd name="connsiteX4" fmla="*/ 241300 w 241300"/>
                <a:gd name="connsiteY4" fmla="*/ 3638550 h 3638550"/>
                <a:gd name="connsiteX0" fmla="*/ 139700 w 171450"/>
                <a:gd name="connsiteY0" fmla="*/ 0 h 3638550"/>
                <a:gd name="connsiteX1" fmla="*/ 0 w 171450"/>
                <a:gd name="connsiteY1" fmla="*/ 0 h 3638550"/>
                <a:gd name="connsiteX2" fmla="*/ 0 w 171450"/>
                <a:gd name="connsiteY2" fmla="*/ 3632200 h 3638550"/>
                <a:gd name="connsiteX3" fmla="*/ 171450 w 171450"/>
                <a:gd name="connsiteY3" fmla="*/ 3638550 h 3638550"/>
                <a:gd name="connsiteX0" fmla="*/ 139700 w 139700"/>
                <a:gd name="connsiteY0" fmla="*/ 0 h 3633787"/>
                <a:gd name="connsiteX1" fmla="*/ 0 w 139700"/>
                <a:gd name="connsiteY1" fmla="*/ 0 h 3633787"/>
                <a:gd name="connsiteX2" fmla="*/ 0 w 139700"/>
                <a:gd name="connsiteY2" fmla="*/ 3632200 h 3633787"/>
                <a:gd name="connsiteX3" fmla="*/ 123825 w 139700"/>
                <a:gd name="connsiteY3" fmla="*/ 3633787 h 3633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700" h="3633787">
                  <a:moveTo>
                    <a:pt x="139700" y="0"/>
                  </a:moveTo>
                  <a:lnTo>
                    <a:pt x="0" y="0"/>
                  </a:lnTo>
                  <a:lnTo>
                    <a:pt x="0" y="3632200"/>
                  </a:lnTo>
                  <a:lnTo>
                    <a:pt x="123825" y="3633787"/>
                  </a:lnTo>
                </a:path>
              </a:pathLst>
            </a:custGeom>
            <a:noFill/>
            <a:ln w="19050">
              <a:solidFill>
                <a:srgbClr val="1944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64F77F77-EDCA-405A-8268-17AE735FA584}"/>
                </a:ext>
              </a:extLst>
            </p:cNvPr>
            <p:cNvCxnSpPr/>
            <p:nvPr/>
          </p:nvCxnSpPr>
          <p:spPr>
            <a:xfrm flipH="1">
              <a:off x="4196623" y="3484616"/>
              <a:ext cx="263457" cy="0"/>
            </a:xfrm>
            <a:prstGeom prst="line">
              <a:avLst/>
            </a:prstGeom>
            <a:ln w="19050">
              <a:solidFill>
                <a:srgbClr val="1944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자유형: 도형 49">
              <a:extLst>
                <a:ext uri="{FF2B5EF4-FFF2-40B4-BE49-F238E27FC236}">
                  <a16:creationId xmlns:a16="http://schemas.microsoft.com/office/drawing/2014/main" id="{C6736E2B-B506-4E9E-9811-CCEB0D2D4B4E}"/>
                </a:ext>
              </a:extLst>
            </p:cNvPr>
            <p:cNvSpPr/>
            <p:nvPr/>
          </p:nvSpPr>
          <p:spPr>
            <a:xfrm flipH="1">
              <a:off x="8610600" y="2489199"/>
              <a:ext cx="144000" cy="3633787"/>
            </a:xfrm>
            <a:custGeom>
              <a:avLst/>
              <a:gdLst>
                <a:gd name="connsiteX0" fmla="*/ 139700 w 241300"/>
                <a:gd name="connsiteY0" fmla="*/ 0 h 3638550"/>
                <a:gd name="connsiteX1" fmla="*/ 0 w 241300"/>
                <a:gd name="connsiteY1" fmla="*/ 0 h 3638550"/>
                <a:gd name="connsiteX2" fmla="*/ 0 w 241300"/>
                <a:gd name="connsiteY2" fmla="*/ 3632200 h 3638550"/>
                <a:gd name="connsiteX3" fmla="*/ 171450 w 241300"/>
                <a:gd name="connsiteY3" fmla="*/ 3638550 h 3638550"/>
                <a:gd name="connsiteX4" fmla="*/ 241300 w 241300"/>
                <a:gd name="connsiteY4" fmla="*/ 3638550 h 3638550"/>
                <a:gd name="connsiteX0" fmla="*/ 139700 w 171450"/>
                <a:gd name="connsiteY0" fmla="*/ 0 h 3638550"/>
                <a:gd name="connsiteX1" fmla="*/ 0 w 171450"/>
                <a:gd name="connsiteY1" fmla="*/ 0 h 3638550"/>
                <a:gd name="connsiteX2" fmla="*/ 0 w 171450"/>
                <a:gd name="connsiteY2" fmla="*/ 3632200 h 3638550"/>
                <a:gd name="connsiteX3" fmla="*/ 171450 w 171450"/>
                <a:gd name="connsiteY3" fmla="*/ 3638550 h 3638550"/>
                <a:gd name="connsiteX0" fmla="*/ 139700 w 139700"/>
                <a:gd name="connsiteY0" fmla="*/ 0 h 3633787"/>
                <a:gd name="connsiteX1" fmla="*/ 0 w 139700"/>
                <a:gd name="connsiteY1" fmla="*/ 0 h 3633787"/>
                <a:gd name="connsiteX2" fmla="*/ 0 w 139700"/>
                <a:gd name="connsiteY2" fmla="*/ 3632200 h 3633787"/>
                <a:gd name="connsiteX3" fmla="*/ 123825 w 139700"/>
                <a:gd name="connsiteY3" fmla="*/ 3633787 h 36337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700" h="3633787">
                  <a:moveTo>
                    <a:pt x="139700" y="0"/>
                  </a:moveTo>
                  <a:lnTo>
                    <a:pt x="0" y="0"/>
                  </a:lnTo>
                  <a:lnTo>
                    <a:pt x="0" y="3632200"/>
                  </a:lnTo>
                  <a:lnTo>
                    <a:pt x="123825" y="3633787"/>
                  </a:lnTo>
                </a:path>
              </a:pathLst>
            </a:custGeom>
            <a:noFill/>
            <a:ln w="19050">
              <a:solidFill>
                <a:srgbClr val="1944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" name="그룹 48">
            <a:extLst>
              <a:ext uri="{FF2B5EF4-FFF2-40B4-BE49-F238E27FC236}">
                <a16:creationId xmlns:a16="http://schemas.microsoft.com/office/drawing/2014/main" id="{A8FF830F-4D75-4EB6-93DD-47483DE9A94D}"/>
              </a:ext>
            </a:extLst>
          </p:cNvPr>
          <p:cNvGrpSpPr/>
          <p:nvPr/>
        </p:nvGrpSpPr>
        <p:grpSpPr>
          <a:xfrm>
            <a:off x="0" y="0"/>
            <a:ext cx="9144000" cy="1255332"/>
            <a:chOff x="0" y="0"/>
            <a:chExt cx="9144000" cy="1255332"/>
          </a:xfrm>
        </p:grpSpPr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03ECC6D4-3672-47FA-9139-051FE3BE67C0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7D4A6BE0-B9F3-4084-A1BC-A0A1318CBF42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부정청탁 금지 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|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부정청탁의 개념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(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법 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5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1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항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)</a:t>
              </a:r>
              <a:endPara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endParaRPr>
            </a:p>
            <a:p>
              <a:pPr>
                <a:defRPr/>
              </a:pPr>
              <a:endPara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60" name="직각 삼각형 59">
              <a:extLst>
                <a:ext uri="{FF2B5EF4-FFF2-40B4-BE49-F238E27FC236}">
                  <a16:creationId xmlns:a16="http://schemas.microsoft.com/office/drawing/2014/main" id="{68D7B817-9CA9-41EA-BD56-969AECBBF98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1" name="직각 삼각형 60">
              <a:extLst>
                <a:ext uri="{FF2B5EF4-FFF2-40B4-BE49-F238E27FC236}">
                  <a16:creationId xmlns:a16="http://schemas.microsoft.com/office/drawing/2014/main" id="{43782DA3-D5F0-4D68-87F1-2AA1FBD509C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3" name="직선 연결선 62">
              <a:extLst>
                <a:ext uri="{FF2B5EF4-FFF2-40B4-BE49-F238E27FC236}">
                  <a16:creationId xmlns:a16="http://schemas.microsoft.com/office/drawing/2014/main" id="{9D04F2AB-E160-44A7-8E72-39DFFD6A5FD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그룹 63">
              <a:extLst>
                <a:ext uri="{FF2B5EF4-FFF2-40B4-BE49-F238E27FC236}">
                  <a16:creationId xmlns:a16="http://schemas.microsoft.com/office/drawing/2014/main" id="{1B0F5F97-B6BC-472F-9DB8-35FADA8E84A2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5" name="직사각형 64">
                <a:extLst>
                  <a:ext uri="{FF2B5EF4-FFF2-40B4-BE49-F238E27FC236}">
                    <a16:creationId xmlns:a16="http://schemas.microsoft.com/office/drawing/2014/main" id="{80BF8195-B0AF-40DD-B6D2-7AEA2F53833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6" name="직사각형 65">
                <a:extLst>
                  <a:ext uri="{FF2B5EF4-FFF2-40B4-BE49-F238E27FC236}">
                    <a16:creationId xmlns:a16="http://schemas.microsoft.com/office/drawing/2014/main" id="{ACD0D796-790C-412D-AD4C-1959A58CCFEC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68" name="TextBox 67">
            <a:extLst>
              <a:ext uri="{FF2B5EF4-FFF2-40B4-BE49-F238E27FC236}">
                <a16:creationId xmlns:a16="http://schemas.microsoft.com/office/drawing/2014/main" id="{662234B7-0C5C-41A5-8698-0226F00F8799}"/>
              </a:ext>
            </a:extLst>
          </p:cNvPr>
          <p:cNvSpPr txBox="1"/>
          <p:nvPr/>
        </p:nvSpPr>
        <p:spPr>
          <a:xfrm>
            <a:off x="344313" y="1259396"/>
            <a:ext cx="7971012" cy="69762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buFont typeface="Wingdings" panose="05000000000000000000" pitchFamily="2" charset="2"/>
              <a:buChar char="ü"/>
              <a:defRPr/>
            </a:pPr>
            <a:r>
              <a:rPr lang="ko-KR" altLang="en-US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누구든지 직접 또는 제</a:t>
            </a:r>
            <a:r>
              <a:rPr lang="en-US" altLang="ko-KR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자를 통하여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가지 대상직무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대해 그 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직무수행  </a:t>
            </a:r>
            <a:r>
              <a:rPr lang="ko-KR" altLang="en-US" b="1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공직자등에게</a:t>
            </a:r>
            <a:r>
              <a:rPr lang="en-US" altLang="ko-KR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</a:p>
          <a:p>
            <a:pPr marL="285750" indent="-285750"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defRPr/>
            </a:pPr>
            <a:r>
              <a:rPr lang="en-US" altLang="ko-KR" b="1" spc="-70" dirty="0">
                <a:ln>
                  <a:solidFill>
                    <a:srgbClr val="4472C4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법령을 위반하여 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또는 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지위</a:t>
            </a:r>
            <a:r>
              <a:rPr lang="en-US" altLang="ko-KR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 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권한을 남용하여 처리하도록 하는 행위</a:t>
            </a:r>
            <a:r>
              <a:rPr lang="ko-KR" altLang="en-US" b="1" spc="-70" dirty="0">
                <a:ln>
                  <a:solidFill>
                    <a:srgbClr val="4472C4">
                      <a:alpha val="0"/>
                    </a:srgb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금지하는 것</a:t>
            </a:r>
          </a:p>
        </p:txBody>
      </p:sp>
      <p:grpSp>
        <p:nvGrpSpPr>
          <p:cNvPr id="6" name="그룹 29">
            <a:extLst>
              <a:ext uri="{FF2B5EF4-FFF2-40B4-BE49-F238E27FC236}">
                <a16:creationId xmlns:a16="http://schemas.microsoft.com/office/drawing/2014/main" id="{3D32C242-5561-4C14-9ABA-6494E231B70C}"/>
              </a:ext>
            </a:extLst>
          </p:cNvPr>
          <p:cNvGrpSpPr/>
          <p:nvPr/>
        </p:nvGrpSpPr>
        <p:grpSpPr>
          <a:xfrm>
            <a:off x="4671058" y="2483910"/>
            <a:ext cx="3863342" cy="3641262"/>
            <a:chOff x="4635066" y="2483910"/>
            <a:chExt cx="3897472" cy="3641262"/>
          </a:xfrm>
        </p:grpSpPr>
        <p:sp>
          <p:nvSpPr>
            <p:cNvPr id="99" name="Rectangle 28">
              <a:extLst>
                <a:ext uri="{FF2B5EF4-FFF2-40B4-BE49-F238E27FC236}">
                  <a16:creationId xmlns:a16="http://schemas.microsoft.com/office/drawing/2014/main" id="{5FC8D9B3-28DC-4121-9459-0142A49940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8691" y="3469664"/>
              <a:ext cx="871169" cy="570769"/>
            </a:xfrm>
            <a:prstGeom prst="roundRect">
              <a:avLst/>
            </a:prstGeom>
            <a:solidFill>
              <a:srgbClr val="EEECE1"/>
            </a:solidFill>
            <a:ln>
              <a:noFill/>
            </a:ln>
            <a:effectLst>
              <a:outerShdw blurRad="177800" dist="114300" dir="5400000" sx="92000" sy="92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sz="2000" kern="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1E4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국장</a:t>
              </a:r>
              <a:endParaRPr lang="en-US" altLang="ko-KR" sz="20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1E4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0" name="Rectangle 28">
              <a:extLst>
                <a:ext uri="{FF2B5EF4-FFF2-40B4-BE49-F238E27FC236}">
                  <a16:creationId xmlns:a16="http://schemas.microsoft.com/office/drawing/2014/main" id="{AA05BA10-4820-4DE8-8995-A750EDA3BE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48691" y="4455419"/>
              <a:ext cx="871169" cy="570769"/>
            </a:xfrm>
            <a:prstGeom prst="roundRect">
              <a:avLst/>
            </a:prstGeom>
            <a:solidFill>
              <a:srgbClr val="EEECE1"/>
            </a:solidFill>
            <a:ln>
              <a:noFill/>
            </a:ln>
            <a:effectLst>
              <a:outerShdw blurRad="177800" dist="114300" dir="5400000" sx="92000" sy="92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sz="2000" kern="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001E4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과장</a:t>
              </a:r>
              <a:endParaRPr lang="en-US" altLang="ko-KR" sz="20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1E4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4" name="사각형: 둥근 모서리 73">
              <a:extLst>
                <a:ext uri="{FF2B5EF4-FFF2-40B4-BE49-F238E27FC236}">
                  <a16:creationId xmlns:a16="http://schemas.microsoft.com/office/drawing/2014/main" id="{8216C2CF-740F-44B0-ADDE-5A59F0A5F077}"/>
                </a:ext>
              </a:extLst>
            </p:cNvPr>
            <p:cNvSpPr/>
            <p:nvPr/>
          </p:nvSpPr>
          <p:spPr>
            <a:xfrm>
              <a:off x="4635066" y="3289300"/>
              <a:ext cx="1098419" cy="2006600"/>
            </a:xfrm>
            <a:prstGeom prst="roundRect">
              <a:avLst>
                <a:gd name="adj" fmla="val 14475"/>
              </a:avLst>
            </a:prstGeom>
            <a:solidFill>
              <a:schemeClr val="bg1">
                <a:lumMod val="95000"/>
              </a:schemeClr>
            </a:solidFill>
            <a:ln w="63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80">
                <a:ln>
                  <a:solidFill>
                    <a:schemeClr val="tx1"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5" name="Rectangle 6">
              <a:extLst>
                <a:ext uri="{FF2B5EF4-FFF2-40B4-BE49-F238E27FC236}">
                  <a16:creationId xmlns:a16="http://schemas.microsoft.com/office/drawing/2014/main" id="{CD4993E8-5011-4A4D-889D-DE2B4A054F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9539" y="5482600"/>
              <a:ext cx="2442999" cy="601145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b="1" spc="-14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업무 담당자</a:t>
              </a:r>
              <a:endParaRPr lang="en-US" altLang="ko-KR" b="1" spc="-14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7" name="Rectangle 6">
              <a:extLst>
                <a:ext uri="{FF2B5EF4-FFF2-40B4-BE49-F238E27FC236}">
                  <a16:creationId xmlns:a16="http://schemas.microsoft.com/office/drawing/2014/main" id="{B3F8CE0C-F310-4193-AC20-322170A054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9539" y="3966411"/>
              <a:ext cx="2442999" cy="601145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b="1" spc="-14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결재선상에 </a:t>
              </a:r>
              <a:r>
                <a:rPr lang="ko-KR" altLang="en-US" b="1" spc="-14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있는 상급자</a:t>
              </a:r>
              <a:endParaRPr lang="en-US" altLang="ko-KR" b="1" spc="-14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4" name="Rectangle 6">
              <a:extLst>
                <a:ext uri="{FF2B5EF4-FFF2-40B4-BE49-F238E27FC236}">
                  <a16:creationId xmlns:a16="http://schemas.microsoft.com/office/drawing/2014/main" id="{D76C17FC-E0BD-477C-B3BC-111A9166A6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89539" y="2525338"/>
              <a:ext cx="2442999" cy="601145"/>
            </a:xfrm>
            <a:prstGeom prst="roundRect">
              <a:avLst/>
            </a:prstGeom>
            <a:solidFill>
              <a:schemeClr val="bg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/>
              <a:r>
                <a:rPr lang="ko-KR" altLang="en-US" b="1" spc="-14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지휘∙감독권 있는 상급자</a:t>
              </a:r>
              <a:endParaRPr lang="en-US" altLang="ko-KR" b="1" spc="-14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6" name="화살표: 오른쪽 81">
              <a:extLst>
                <a:ext uri="{FF2B5EF4-FFF2-40B4-BE49-F238E27FC236}">
                  <a16:creationId xmlns:a16="http://schemas.microsoft.com/office/drawing/2014/main" id="{B054AEEF-977D-4906-97C1-CD3C326BE948}"/>
                </a:ext>
              </a:extLst>
            </p:cNvPr>
            <p:cNvSpPr/>
            <p:nvPr/>
          </p:nvSpPr>
          <p:spPr>
            <a:xfrm>
              <a:off x="5478063" y="5537182"/>
              <a:ext cx="625941" cy="491981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tx1">
                    <a:lumMod val="41000"/>
                    <a:lumOff val="5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8" name="화살표: 오른쪽 86">
              <a:extLst>
                <a:ext uri="{FF2B5EF4-FFF2-40B4-BE49-F238E27FC236}">
                  <a16:creationId xmlns:a16="http://schemas.microsoft.com/office/drawing/2014/main" id="{B517C8A5-A936-47B2-94BF-105989A7CC18}"/>
                </a:ext>
              </a:extLst>
            </p:cNvPr>
            <p:cNvSpPr/>
            <p:nvPr/>
          </p:nvSpPr>
          <p:spPr>
            <a:xfrm>
              <a:off x="5478063" y="2579920"/>
              <a:ext cx="625941" cy="491981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tx1">
                    <a:lumMod val="41000"/>
                    <a:lumOff val="5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6" name="화살표: 오른쪽 86">
              <a:extLst>
                <a:ext uri="{FF2B5EF4-FFF2-40B4-BE49-F238E27FC236}">
                  <a16:creationId xmlns:a16="http://schemas.microsoft.com/office/drawing/2014/main" id="{D14BFD11-DB4D-478D-AD78-A1A7B65E6AD3}"/>
                </a:ext>
              </a:extLst>
            </p:cNvPr>
            <p:cNvSpPr/>
            <p:nvPr/>
          </p:nvSpPr>
          <p:spPr>
            <a:xfrm>
              <a:off x="5718522" y="4020993"/>
              <a:ext cx="364970" cy="491981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tx1">
                    <a:lumMod val="41000"/>
                    <a:lumOff val="59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cxnSp>
          <p:nvCxnSpPr>
            <p:cNvPr id="95" name="직선 연결선 94">
              <a:extLst>
                <a:ext uri="{FF2B5EF4-FFF2-40B4-BE49-F238E27FC236}">
                  <a16:creationId xmlns:a16="http://schemas.microsoft.com/office/drawing/2014/main" id="{9439A5D7-2C23-44B6-9954-A27A5E802ACD}"/>
                </a:ext>
              </a:extLst>
            </p:cNvPr>
            <p:cNvCxnSpPr>
              <a:cxnSpLocks/>
            </p:cNvCxnSpPr>
            <p:nvPr/>
          </p:nvCxnSpPr>
          <p:spPr>
            <a:xfrm>
              <a:off x="5184275" y="3167910"/>
              <a:ext cx="0" cy="2273262"/>
            </a:xfrm>
            <a:prstGeom prst="line">
              <a:avLst/>
            </a:prstGeom>
            <a:ln w="139700">
              <a:solidFill>
                <a:schemeClr val="tx2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그룹 19">
              <a:extLst>
                <a:ext uri="{FF2B5EF4-FFF2-40B4-BE49-F238E27FC236}">
                  <a16:creationId xmlns:a16="http://schemas.microsoft.com/office/drawing/2014/main" id="{F30B651B-E044-41D0-A1DF-66639614AFE3}"/>
                </a:ext>
              </a:extLst>
            </p:cNvPr>
            <p:cNvGrpSpPr/>
            <p:nvPr/>
          </p:nvGrpSpPr>
          <p:grpSpPr>
            <a:xfrm>
              <a:off x="4788275" y="2483910"/>
              <a:ext cx="792000" cy="3641262"/>
              <a:chOff x="4788275" y="2483910"/>
              <a:chExt cx="792000" cy="3641262"/>
            </a:xfrm>
          </p:grpSpPr>
          <p:sp>
            <p:nvSpPr>
              <p:cNvPr id="97" name="Rectangle 28">
                <a:extLst>
                  <a:ext uri="{FF2B5EF4-FFF2-40B4-BE49-F238E27FC236}">
                    <a16:creationId xmlns:a16="http://schemas.microsoft.com/office/drawing/2014/main" id="{369832D4-70D9-4134-9C7E-13E763E641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88275" y="5441172"/>
                <a:ext cx="792000" cy="684000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ko-KR" altLang="en-US" sz="1600" b="1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담당자</a:t>
                </a:r>
                <a:endParaRPr lang="en-US" altLang="ko-KR" sz="16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98" name="Rectangle 28">
                <a:extLst>
                  <a:ext uri="{FF2B5EF4-FFF2-40B4-BE49-F238E27FC236}">
                    <a16:creationId xmlns:a16="http://schemas.microsoft.com/office/drawing/2014/main" id="{B1636D04-916F-4DBA-87DE-E6EAA313E9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88275" y="2483910"/>
                <a:ext cx="792000" cy="684000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ko-KR" altLang="en-US" sz="16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기관장</a:t>
                </a:r>
                <a:endParaRPr lang="en-US" altLang="ko-KR" sz="16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grpSp>
            <p:nvGrpSpPr>
              <p:cNvPr id="8" name="그룹 8">
                <a:extLst>
                  <a:ext uri="{FF2B5EF4-FFF2-40B4-BE49-F238E27FC236}">
                    <a16:creationId xmlns:a16="http://schemas.microsoft.com/office/drawing/2014/main" id="{31C32E0E-BA0F-4F0C-8565-F583D61FEF6F}"/>
                  </a:ext>
                </a:extLst>
              </p:cNvPr>
              <p:cNvGrpSpPr/>
              <p:nvPr/>
            </p:nvGrpSpPr>
            <p:grpSpPr>
              <a:xfrm>
                <a:off x="4788275" y="3469664"/>
                <a:ext cx="792000" cy="1669754"/>
                <a:chOff x="4788275" y="3409538"/>
                <a:chExt cx="792000" cy="1669754"/>
              </a:xfrm>
            </p:grpSpPr>
            <p:sp>
              <p:nvSpPr>
                <p:cNvPr id="84" name="Rectangle 28">
                  <a:extLst>
                    <a:ext uri="{FF2B5EF4-FFF2-40B4-BE49-F238E27FC236}">
                      <a16:creationId xmlns:a16="http://schemas.microsoft.com/office/drawing/2014/main" id="{3FB1EC19-3EAF-48A1-AF87-D5EDE41AA72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88275" y="3409538"/>
                  <a:ext cx="792000" cy="684000"/>
                </a:xfrm>
                <a:prstGeom prst="round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ko-KR" altLang="en-US" sz="1600" b="1" spc="-7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국장</a:t>
                  </a:r>
                  <a:endParaRPr lang="en-US" altLang="ko-KR" sz="16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  <p:sp>
              <p:nvSpPr>
                <p:cNvPr id="85" name="Rectangle 28">
                  <a:extLst>
                    <a:ext uri="{FF2B5EF4-FFF2-40B4-BE49-F238E27FC236}">
                      <a16:creationId xmlns:a16="http://schemas.microsoft.com/office/drawing/2014/main" id="{96D8A67D-376E-4637-809E-134118C9680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88275" y="4395292"/>
                  <a:ext cx="792000" cy="684000"/>
                </a:xfrm>
                <a:prstGeom prst="round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/>
                <a:lstStyle/>
                <a:p>
                  <a:pPr algn="ctr"/>
                  <a:r>
                    <a:rPr lang="ko-KR" altLang="en-US" sz="16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과장</a:t>
                  </a:r>
                  <a:endParaRPr lang="en-US" altLang="ko-KR" sz="16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endParaRPr>
                </a:p>
              </p:txBody>
            </p:sp>
          </p:grpSp>
        </p:grpSp>
      </p:grpSp>
      <p:grpSp>
        <p:nvGrpSpPr>
          <p:cNvPr id="9" name="그룹 14">
            <a:extLst>
              <a:ext uri="{FF2B5EF4-FFF2-40B4-BE49-F238E27FC236}">
                <a16:creationId xmlns:a16="http://schemas.microsoft.com/office/drawing/2014/main" id="{714D7A61-0AC1-40A2-A7C6-88CEFDC4F56B}"/>
              </a:ext>
            </a:extLst>
          </p:cNvPr>
          <p:cNvGrpSpPr/>
          <p:nvPr/>
        </p:nvGrpSpPr>
        <p:grpSpPr>
          <a:xfrm>
            <a:off x="629861" y="2762884"/>
            <a:ext cx="3698740" cy="3066415"/>
            <a:chOff x="629861" y="3404588"/>
            <a:chExt cx="3698740" cy="3066415"/>
          </a:xfrm>
        </p:grpSpPr>
        <p:sp>
          <p:nvSpPr>
            <p:cNvPr id="73" name="Oval 7">
              <a:extLst>
                <a:ext uri="{FF2B5EF4-FFF2-40B4-BE49-F238E27FC236}">
                  <a16:creationId xmlns:a16="http://schemas.microsoft.com/office/drawing/2014/main" id="{31FF13DD-1881-4A82-B37A-A927DBAE12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601" y="3404588"/>
              <a:ext cx="1440000" cy="1440000"/>
            </a:xfrm>
            <a:prstGeom prst="ellipse">
              <a:avLst/>
            </a:prstGeom>
            <a:gradFill flip="none" rotWithShape="1">
              <a:gsLst>
                <a:gs pos="0">
                  <a:srgbClr val="28529E">
                    <a:shade val="30000"/>
                    <a:satMod val="115000"/>
                  </a:srgbClr>
                </a:gs>
                <a:gs pos="50000">
                  <a:srgbClr val="28529E">
                    <a:shade val="67500"/>
                    <a:satMod val="115000"/>
                  </a:srgbClr>
                </a:gs>
                <a:gs pos="100000">
                  <a:srgbClr val="28529E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9050">
              <a:noFill/>
            </a:ln>
            <a:effectLst>
              <a:outerShdw blurRad="50800" dist="63500" dir="2700000" sx="97000" sy="97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>
                <a:spcAft>
                  <a:spcPts val="200"/>
                </a:spcAft>
              </a:pPr>
              <a:r>
                <a:rPr lang="ko-KR" altLang="en-US" sz="2000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직무수행</a:t>
              </a: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algn="ctr" latinLnBrk="0">
                <a:spcAft>
                  <a:spcPts val="200"/>
                </a:spcAft>
              </a:pPr>
              <a:r>
                <a:rPr lang="ko-KR" altLang="en-US" sz="2000" b="1" kern="0" spc="-80" dirty="0" err="1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공직자등</a:t>
              </a: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cxnSp>
          <p:nvCxnSpPr>
            <p:cNvPr id="12" name="직선 화살표 연결선 11">
              <a:extLst>
                <a:ext uri="{FF2B5EF4-FFF2-40B4-BE49-F238E27FC236}">
                  <a16:creationId xmlns:a16="http://schemas.microsoft.com/office/drawing/2014/main" id="{22E5DB43-35DF-4DBC-A566-26A1CE03C173}"/>
                </a:ext>
              </a:extLst>
            </p:cNvPr>
            <p:cNvCxnSpPr>
              <a:cxnSpLocks/>
              <a:stCxn id="88" idx="6"/>
            </p:cNvCxnSpPr>
            <p:nvPr/>
          </p:nvCxnSpPr>
          <p:spPr>
            <a:xfrm>
              <a:off x="1889861" y="4124587"/>
              <a:ext cx="1062889" cy="0"/>
            </a:xfrm>
            <a:prstGeom prst="straightConnector1">
              <a:avLst/>
            </a:prstGeom>
            <a:noFill/>
            <a:ln w="114300">
              <a:solidFill>
                <a:srgbClr val="F4B183"/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ADB5AA58-3219-4980-AAF8-2D8EE51FD4D0}"/>
                </a:ext>
              </a:extLst>
            </p:cNvPr>
            <p:cNvSpPr/>
            <p:nvPr/>
          </p:nvSpPr>
          <p:spPr>
            <a:xfrm>
              <a:off x="1873250" y="4813300"/>
              <a:ext cx="1714873" cy="976491"/>
            </a:xfrm>
            <a:custGeom>
              <a:avLst/>
              <a:gdLst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  <a:gd name="connsiteX0" fmla="*/ 0 w 1847850"/>
                <a:gd name="connsiteY0" fmla="*/ 1003300 h 1003300"/>
                <a:gd name="connsiteX1" fmla="*/ 1651000 w 1847850"/>
                <a:gd name="connsiteY1" fmla="*/ 1003300 h 1003300"/>
                <a:gd name="connsiteX2" fmla="*/ 1847850 w 1847850"/>
                <a:gd name="connsiteY2" fmla="*/ 806450 h 1003300"/>
                <a:gd name="connsiteX3" fmla="*/ 1847850 w 1847850"/>
                <a:gd name="connsiteY3" fmla="*/ 0 h 1003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47850" h="1003300">
                  <a:moveTo>
                    <a:pt x="0" y="1003300"/>
                  </a:moveTo>
                  <a:lnTo>
                    <a:pt x="1651000" y="1003300"/>
                  </a:lnTo>
                  <a:cubicBezTo>
                    <a:pt x="1780117" y="994833"/>
                    <a:pt x="1842558" y="926042"/>
                    <a:pt x="1847850" y="806450"/>
                  </a:cubicBezTo>
                  <a:lnTo>
                    <a:pt x="1847850" y="0"/>
                  </a:lnTo>
                </a:path>
              </a:pathLst>
            </a:custGeom>
            <a:noFill/>
            <a:ln w="114300">
              <a:solidFill>
                <a:srgbClr val="E2F0D9"/>
              </a:solidFill>
              <a:tailEnd type="triangle" w="med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>
              <a:extLst>
                <a:ext uri="{FF2B5EF4-FFF2-40B4-BE49-F238E27FC236}">
                  <a16:creationId xmlns:a16="http://schemas.microsoft.com/office/drawing/2014/main" id="{341BBFC7-2453-4D13-967E-74AA99F99D07}"/>
                </a:ext>
              </a:extLst>
            </p:cNvPr>
            <p:cNvSpPr/>
            <p:nvPr/>
          </p:nvSpPr>
          <p:spPr>
            <a:xfrm>
              <a:off x="629861" y="3494587"/>
              <a:ext cx="1260000" cy="1260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Aft>
                  <a:spcPts val="200"/>
                </a:spcAft>
              </a:pPr>
              <a:r>
                <a:rPr lang="ko-KR" altLang="en-US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2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누구든지</a:t>
              </a:r>
            </a:p>
          </p:txBody>
        </p:sp>
        <p:sp>
          <p:nvSpPr>
            <p:cNvPr id="89" name="사각형: 둥근 모서리 91">
              <a:extLst>
                <a:ext uri="{FF2B5EF4-FFF2-40B4-BE49-F238E27FC236}">
                  <a16:creationId xmlns:a16="http://schemas.microsoft.com/office/drawing/2014/main" id="{89AE46BA-6FF4-4CD0-BBFB-54E75CC09529}"/>
                </a:ext>
              </a:extLst>
            </p:cNvPr>
            <p:cNvSpPr/>
            <p:nvPr/>
          </p:nvSpPr>
          <p:spPr>
            <a:xfrm>
              <a:off x="629861" y="5158565"/>
              <a:ext cx="1260000" cy="1260000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latinLnBrk="0">
                <a:spcAft>
                  <a:spcPts val="200"/>
                </a:spcAft>
              </a:pPr>
              <a:r>
                <a:rPr lang="ko-KR" altLang="en-US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제</a:t>
              </a:r>
              <a:r>
                <a:rPr lang="en-US" altLang="ko-KR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3</a:t>
              </a:r>
              <a:r>
                <a:rPr lang="ko-KR" altLang="en-US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자</a:t>
              </a:r>
            </a:p>
          </p:txBody>
        </p:sp>
        <p:sp>
          <p:nvSpPr>
            <p:cNvPr id="105" name="직사각형 104">
              <a:extLst>
                <a:ext uri="{FF2B5EF4-FFF2-40B4-BE49-F238E27FC236}">
                  <a16:creationId xmlns:a16="http://schemas.microsoft.com/office/drawing/2014/main" id="{3CBA050E-F763-4292-A86E-94EBA76CF03C}"/>
                </a:ext>
              </a:extLst>
            </p:cNvPr>
            <p:cNvSpPr/>
            <p:nvPr/>
          </p:nvSpPr>
          <p:spPr>
            <a:xfrm>
              <a:off x="1677809" y="5256395"/>
              <a:ext cx="1167560" cy="4883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8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>부정청탁</a:t>
              </a:r>
            </a:p>
          </p:txBody>
        </p:sp>
        <p:sp>
          <p:nvSpPr>
            <p:cNvPr id="108" name="Freeform 5">
              <a:extLst>
                <a:ext uri="{FF2B5EF4-FFF2-40B4-BE49-F238E27FC236}">
                  <a16:creationId xmlns:a16="http://schemas.microsoft.com/office/drawing/2014/main" id="{45BF0549-5958-44CB-B8BB-7B8741B8465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999202" y="4298684"/>
              <a:ext cx="521319" cy="521319"/>
            </a:xfrm>
            <a:custGeom>
              <a:avLst/>
              <a:gdLst>
                <a:gd name="T0" fmla="*/ 522 w 716"/>
                <a:gd name="T1" fmla="*/ 458 h 716"/>
                <a:gd name="T2" fmla="*/ 400 w 716"/>
                <a:gd name="T3" fmla="*/ 688 h 716"/>
                <a:gd name="T4" fmla="*/ 390 w 716"/>
                <a:gd name="T5" fmla="*/ 444 h 716"/>
                <a:gd name="T6" fmla="*/ 384 w 716"/>
                <a:gd name="T7" fmla="*/ 432 h 716"/>
                <a:gd name="T8" fmla="*/ 412 w 716"/>
                <a:gd name="T9" fmla="*/ 424 h 716"/>
                <a:gd name="T10" fmla="*/ 440 w 716"/>
                <a:gd name="T11" fmla="*/ 366 h 716"/>
                <a:gd name="T12" fmla="*/ 456 w 716"/>
                <a:gd name="T13" fmla="*/ 340 h 716"/>
                <a:gd name="T14" fmla="*/ 472 w 716"/>
                <a:gd name="T15" fmla="*/ 298 h 716"/>
                <a:gd name="T16" fmla="*/ 476 w 716"/>
                <a:gd name="T17" fmla="*/ 284 h 716"/>
                <a:gd name="T18" fmla="*/ 486 w 716"/>
                <a:gd name="T19" fmla="*/ 280 h 716"/>
                <a:gd name="T20" fmla="*/ 496 w 716"/>
                <a:gd name="T21" fmla="*/ 260 h 716"/>
                <a:gd name="T22" fmla="*/ 500 w 716"/>
                <a:gd name="T23" fmla="*/ 206 h 716"/>
                <a:gd name="T24" fmla="*/ 494 w 716"/>
                <a:gd name="T25" fmla="*/ 196 h 716"/>
                <a:gd name="T26" fmla="*/ 492 w 716"/>
                <a:gd name="T27" fmla="*/ 186 h 716"/>
                <a:gd name="T28" fmla="*/ 494 w 716"/>
                <a:gd name="T29" fmla="*/ 142 h 716"/>
                <a:gd name="T30" fmla="*/ 486 w 716"/>
                <a:gd name="T31" fmla="*/ 110 h 716"/>
                <a:gd name="T32" fmla="*/ 486 w 716"/>
                <a:gd name="T33" fmla="*/ 94 h 716"/>
                <a:gd name="T34" fmla="*/ 476 w 716"/>
                <a:gd name="T35" fmla="*/ 62 h 716"/>
                <a:gd name="T36" fmla="*/ 434 w 716"/>
                <a:gd name="T37" fmla="*/ 22 h 716"/>
                <a:gd name="T38" fmla="*/ 414 w 716"/>
                <a:gd name="T39" fmla="*/ 10 h 716"/>
                <a:gd name="T40" fmla="*/ 356 w 716"/>
                <a:gd name="T41" fmla="*/ 0 h 716"/>
                <a:gd name="T42" fmla="*/ 296 w 716"/>
                <a:gd name="T43" fmla="*/ 12 h 716"/>
                <a:gd name="T44" fmla="*/ 280 w 716"/>
                <a:gd name="T45" fmla="*/ 18 h 716"/>
                <a:gd name="T46" fmla="*/ 256 w 716"/>
                <a:gd name="T47" fmla="*/ 20 h 716"/>
                <a:gd name="T48" fmla="*/ 244 w 716"/>
                <a:gd name="T49" fmla="*/ 38 h 716"/>
                <a:gd name="T50" fmla="*/ 246 w 716"/>
                <a:gd name="T51" fmla="*/ 64 h 716"/>
                <a:gd name="T52" fmla="*/ 238 w 716"/>
                <a:gd name="T53" fmla="*/ 74 h 716"/>
                <a:gd name="T54" fmla="*/ 226 w 716"/>
                <a:gd name="T55" fmla="*/ 118 h 716"/>
                <a:gd name="T56" fmla="*/ 222 w 716"/>
                <a:gd name="T57" fmla="*/ 154 h 716"/>
                <a:gd name="T58" fmla="*/ 226 w 716"/>
                <a:gd name="T59" fmla="*/ 192 h 716"/>
                <a:gd name="T60" fmla="*/ 216 w 716"/>
                <a:gd name="T61" fmla="*/ 206 h 716"/>
                <a:gd name="T62" fmla="*/ 218 w 716"/>
                <a:gd name="T63" fmla="*/ 248 h 716"/>
                <a:gd name="T64" fmla="*/ 228 w 716"/>
                <a:gd name="T65" fmla="*/ 280 h 716"/>
                <a:gd name="T66" fmla="*/ 236 w 716"/>
                <a:gd name="T67" fmla="*/ 284 h 716"/>
                <a:gd name="T68" fmla="*/ 242 w 716"/>
                <a:gd name="T69" fmla="*/ 282 h 716"/>
                <a:gd name="T70" fmla="*/ 254 w 716"/>
                <a:gd name="T71" fmla="*/ 328 h 716"/>
                <a:gd name="T72" fmla="*/ 276 w 716"/>
                <a:gd name="T73" fmla="*/ 366 h 716"/>
                <a:gd name="T74" fmla="*/ 298 w 716"/>
                <a:gd name="T75" fmla="*/ 420 h 716"/>
                <a:gd name="T76" fmla="*/ 334 w 716"/>
                <a:gd name="T77" fmla="*/ 432 h 716"/>
                <a:gd name="T78" fmla="*/ 326 w 716"/>
                <a:gd name="T79" fmla="*/ 444 h 716"/>
                <a:gd name="T80" fmla="*/ 270 w 716"/>
                <a:gd name="T81" fmla="*/ 412 h 716"/>
                <a:gd name="T82" fmla="*/ 192 w 716"/>
                <a:gd name="T83" fmla="*/ 458 h 716"/>
                <a:gd name="T84" fmla="*/ 112 w 716"/>
                <a:gd name="T85" fmla="*/ 500 h 716"/>
                <a:gd name="T86" fmla="*/ 58 w 716"/>
                <a:gd name="T87" fmla="*/ 546 h 716"/>
                <a:gd name="T88" fmla="*/ 24 w 716"/>
                <a:gd name="T89" fmla="*/ 604 h 716"/>
                <a:gd name="T90" fmla="*/ 2 w 716"/>
                <a:gd name="T91" fmla="*/ 688 h 716"/>
                <a:gd name="T92" fmla="*/ 716 w 716"/>
                <a:gd name="T93" fmla="*/ 716 h 716"/>
                <a:gd name="T94" fmla="*/ 698 w 716"/>
                <a:gd name="T95" fmla="*/ 622 h 716"/>
                <a:gd name="T96" fmla="*/ 672 w 716"/>
                <a:gd name="T97" fmla="*/ 566 h 716"/>
                <a:gd name="T98" fmla="*/ 624 w 716"/>
                <a:gd name="T99" fmla="*/ 514 h 716"/>
                <a:gd name="T100" fmla="*/ 582 w 716"/>
                <a:gd name="T101" fmla="*/ 48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6" h="716">
                  <a:moveTo>
                    <a:pt x="582" y="488"/>
                  </a:moveTo>
                  <a:lnTo>
                    <a:pt x="582" y="488"/>
                  </a:lnTo>
                  <a:lnTo>
                    <a:pt x="522" y="458"/>
                  </a:lnTo>
                  <a:lnTo>
                    <a:pt x="478" y="432"/>
                  </a:lnTo>
                  <a:lnTo>
                    <a:pt x="444" y="412"/>
                  </a:lnTo>
                  <a:lnTo>
                    <a:pt x="400" y="688"/>
                  </a:lnTo>
                  <a:lnTo>
                    <a:pt x="372" y="484"/>
                  </a:lnTo>
                  <a:lnTo>
                    <a:pt x="390" y="444"/>
                  </a:lnTo>
                  <a:lnTo>
                    <a:pt x="390" y="444"/>
                  </a:lnTo>
                  <a:lnTo>
                    <a:pt x="390" y="440"/>
                  </a:lnTo>
                  <a:lnTo>
                    <a:pt x="390" y="438"/>
                  </a:lnTo>
                  <a:lnTo>
                    <a:pt x="384" y="432"/>
                  </a:lnTo>
                  <a:lnTo>
                    <a:pt x="384" y="432"/>
                  </a:lnTo>
                  <a:lnTo>
                    <a:pt x="398" y="430"/>
                  </a:lnTo>
                  <a:lnTo>
                    <a:pt x="412" y="424"/>
                  </a:lnTo>
                  <a:lnTo>
                    <a:pt x="426" y="416"/>
                  </a:lnTo>
                  <a:lnTo>
                    <a:pt x="440" y="408"/>
                  </a:lnTo>
                  <a:lnTo>
                    <a:pt x="440" y="366"/>
                  </a:lnTo>
                  <a:lnTo>
                    <a:pt x="440" y="366"/>
                  </a:lnTo>
                  <a:lnTo>
                    <a:pt x="446" y="360"/>
                  </a:lnTo>
                  <a:lnTo>
                    <a:pt x="456" y="340"/>
                  </a:lnTo>
                  <a:lnTo>
                    <a:pt x="462" y="328"/>
                  </a:lnTo>
                  <a:lnTo>
                    <a:pt x="468" y="314"/>
                  </a:lnTo>
                  <a:lnTo>
                    <a:pt x="472" y="298"/>
                  </a:lnTo>
                  <a:lnTo>
                    <a:pt x="474" y="282"/>
                  </a:lnTo>
                  <a:lnTo>
                    <a:pt x="474" y="282"/>
                  </a:lnTo>
                  <a:lnTo>
                    <a:pt x="476" y="284"/>
                  </a:lnTo>
                  <a:lnTo>
                    <a:pt x="480" y="284"/>
                  </a:lnTo>
                  <a:lnTo>
                    <a:pt x="486" y="280"/>
                  </a:lnTo>
                  <a:lnTo>
                    <a:pt x="486" y="280"/>
                  </a:lnTo>
                  <a:lnTo>
                    <a:pt x="488" y="280"/>
                  </a:lnTo>
                  <a:lnTo>
                    <a:pt x="492" y="270"/>
                  </a:lnTo>
                  <a:lnTo>
                    <a:pt x="496" y="260"/>
                  </a:lnTo>
                  <a:lnTo>
                    <a:pt x="498" y="248"/>
                  </a:lnTo>
                  <a:lnTo>
                    <a:pt x="498" y="228"/>
                  </a:lnTo>
                  <a:lnTo>
                    <a:pt x="500" y="206"/>
                  </a:lnTo>
                  <a:lnTo>
                    <a:pt x="500" y="206"/>
                  </a:lnTo>
                  <a:lnTo>
                    <a:pt x="496" y="200"/>
                  </a:lnTo>
                  <a:lnTo>
                    <a:pt x="494" y="196"/>
                  </a:lnTo>
                  <a:lnTo>
                    <a:pt x="490" y="192"/>
                  </a:lnTo>
                  <a:lnTo>
                    <a:pt x="490" y="192"/>
                  </a:lnTo>
                  <a:lnTo>
                    <a:pt x="492" y="186"/>
                  </a:lnTo>
                  <a:lnTo>
                    <a:pt x="494" y="170"/>
                  </a:lnTo>
                  <a:lnTo>
                    <a:pt x="494" y="156"/>
                  </a:lnTo>
                  <a:lnTo>
                    <a:pt x="494" y="142"/>
                  </a:lnTo>
                  <a:lnTo>
                    <a:pt x="492" y="128"/>
                  </a:lnTo>
                  <a:lnTo>
                    <a:pt x="486" y="110"/>
                  </a:lnTo>
                  <a:lnTo>
                    <a:pt x="486" y="110"/>
                  </a:lnTo>
                  <a:lnTo>
                    <a:pt x="486" y="102"/>
                  </a:lnTo>
                  <a:lnTo>
                    <a:pt x="486" y="102"/>
                  </a:lnTo>
                  <a:lnTo>
                    <a:pt x="486" y="94"/>
                  </a:lnTo>
                  <a:lnTo>
                    <a:pt x="486" y="86"/>
                  </a:lnTo>
                  <a:lnTo>
                    <a:pt x="482" y="74"/>
                  </a:lnTo>
                  <a:lnTo>
                    <a:pt x="476" y="62"/>
                  </a:lnTo>
                  <a:lnTo>
                    <a:pt x="466" y="50"/>
                  </a:lnTo>
                  <a:lnTo>
                    <a:pt x="454" y="36"/>
                  </a:lnTo>
                  <a:lnTo>
                    <a:pt x="434" y="22"/>
                  </a:lnTo>
                  <a:lnTo>
                    <a:pt x="434" y="22"/>
                  </a:lnTo>
                  <a:lnTo>
                    <a:pt x="426" y="16"/>
                  </a:lnTo>
                  <a:lnTo>
                    <a:pt x="414" y="10"/>
                  </a:lnTo>
                  <a:lnTo>
                    <a:pt x="400" y="6"/>
                  </a:lnTo>
                  <a:lnTo>
                    <a:pt x="380" y="0"/>
                  </a:lnTo>
                  <a:lnTo>
                    <a:pt x="356" y="0"/>
                  </a:lnTo>
                  <a:lnTo>
                    <a:pt x="328" y="2"/>
                  </a:lnTo>
                  <a:lnTo>
                    <a:pt x="314" y="6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92" y="14"/>
                  </a:lnTo>
                  <a:lnTo>
                    <a:pt x="280" y="18"/>
                  </a:lnTo>
                  <a:lnTo>
                    <a:pt x="272" y="20"/>
                  </a:lnTo>
                  <a:lnTo>
                    <a:pt x="264" y="20"/>
                  </a:lnTo>
                  <a:lnTo>
                    <a:pt x="256" y="20"/>
                  </a:lnTo>
                  <a:lnTo>
                    <a:pt x="250" y="16"/>
                  </a:lnTo>
                  <a:lnTo>
                    <a:pt x="250" y="16"/>
                  </a:lnTo>
                  <a:lnTo>
                    <a:pt x="244" y="38"/>
                  </a:lnTo>
                  <a:lnTo>
                    <a:pt x="242" y="54"/>
                  </a:lnTo>
                  <a:lnTo>
                    <a:pt x="244" y="60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4" y="66"/>
                  </a:lnTo>
                  <a:lnTo>
                    <a:pt x="238" y="74"/>
                  </a:lnTo>
                  <a:lnTo>
                    <a:pt x="232" y="90"/>
                  </a:lnTo>
                  <a:lnTo>
                    <a:pt x="226" y="118"/>
                  </a:lnTo>
                  <a:lnTo>
                    <a:pt x="226" y="118"/>
                  </a:lnTo>
                  <a:lnTo>
                    <a:pt x="226" y="128"/>
                  </a:lnTo>
                  <a:lnTo>
                    <a:pt x="226" y="128"/>
                  </a:lnTo>
                  <a:lnTo>
                    <a:pt x="222" y="154"/>
                  </a:lnTo>
                  <a:lnTo>
                    <a:pt x="224" y="174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2" y="196"/>
                  </a:lnTo>
                  <a:lnTo>
                    <a:pt x="220" y="200"/>
                  </a:lnTo>
                  <a:lnTo>
                    <a:pt x="216" y="206"/>
                  </a:lnTo>
                  <a:lnTo>
                    <a:pt x="216" y="206"/>
                  </a:lnTo>
                  <a:lnTo>
                    <a:pt x="218" y="228"/>
                  </a:lnTo>
                  <a:lnTo>
                    <a:pt x="218" y="248"/>
                  </a:lnTo>
                  <a:lnTo>
                    <a:pt x="220" y="260"/>
                  </a:lnTo>
                  <a:lnTo>
                    <a:pt x="224" y="270"/>
                  </a:lnTo>
                  <a:lnTo>
                    <a:pt x="228" y="280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6" y="284"/>
                  </a:lnTo>
                  <a:lnTo>
                    <a:pt x="240" y="284"/>
                  </a:lnTo>
                  <a:lnTo>
                    <a:pt x="242" y="282"/>
                  </a:lnTo>
                  <a:lnTo>
                    <a:pt x="242" y="282"/>
                  </a:lnTo>
                  <a:lnTo>
                    <a:pt x="244" y="298"/>
                  </a:lnTo>
                  <a:lnTo>
                    <a:pt x="248" y="314"/>
                  </a:lnTo>
                  <a:lnTo>
                    <a:pt x="254" y="328"/>
                  </a:lnTo>
                  <a:lnTo>
                    <a:pt x="260" y="340"/>
                  </a:lnTo>
                  <a:lnTo>
                    <a:pt x="270" y="360"/>
                  </a:lnTo>
                  <a:lnTo>
                    <a:pt x="276" y="366"/>
                  </a:lnTo>
                  <a:lnTo>
                    <a:pt x="276" y="408"/>
                  </a:lnTo>
                  <a:lnTo>
                    <a:pt x="276" y="408"/>
                  </a:lnTo>
                  <a:lnTo>
                    <a:pt x="298" y="420"/>
                  </a:lnTo>
                  <a:lnTo>
                    <a:pt x="314" y="426"/>
                  </a:lnTo>
                  <a:lnTo>
                    <a:pt x="334" y="432"/>
                  </a:lnTo>
                  <a:lnTo>
                    <a:pt x="334" y="432"/>
                  </a:lnTo>
                  <a:lnTo>
                    <a:pt x="328" y="436"/>
                  </a:lnTo>
                  <a:lnTo>
                    <a:pt x="326" y="440"/>
                  </a:lnTo>
                  <a:lnTo>
                    <a:pt x="326" y="444"/>
                  </a:lnTo>
                  <a:lnTo>
                    <a:pt x="344" y="484"/>
                  </a:lnTo>
                  <a:lnTo>
                    <a:pt x="314" y="692"/>
                  </a:lnTo>
                  <a:lnTo>
                    <a:pt x="270" y="412"/>
                  </a:lnTo>
                  <a:lnTo>
                    <a:pt x="270" y="412"/>
                  </a:lnTo>
                  <a:lnTo>
                    <a:pt x="236" y="434"/>
                  </a:lnTo>
                  <a:lnTo>
                    <a:pt x="192" y="458"/>
                  </a:lnTo>
                  <a:lnTo>
                    <a:pt x="134" y="488"/>
                  </a:lnTo>
                  <a:lnTo>
                    <a:pt x="134" y="488"/>
                  </a:lnTo>
                  <a:lnTo>
                    <a:pt x="112" y="500"/>
                  </a:lnTo>
                  <a:lnTo>
                    <a:pt x="92" y="514"/>
                  </a:lnTo>
                  <a:lnTo>
                    <a:pt x="74" y="530"/>
                  </a:lnTo>
                  <a:lnTo>
                    <a:pt x="58" y="546"/>
                  </a:lnTo>
                  <a:lnTo>
                    <a:pt x="44" y="566"/>
                  </a:lnTo>
                  <a:lnTo>
                    <a:pt x="34" y="584"/>
                  </a:lnTo>
                  <a:lnTo>
                    <a:pt x="24" y="604"/>
                  </a:lnTo>
                  <a:lnTo>
                    <a:pt x="18" y="622"/>
                  </a:lnTo>
                  <a:lnTo>
                    <a:pt x="8" y="658"/>
                  </a:lnTo>
                  <a:lnTo>
                    <a:pt x="2" y="688"/>
                  </a:lnTo>
                  <a:lnTo>
                    <a:pt x="0" y="716"/>
                  </a:lnTo>
                  <a:lnTo>
                    <a:pt x="716" y="716"/>
                  </a:lnTo>
                  <a:lnTo>
                    <a:pt x="716" y="716"/>
                  </a:lnTo>
                  <a:lnTo>
                    <a:pt x="714" y="688"/>
                  </a:lnTo>
                  <a:lnTo>
                    <a:pt x="708" y="658"/>
                  </a:lnTo>
                  <a:lnTo>
                    <a:pt x="698" y="622"/>
                  </a:lnTo>
                  <a:lnTo>
                    <a:pt x="692" y="604"/>
                  </a:lnTo>
                  <a:lnTo>
                    <a:pt x="682" y="584"/>
                  </a:lnTo>
                  <a:lnTo>
                    <a:pt x="672" y="566"/>
                  </a:lnTo>
                  <a:lnTo>
                    <a:pt x="658" y="546"/>
                  </a:lnTo>
                  <a:lnTo>
                    <a:pt x="642" y="530"/>
                  </a:lnTo>
                  <a:lnTo>
                    <a:pt x="624" y="514"/>
                  </a:lnTo>
                  <a:lnTo>
                    <a:pt x="604" y="500"/>
                  </a:lnTo>
                  <a:lnTo>
                    <a:pt x="582" y="488"/>
                  </a:lnTo>
                  <a:lnTo>
                    <a:pt x="582" y="4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0" name="그룹 18">
              <a:extLst>
                <a:ext uri="{FF2B5EF4-FFF2-40B4-BE49-F238E27FC236}">
                  <a16:creationId xmlns:a16="http://schemas.microsoft.com/office/drawing/2014/main" id="{BA8C2E7E-F669-469E-97E6-295013132706}"/>
                </a:ext>
              </a:extLst>
            </p:cNvPr>
            <p:cNvGrpSpPr/>
            <p:nvPr/>
          </p:nvGrpSpPr>
          <p:grpSpPr>
            <a:xfrm>
              <a:off x="822989" y="5949684"/>
              <a:ext cx="873744" cy="521319"/>
              <a:chOff x="822989" y="5994134"/>
              <a:chExt cx="873744" cy="521319"/>
            </a:xfrm>
          </p:grpSpPr>
          <p:sp>
            <p:nvSpPr>
              <p:cNvPr id="109" name="Freeform 5">
                <a:extLst>
                  <a:ext uri="{FF2B5EF4-FFF2-40B4-BE49-F238E27FC236}">
                    <a16:creationId xmlns:a16="http://schemas.microsoft.com/office/drawing/2014/main" id="{E34AC28F-DF7C-48CC-ADFE-0480E30A3199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822989" y="5994134"/>
                <a:ext cx="521319" cy="521319"/>
              </a:xfrm>
              <a:custGeom>
                <a:avLst/>
                <a:gdLst>
                  <a:gd name="T0" fmla="*/ 522 w 716"/>
                  <a:gd name="T1" fmla="*/ 458 h 716"/>
                  <a:gd name="T2" fmla="*/ 400 w 716"/>
                  <a:gd name="T3" fmla="*/ 688 h 716"/>
                  <a:gd name="T4" fmla="*/ 390 w 716"/>
                  <a:gd name="T5" fmla="*/ 444 h 716"/>
                  <a:gd name="T6" fmla="*/ 384 w 716"/>
                  <a:gd name="T7" fmla="*/ 432 h 716"/>
                  <a:gd name="T8" fmla="*/ 412 w 716"/>
                  <a:gd name="T9" fmla="*/ 424 h 716"/>
                  <a:gd name="T10" fmla="*/ 440 w 716"/>
                  <a:gd name="T11" fmla="*/ 366 h 716"/>
                  <a:gd name="T12" fmla="*/ 456 w 716"/>
                  <a:gd name="T13" fmla="*/ 340 h 716"/>
                  <a:gd name="T14" fmla="*/ 472 w 716"/>
                  <a:gd name="T15" fmla="*/ 298 h 716"/>
                  <a:gd name="T16" fmla="*/ 476 w 716"/>
                  <a:gd name="T17" fmla="*/ 284 h 716"/>
                  <a:gd name="T18" fmla="*/ 486 w 716"/>
                  <a:gd name="T19" fmla="*/ 280 h 716"/>
                  <a:gd name="T20" fmla="*/ 496 w 716"/>
                  <a:gd name="T21" fmla="*/ 260 h 716"/>
                  <a:gd name="T22" fmla="*/ 500 w 716"/>
                  <a:gd name="T23" fmla="*/ 206 h 716"/>
                  <a:gd name="T24" fmla="*/ 494 w 716"/>
                  <a:gd name="T25" fmla="*/ 196 h 716"/>
                  <a:gd name="T26" fmla="*/ 492 w 716"/>
                  <a:gd name="T27" fmla="*/ 186 h 716"/>
                  <a:gd name="T28" fmla="*/ 494 w 716"/>
                  <a:gd name="T29" fmla="*/ 142 h 716"/>
                  <a:gd name="T30" fmla="*/ 486 w 716"/>
                  <a:gd name="T31" fmla="*/ 110 h 716"/>
                  <a:gd name="T32" fmla="*/ 486 w 716"/>
                  <a:gd name="T33" fmla="*/ 94 h 716"/>
                  <a:gd name="T34" fmla="*/ 476 w 716"/>
                  <a:gd name="T35" fmla="*/ 62 h 716"/>
                  <a:gd name="T36" fmla="*/ 434 w 716"/>
                  <a:gd name="T37" fmla="*/ 22 h 716"/>
                  <a:gd name="T38" fmla="*/ 414 w 716"/>
                  <a:gd name="T39" fmla="*/ 10 h 716"/>
                  <a:gd name="T40" fmla="*/ 356 w 716"/>
                  <a:gd name="T41" fmla="*/ 0 h 716"/>
                  <a:gd name="T42" fmla="*/ 296 w 716"/>
                  <a:gd name="T43" fmla="*/ 12 h 716"/>
                  <a:gd name="T44" fmla="*/ 280 w 716"/>
                  <a:gd name="T45" fmla="*/ 18 h 716"/>
                  <a:gd name="T46" fmla="*/ 256 w 716"/>
                  <a:gd name="T47" fmla="*/ 20 h 716"/>
                  <a:gd name="T48" fmla="*/ 244 w 716"/>
                  <a:gd name="T49" fmla="*/ 38 h 716"/>
                  <a:gd name="T50" fmla="*/ 246 w 716"/>
                  <a:gd name="T51" fmla="*/ 64 h 716"/>
                  <a:gd name="T52" fmla="*/ 238 w 716"/>
                  <a:gd name="T53" fmla="*/ 74 h 716"/>
                  <a:gd name="T54" fmla="*/ 226 w 716"/>
                  <a:gd name="T55" fmla="*/ 118 h 716"/>
                  <a:gd name="T56" fmla="*/ 222 w 716"/>
                  <a:gd name="T57" fmla="*/ 154 h 716"/>
                  <a:gd name="T58" fmla="*/ 226 w 716"/>
                  <a:gd name="T59" fmla="*/ 192 h 716"/>
                  <a:gd name="T60" fmla="*/ 216 w 716"/>
                  <a:gd name="T61" fmla="*/ 206 h 716"/>
                  <a:gd name="T62" fmla="*/ 218 w 716"/>
                  <a:gd name="T63" fmla="*/ 248 h 716"/>
                  <a:gd name="T64" fmla="*/ 228 w 716"/>
                  <a:gd name="T65" fmla="*/ 280 h 716"/>
                  <a:gd name="T66" fmla="*/ 236 w 716"/>
                  <a:gd name="T67" fmla="*/ 284 h 716"/>
                  <a:gd name="T68" fmla="*/ 242 w 716"/>
                  <a:gd name="T69" fmla="*/ 282 h 716"/>
                  <a:gd name="T70" fmla="*/ 254 w 716"/>
                  <a:gd name="T71" fmla="*/ 328 h 716"/>
                  <a:gd name="T72" fmla="*/ 276 w 716"/>
                  <a:gd name="T73" fmla="*/ 366 h 716"/>
                  <a:gd name="T74" fmla="*/ 298 w 716"/>
                  <a:gd name="T75" fmla="*/ 420 h 716"/>
                  <a:gd name="T76" fmla="*/ 334 w 716"/>
                  <a:gd name="T77" fmla="*/ 432 h 716"/>
                  <a:gd name="T78" fmla="*/ 326 w 716"/>
                  <a:gd name="T79" fmla="*/ 444 h 716"/>
                  <a:gd name="T80" fmla="*/ 270 w 716"/>
                  <a:gd name="T81" fmla="*/ 412 h 716"/>
                  <a:gd name="T82" fmla="*/ 192 w 716"/>
                  <a:gd name="T83" fmla="*/ 458 h 716"/>
                  <a:gd name="T84" fmla="*/ 112 w 716"/>
                  <a:gd name="T85" fmla="*/ 500 h 716"/>
                  <a:gd name="T86" fmla="*/ 58 w 716"/>
                  <a:gd name="T87" fmla="*/ 546 h 716"/>
                  <a:gd name="T88" fmla="*/ 24 w 716"/>
                  <a:gd name="T89" fmla="*/ 604 h 716"/>
                  <a:gd name="T90" fmla="*/ 2 w 716"/>
                  <a:gd name="T91" fmla="*/ 688 h 716"/>
                  <a:gd name="T92" fmla="*/ 716 w 716"/>
                  <a:gd name="T93" fmla="*/ 716 h 716"/>
                  <a:gd name="T94" fmla="*/ 698 w 716"/>
                  <a:gd name="T95" fmla="*/ 622 h 716"/>
                  <a:gd name="T96" fmla="*/ 672 w 716"/>
                  <a:gd name="T97" fmla="*/ 566 h 716"/>
                  <a:gd name="T98" fmla="*/ 624 w 716"/>
                  <a:gd name="T99" fmla="*/ 514 h 716"/>
                  <a:gd name="T100" fmla="*/ 582 w 716"/>
                  <a:gd name="T101" fmla="*/ 48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6" h="716">
                    <a:moveTo>
                      <a:pt x="582" y="488"/>
                    </a:moveTo>
                    <a:lnTo>
                      <a:pt x="582" y="488"/>
                    </a:lnTo>
                    <a:lnTo>
                      <a:pt x="522" y="458"/>
                    </a:lnTo>
                    <a:lnTo>
                      <a:pt x="478" y="432"/>
                    </a:lnTo>
                    <a:lnTo>
                      <a:pt x="444" y="412"/>
                    </a:lnTo>
                    <a:lnTo>
                      <a:pt x="400" y="688"/>
                    </a:lnTo>
                    <a:lnTo>
                      <a:pt x="372" y="484"/>
                    </a:lnTo>
                    <a:lnTo>
                      <a:pt x="390" y="444"/>
                    </a:lnTo>
                    <a:lnTo>
                      <a:pt x="390" y="444"/>
                    </a:lnTo>
                    <a:lnTo>
                      <a:pt x="390" y="440"/>
                    </a:lnTo>
                    <a:lnTo>
                      <a:pt x="390" y="438"/>
                    </a:lnTo>
                    <a:lnTo>
                      <a:pt x="384" y="432"/>
                    </a:lnTo>
                    <a:lnTo>
                      <a:pt x="384" y="432"/>
                    </a:lnTo>
                    <a:lnTo>
                      <a:pt x="398" y="430"/>
                    </a:lnTo>
                    <a:lnTo>
                      <a:pt x="412" y="424"/>
                    </a:lnTo>
                    <a:lnTo>
                      <a:pt x="426" y="416"/>
                    </a:lnTo>
                    <a:lnTo>
                      <a:pt x="440" y="408"/>
                    </a:lnTo>
                    <a:lnTo>
                      <a:pt x="440" y="366"/>
                    </a:lnTo>
                    <a:lnTo>
                      <a:pt x="440" y="366"/>
                    </a:lnTo>
                    <a:lnTo>
                      <a:pt x="446" y="360"/>
                    </a:lnTo>
                    <a:lnTo>
                      <a:pt x="456" y="340"/>
                    </a:lnTo>
                    <a:lnTo>
                      <a:pt x="462" y="328"/>
                    </a:lnTo>
                    <a:lnTo>
                      <a:pt x="468" y="314"/>
                    </a:lnTo>
                    <a:lnTo>
                      <a:pt x="472" y="298"/>
                    </a:lnTo>
                    <a:lnTo>
                      <a:pt x="474" y="282"/>
                    </a:lnTo>
                    <a:lnTo>
                      <a:pt x="474" y="282"/>
                    </a:lnTo>
                    <a:lnTo>
                      <a:pt x="476" y="284"/>
                    </a:lnTo>
                    <a:lnTo>
                      <a:pt x="480" y="284"/>
                    </a:lnTo>
                    <a:lnTo>
                      <a:pt x="486" y="280"/>
                    </a:lnTo>
                    <a:lnTo>
                      <a:pt x="486" y="280"/>
                    </a:lnTo>
                    <a:lnTo>
                      <a:pt x="488" y="280"/>
                    </a:lnTo>
                    <a:lnTo>
                      <a:pt x="492" y="270"/>
                    </a:lnTo>
                    <a:lnTo>
                      <a:pt x="496" y="260"/>
                    </a:lnTo>
                    <a:lnTo>
                      <a:pt x="498" y="248"/>
                    </a:lnTo>
                    <a:lnTo>
                      <a:pt x="498" y="228"/>
                    </a:lnTo>
                    <a:lnTo>
                      <a:pt x="500" y="206"/>
                    </a:lnTo>
                    <a:lnTo>
                      <a:pt x="500" y="206"/>
                    </a:lnTo>
                    <a:lnTo>
                      <a:pt x="496" y="200"/>
                    </a:lnTo>
                    <a:lnTo>
                      <a:pt x="494" y="196"/>
                    </a:lnTo>
                    <a:lnTo>
                      <a:pt x="490" y="192"/>
                    </a:lnTo>
                    <a:lnTo>
                      <a:pt x="490" y="192"/>
                    </a:lnTo>
                    <a:lnTo>
                      <a:pt x="492" y="186"/>
                    </a:lnTo>
                    <a:lnTo>
                      <a:pt x="494" y="170"/>
                    </a:lnTo>
                    <a:lnTo>
                      <a:pt x="494" y="156"/>
                    </a:lnTo>
                    <a:lnTo>
                      <a:pt x="494" y="142"/>
                    </a:lnTo>
                    <a:lnTo>
                      <a:pt x="492" y="128"/>
                    </a:lnTo>
                    <a:lnTo>
                      <a:pt x="486" y="110"/>
                    </a:lnTo>
                    <a:lnTo>
                      <a:pt x="486" y="110"/>
                    </a:lnTo>
                    <a:lnTo>
                      <a:pt x="486" y="102"/>
                    </a:lnTo>
                    <a:lnTo>
                      <a:pt x="486" y="102"/>
                    </a:lnTo>
                    <a:lnTo>
                      <a:pt x="486" y="94"/>
                    </a:lnTo>
                    <a:lnTo>
                      <a:pt x="486" y="86"/>
                    </a:lnTo>
                    <a:lnTo>
                      <a:pt x="482" y="74"/>
                    </a:lnTo>
                    <a:lnTo>
                      <a:pt x="476" y="62"/>
                    </a:lnTo>
                    <a:lnTo>
                      <a:pt x="466" y="50"/>
                    </a:lnTo>
                    <a:lnTo>
                      <a:pt x="454" y="36"/>
                    </a:lnTo>
                    <a:lnTo>
                      <a:pt x="434" y="22"/>
                    </a:lnTo>
                    <a:lnTo>
                      <a:pt x="434" y="22"/>
                    </a:lnTo>
                    <a:lnTo>
                      <a:pt x="426" y="16"/>
                    </a:lnTo>
                    <a:lnTo>
                      <a:pt x="414" y="10"/>
                    </a:lnTo>
                    <a:lnTo>
                      <a:pt x="400" y="6"/>
                    </a:lnTo>
                    <a:lnTo>
                      <a:pt x="380" y="0"/>
                    </a:lnTo>
                    <a:lnTo>
                      <a:pt x="356" y="0"/>
                    </a:lnTo>
                    <a:lnTo>
                      <a:pt x="328" y="2"/>
                    </a:lnTo>
                    <a:lnTo>
                      <a:pt x="314" y="6"/>
                    </a:lnTo>
                    <a:lnTo>
                      <a:pt x="296" y="12"/>
                    </a:lnTo>
                    <a:lnTo>
                      <a:pt x="296" y="12"/>
                    </a:lnTo>
                    <a:lnTo>
                      <a:pt x="292" y="14"/>
                    </a:lnTo>
                    <a:lnTo>
                      <a:pt x="280" y="18"/>
                    </a:lnTo>
                    <a:lnTo>
                      <a:pt x="272" y="20"/>
                    </a:lnTo>
                    <a:lnTo>
                      <a:pt x="264" y="20"/>
                    </a:lnTo>
                    <a:lnTo>
                      <a:pt x="256" y="20"/>
                    </a:lnTo>
                    <a:lnTo>
                      <a:pt x="250" y="16"/>
                    </a:lnTo>
                    <a:lnTo>
                      <a:pt x="250" y="16"/>
                    </a:lnTo>
                    <a:lnTo>
                      <a:pt x="244" y="38"/>
                    </a:lnTo>
                    <a:lnTo>
                      <a:pt x="242" y="54"/>
                    </a:lnTo>
                    <a:lnTo>
                      <a:pt x="244" y="60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4" y="66"/>
                    </a:lnTo>
                    <a:lnTo>
                      <a:pt x="238" y="74"/>
                    </a:lnTo>
                    <a:lnTo>
                      <a:pt x="232" y="90"/>
                    </a:lnTo>
                    <a:lnTo>
                      <a:pt x="226" y="118"/>
                    </a:lnTo>
                    <a:lnTo>
                      <a:pt x="226" y="11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2" y="154"/>
                    </a:lnTo>
                    <a:lnTo>
                      <a:pt x="224" y="174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2" y="196"/>
                    </a:lnTo>
                    <a:lnTo>
                      <a:pt x="220" y="200"/>
                    </a:lnTo>
                    <a:lnTo>
                      <a:pt x="216" y="206"/>
                    </a:lnTo>
                    <a:lnTo>
                      <a:pt x="216" y="206"/>
                    </a:lnTo>
                    <a:lnTo>
                      <a:pt x="218" y="228"/>
                    </a:lnTo>
                    <a:lnTo>
                      <a:pt x="218" y="248"/>
                    </a:lnTo>
                    <a:lnTo>
                      <a:pt x="220" y="260"/>
                    </a:lnTo>
                    <a:lnTo>
                      <a:pt x="224" y="270"/>
                    </a:lnTo>
                    <a:lnTo>
                      <a:pt x="228" y="280"/>
                    </a:lnTo>
                    <a:lnTo>
                      <a:pt x="230" y="280"/>
                    </a:lnTo>
                    <a:lnTo>
                      <a:pt x="230" y="280"/>
                    </a:lnTo>
                    <a:lnTo>
                      <a:pt x="236" y="284"/>
                    </a:lnTo>
                    <a:lnTo>
                      <a:pt x="240" y="284"/>
                    </a:lnTo>
                    <a:lnTo>
                      <a:pt x="242" y="282"/>
                    </a:lnTo>
                    <a:lnTo>
                      <a:pt x="242" y="282"/>
                    </a:lnTo>
                    <a:lnTo>
                      <a:pt x="244" y="298"/>
                    </a:lnTo>
                    <a:lnTo>
                      <a:pt x="248" y="314"/>
                    </a:lnTo>
                    <a:lnTo>
                      <a:pt x="254" y="328"/>
                    </a:lnTo>
                    <a:lnTo>
                      <a:pt x="260" y="340"/>
                    </a:lnTo>
                    <a:lnTo>
                      <a:pt x="270" y="360"/>
                    </a:lnTo>
                    <a:lnTo>
                      <a:pt x="276" y="366"/>
                    </a:lnTo>
                    <a:lnTo>
                      <a:pt x="276" y="408"/>
                    </a:lnTo>
                    <a:lnTo>
                      <a:pt x="276" y="408"/>
                    </a:lnTo>
                    <a:lnTo>
                      <a:pt x="298" y="420"/>
                    </a:lnTo>
                    <a:lnTo>
                      <a:pt x="314" y="426"/>
                    </a:lnTo>
                    <a:lnTo>
                      <a:pt x="334" y="432"/>
                    </a:lnTo>
                    <a:lnTo>
                      <a:pt x="334" y="432"/>
                    </a:lnTo>
                    <a:lnTo>
                      <a:pt x="328" y="436"/>
                    </a:lnTo>
                    <a:lnTo>
                      <a:pt x="326" y="440"/>
                    </a:lnTo>
                    <a:lnTo>
                      <a:pt x="326" y="444"/>
                    </a:lnTo>
                    <a:lnTo>
                      <a:pt x="344" y="484"/>
                    </a:lnTo>
                    <a:lnTo>
                      <a:pt x="314" y="692"/>
                    </a:lnTo>
                    <a:lnTo>
                      <a:pt x="270" y="412"/>
                    </a:lnTo>
                    <a:lnTo>
                      <a:pt x="270" y="412"/>
                    </a:lnTo>
                    <a:lnTo>
                      <a:pt x="236" y="434"/>
                    </a:lnTo>
                    <a:lnTo>
                      <a:pt x="192" y="458"/>
                    </a:lnTo>
                    <a:lnTo>
                      <a:pt x="134" y="488"/>
                    </a:lnTo>
                    <a:lnTo>
                      <a:pt x="134" y="488"/>
                    </a:lnTo>
                    <a:lnTo>
                      <a:pt x="112" y="500"/>
                    </a:lnTo>
                    <a:lnTo>
                      <a:pt x="92" y="514"/>
                    </a:lnTo>
                    <a:lnTo>
                      <a:pt x="74" y="530"/>
                    </a:lnTo>
                    <a:lnTo>
                      <a:pt x="58" y="546"/>
                    </a:lnTo>
                    <a:lnTo>
                      <a:pt x="44" y="566"/>
                    </a:lnTo>
                    <a:lnTo>
                      <a:pt x="34" y="584"/>
                    </a:lnTo>
                    <a:lnTo>
                      <a:pt x="24" y="604"/>
                    </a:lnTo>
                    <a:lnTo>
                      <a:pt x="18" y="622"/>
                    </a:lnTo>
                    <a:lnTo>
                      <a:pt x="8" y="658"/>
                    </a:lnTo>
                    <a:lnTo>
                      <a:pt x="2" y="688"/>
                    </a:lnTo>
                    <a:lnTo>
                      <a:pt x="0" y="716"/>
                    </a:lnTo>
                    <a:lnTo>
                      <a:pt x="716" y="716"/>
                    </a:lnTo>
                    <a:lnTo>
                      <a:pt x="716" y="716"/>
                    </a:lnTo>
                    <a:lnTo>
                      <a:pt x="714" y="688"/>
                    </a:lnTo>
                    <a:lnTo>
                      <a:pt x="708" y="658"/>
                    </a:lnTo>
                    <a:lnTo>
                      <a:pt x="698" y="622"/>
                    </a:lnTo>
                    <a:lnTo>
                      <a:pt x="692" y="604"/>
                    </a:lnTo>
                    <a:lnTo>
                      <a:pt x="682" y="584"/>
                    </a:lnTo>
                    <a:lnTo>
                      <a:pt x="672" y="566"/>
                    </a:lnTo>
                    <a:lnTo>
                      <a:pt x="658" y="546"/>
                    </a:lnTo>
                    <a:lnTo>
                      <a:pt x="642" y="530"/>
                    </a:lnTo>
                    <a:lnTo>
                      <a:pt x="624" y="514"/>
                    </a:lnTo>
                    <a:lnTo>
                      <a:pt x="604" y="500"/>
                    </a:lnTo>
                    <a:lnTo>
                      <a:pt x="582" y="488"/>
                    </a:lnTo>
                    <a:lnTo>
                      <a:pt x="582" y="4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0" name="Freeform 5">
                <a:extLst>
                  <a:ext uri="{FF2B5EF4-FFF2-40B4-BE49-F238E27FC236}">
                    <a16:creationId xmlns:a16="http://schemas.microsoft.com/office/drawing/2014/main" id="{D3EAF7F7-C8A3-401B-BECC-E236E30B9A18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1175414" y="5994134"/>
                <a:ext cx="521319" cy="521319"/>
              </a:xfrm>
              <a:custGeom>
                <a:avLst/>
                <a:gdLst>
                  <a:gd name="T0" fmla="*/ 522 w 716"/>
                  <a:gd name="T1" fmla="*/ 458 h 716"/>
                  <a:gd name="T2" fmla="*/ 400 w 716"/>
                  <a:gd name="T3" fmla="*/ 688 h 716"/>
                  <a:gd name="T4" fmla="*/ 390 w 716"/>
                  <a:gd name="T5" fmla="*/ 444 h 716"/>
                  <a:gd name="T6" fmla="*/ 384 w 716"/>
                  <a:gd name="T7" fmla="*/ 432 h 716"/>
                  <a:gd name="T8" fmla="*/ 412 w 716"/>
                  <a:gd name="T9" fmla="*/ 424 h 716"/>
                  <a:gd name="T10" fmla="*/ 440 w 716"/>
                  <a:gd name="T11" fmla="*/ 366 h 716"/>
                  <a:gd name="T12" fmla="*/ 456 w 716"/>
                  <a:gd name="T13" fmla="*/ 340 h 716"/>
                  <a:gd name="T14" fmla="*/ 472 w 716"/>
                  <a:gd name="T15" fmla="*/ 298 h 716"/>
                  <a:gd name="T16" fmla="*/ 476 w 716"/>
                  <a:gd name="T17" fmla="*/ 284 h 716"/>
                  <a:gd name="T18" fmla="*/ 486 w 716"/>
                  <a:gd name="T19" fmla="*/ 280 h 716"/>
                  <a:gd name="T20" fmla="*/ 496 w 716"/>
                  <a:gd name="T21" fmla="*/ 260 h 716"/>
                  <a:gd name="T22" fmla="*/ 500 w 716"/>
                  <a:gd name="T23" fmla="*/ 206 h 716"/>
                  <a:gd name="T24" fmla="*/ 494 w 716"/>
                  <a:gd name="T25" fmla="*/ 196 h 716"/>
                  <a:gd name="T26" fmla="*/ 492 w 716"/>
                  <a:gd name="T27" fmla="*/ 186 h 716"/>
                  <a:gd name="T28" fmla="*/ 494 w 716"/>
                  <a:gd name="T29" fmla="*/ 142 h 716"/>
                  <a:gd name="T30" fmla="*/ 486 w 716"/>
                  <a:gd name="T31" fmla="*/ 110 h 716"/>
                  <a:gd name="T32" fmla="*/ 486 w 716"/>
                  <a:gd name="T33" fmla="*/ 94 h 716"/>
                  <a:gd name="T34" fmla="*/ 476 w 716"/>
                  <a:gd name="T35" fmla="*/ 62 h 716"/>
                  <a:gd name="T36" fmla="*/ 434 w 716"/>
                  <a:gd name="T37" fmla="*/ 22 h 716"/>
                  <a:gd name="T38" fmla="*/ 414 w 716"/>
                  <a:gd name="T39" fmla="*/ 10 h 716"/>
                  <a:gd name="T40" fmla="*/ 356 w 716"/>
                  <a:gd name="T41" fmla="*/ 0 h 716"/>
                  <a:gd name="T42" fmla="*/ 296 w 716"/>
                  <a:gd name="T43" fmla="*/ 12 h 716"/>
                  <a:gd name="T44" fmla="*/ 280 w 716"/>
                  <a:gd name="T45" fmla="*/ 18 h 716"/>
                  <a:gd name="T46" fmla="*/ 256 w 716"/>
                  <a:gd name="T47" fmla="*/ 20 h 716"/>
                  <a:gd name="T48" fmla="*/ 244 w 716"/>
                  <a:gd name="T49" fmla="*/ 38 h 716"/>
                  <a:gd name="T50" fmla="*/ 246 w 716"/>
                  <a:gd name="T51" fmla="*/ 64 h 716"/>
                  <a:gd name="T52" fmla="*/ 238 w 716"/>
                  <a:gd name="T53" fmla="*/ 74 h 716"/>
                  <a:gd name="T54" fmla="*/ 226 w 716"/>
                  <a:gd name="T55" fmla="*/ 118 h 716"/>
                  <a:gd name="T56" fmla="*/ 222 w 716"/>
                  <a:gd name="T57" fmla="*/ 154 h 716"/>
                  <a:gd name="T58" fmla="*/ 226 w 716"/>
                  <a:gd name="T59" fmla="*/ 192 h 716"/>
                  <a:gd name="T60" fmla="*/ 216 w 716"/>
                  <a:gd name="T61" fmla="*/ 206 h 716"/>
                  <a:gd name="T62" fmla="*/ 218 w 716"/>
                  <a:gd name="T63" fmla="*/ 248 h 716"/>
                  <a:gd name="T64" fmla="*/ 228 w 716"/>
                  <a:gd name="T65" fmla="*/ 280 h 716"/>
                  <a:gd name="T66" fmla="*/ 236 w 716"/>
                  <a:gd name="T67" fmla="*/ 284 h 716"/>
                  <a:gd name="T68" fmla="*/ 242 w 716"/>
                  <a:gd name="T69" fmla="*/ 282 h 716"/>
                  <a:gd name="T70" fmla="*/ 254 w 716"/>
                  <a:gd name="T71" fmla="*/ 328 h 716"/>
                  <a:gd name="T72" fmla="*/ 276 w 716"/>
                  <a:gd name="T73" fmla="*/ 366 h 716"/>
                  <a:gd name="T74" fmla="*/ 298 w 716"/>
                  <a:gd name="T75" fmla="*/ 420 h 716"/>
                  <a:gd name="T76" fmla="*/ 334 w 716"/>
                  <a:gd name="T77" fmla="*/ 432 h 716"/>
                  <a:gd name="T78" fmla="*/ 326 w 716"/>
                  <a:gd name="T79" fmla="*/ 444 h 716"/>
                  <a:gd name="T80" fmla="*/ 270 w 716"/>
                  <a:gd name="T81" fmla="*/ 412 h 716"/>
                  <a:gd name="T82" fmla="*/ 192 w 716"/>
                  <a:gd name="T83" fmla="*/ 458 h 716"/>
                  <a:gd name="T84" fmla="*/ 112 w 716"/>
                  <a:gd name="T85" fmla="*/ 500 h 716"/>
                  <a:gd name="T86" fmla="*/ 58 w 716"/>
                  <a:gd name="T87" fmla="*/ 546 h 716"/>
                  <a:gd name="T88" fmla="*/ 24 w 716"/>
                  <a:gd name="T89" fmla="*/ 604 h 716"/>
                  <a:gd name="T90" fmla="*/ 2 w 716"/>
                  <a:gd name="T91" fmla="*/ 688 h 716"/>
                  <a:gd name="T92" fmla="*/ 716 w 716"/>
                  <a:gd name="T93" fmla="*/ 716 h 716"/>
                  <a:gd name="T94" fmla="*/ 698 w 716"/>
                  <a:gd name="T95" fmla="*/ 622 h 716"/>
                  <a:gd name="T96" fmla="*/ 672 w 716"/>
                  <a:gd name="T97" fmla="*/ 566 h 716"/>
                  <a:gd name="T98" fmla="*/ 624 w 716"/>
                  <a:gd name="T99" fmla="*/ 514 h 716"/>
                  <a:gd name="T100" fmla="*/ 582 w 716"/>
                  <a:gd name="T101" fmla="*/ 48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6" h="716">
                    <a:moveTo>
                      <a:pt x="582" y="488"/>
                    </a:moveTo>
                    <a:lnTo>
                      <a:pt x="582" y="488"/>
                    </a:lnTo>
                    <a:lnTo>
                      <a:pt x="522" y="458"/>
                    </a:lnTo>
                    <a:lnTo>
                      <a:pt x="478" y="432"/>
                    </a:lnTo>
                    <a:lnTo>
                      <a:pt x="444" y="412"/>
                    </a:lnTo>
                    <a:lnTo>
                      <a:pt x="400" y="688"/>
                    </a:lnTo>
                    <a:lnTo>
                      <a:pt x="372" y="484"/>
                    </a:lnTo>
                    <a:lnTo>
                      <a:pt x="390" y="444"/>
                    </a:lnTo>
                    <a:lnTo>
                      <a:pt x="390" y="444"/>
                    </a:lnTo>
                    <a:lnTo>
                      <a:pt x="390" y="440"/>
                    </a:lnTo>
                    <a:lnTo>
                      <a:pt x="390" y="438"/>
                    </a:lnTo>
                    <a:lnTo>
                      <a:pt x="384" y="432"/>
                    </a:lnTo>
                    <a:lnTo>
                      <a:pt x="384" y="432"/>
                    </a:lnTo>
                    <a:lnTo>
                      <a:pt x="398" y="430"/>
                    </a:lnTo>
                    <a:lnTo>
                      <a:pt x="412" y="424"/>
                    </a:lnTo>
                    <a:lnTo>
                      <a:pt x="426" y="416"/>
                    </a:lnTo>
                    <a:lnTo>
                      <a:pt x="440" y="408"/>
                    </a:lnTo>
                    <a:lnTo>
                      <a:pt x="440" y="366"/>
                    </a:lnTo>
                    <a:lnTo>
                      <a:pt x="440" y="366"/>
                    </a:lnTo>
                    <a:lnTo>
                      <a:pt x="446" y="360"/>
                    </a:lnTo>
                    <a:lnTo>
                      <a:pt x="456" y="340"/>
                    </a:lnTo>
                    <a:lnTo>
                      <a:pt x="462" y="328"/>
                    </a:lnTo>
                    <a:lnTo>
                      <a:pt x="468" y="314"/>
                    </a:lnTo>
                    <a:lnTo>
                      <a:pt x="472" y="298"/>
                    </a:lnTo>
                    <a:lnTo>
                      <a:pt x="474" y="282"/>
                    </a:lnTo>
                    <a:lnTo>
                      <a:pt x="474" y="282"/>
                    </a:lnTo>
                    <a:lnTo>
                      <a:pt x="476" y="284"/>
                    </a:lnTo>
                    <a:lnTo>
                      <a:pt x="480" y="284"/>
                    </a:lnTo>
                    <a:lnTo>
                      <a:pt x="486" y="280"/>
                    </a:lnTo>
                    <a:lnTo>
                      <a:pt x="486" y="280"/>
                    </a:lnTo>
                    <a:lnTo>
                      <a:pt x="488" y="280"/>
                    </a:lnTo>
                    <a:lnTo>
                      <a:pt x="492" y="270"/>
                    </a:lnTo>
                    <a:lnTo>
                      <a:pt x="496" y="260"/>
                    </a:lnTo>
                    <a:lnTo>
                      <a:pt x="498" y="248"/>
                    </a:lnTo>
                    <a:lnTo>
                      <a:pt x="498" y="228"/>
                    </a:lnTo>
                    <a:lnTo>
                      <a:pt x="500" y="206"/>
                    </a:lnTo>
                    <a:lnTo>
                      <a:pt x="500" y="206"/>
                    </a:lnTo>
                    <a:lnTo>
                      <a:pt x="496" y="200"/>
                    </a:lnTo>
                    <a:lnTo>
                      <a:pt x="494" y="196"/>
                    </a:lnTo>
                    <a:lnTo>
                      <a:pt x="490" y="192"/>
                    </a:lnTo>
                    <a:lnTo>
                      <a:pt x="490" y="192"/>
                    </a:lnTo>
                    <a:lnTo>
                      <a:pt x="492" y="186"/>
                    </a:lnTo>
                    <a:lnTo>
                      <a:pt x="494" y="170"/>
                    </a:lnTo>
                    <a:lnTo>
                      <a:pt x="494" y="156"/>
                    </a:lnTo>
                    <a:lnTo>
                      <a:pt x="494" y="142"/>
                    </a:lnTo>
                    <a:lnTo>
                      <a:pt x="492" y="128"/>
                    </a:lnTo>
                    <a:lnTo>
                      <a:pt x="486" y="110"/>
                    </a:lnTo>
                    <a:lnTo>
                      <a:pt x="486" y="110"/>
                    </a:lnTo>
                    <a:lnTo>
                      <a:pt x="486" y="102"/>
                    </a:lnTo>
                    <a:lnTo>
                      <a:pt x="486" y="102"/>
                    </a:lnTo>
                    <a:lnTo>
                      <a:pt x="486" y="94"/>
                    </a:lnTo>
                    <a:lnTo>
                      <a:pt x="486" y="86"/>
                    </a:lnTo>
                    <a:lnTo>
                      <a:pt x="482" y="74"/>
                    </a:lnTo>
                    <a:lnTo>
                      <a:pt x="476" y="62"/>
                    </a:lnTo>
                    <a:lnTo>
                      <a:pt x="466" y="50"/>
                    </a:lnTo>
                    <a:lnTo>
                      <a:pt x="454" y="36"/>
                    </a:lnTo>
                    <a:lnTo>
                      <a:pt x="434" y="22"/>
                    </a:lnTo>
                    <a:lnTo>
                      <a:pt x="434" y="22"/>
                    </a:lnTo>
                    <a:lnTo>
                      <a:pt x="426" y="16"/>
                    </a:lnTo>
                    <a:lnTo>
                      <a:pt x="414" y="10"/>
                    </a:lnTo>
                    <a:lnTo>
                      <a:pt x="400" y="6"/>
                    </a:lnTo>
                    <a:lnTo>
                      <a:pt x="380" y="0"/>
                    </a:lnTo>
                    <a:lnTo>
                      <a:pt x="356" y="0"/>
                    </a:lnTo>
                    <a:lnTo>
                      <a:pt x="328" y="2"/>
                    </a:lnTo>
                    <a:lnTo>
                      <a:pt x="314" y="6"/>
                    </a:lnTo>
                    <a:lnTo>
                      <a:pt x="296" y="12"/>
                    </a:lnTo>
                    <a:lnTo>
                      <a:pt x="296" y="12"/>
                    </a:lnTo>
                    <a:lnTo>
                      <a:pt x="292" y="14"/>
                    </a:lnTo>
                    <a:lnTo>
                      <a:pt x="280" y="18"/>
                    </a:lnTo>
                    <a:lnTo>
                      <a:pt x="272" y="20"/>
                    </a:lnTo>
                    <a:lnTo>
                      <a:pt x="264" y="20"/>
                    </a:lnTo>
                    <a:lnTo>
                      <a:pt x="256" y="20"/>
                    </a:lnTo>
                    <a:lnTo>
                      <a:pt x="250" y="16"/>
                    </a:lnTo>
                    <a:lnTo>
                      <a:pt x="250" y="16"/>
                    </a:lnTo>
                    <a:lnTo>
                      <a:pt x="244" y="38"/>
                    </a:lnTo>
                    <a:lnTo>
                      <a:pt x="242" y="54"/>
                    </a:lnTo>
                    <a:lnTo>
                      <a:pt x="244" y="60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4" y="66"/>
                    </a:lnTo>
                    <a:lnTo>
                      <a:pt x="238" y="74"/>
                    </a:lnTo>
                    <a:lnTo>
                      <a:pt x="232" y="90"/>
                    </a:lnTo>
                    <a:lnTo>
                      <a:pt x="226" y="118"/>
                    </a:lnTo>
                    <a:lnTo>
                      <a:pt x="226" y="11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2" y="154"/>
                    </a:lnTo>
                    <a:lnTo>
                      <a:pt x="224" y="174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2" y="196"/>
                    </a:lnTo>
                    <a:lnTo>
                      <a:pt x="220" y="200"/>
                    </a:lnTo>
                    <a:lnTo>
                      <a:pt x="216" y="206"/>
                    </a:lnTo>
                    <a:lnTo>
                      <a:pt x="216" y="206"/>
                    </a:lnTo>
                    <a:lnTo>
                      <a:pt x="218" y="228"/>
                    </a:lnTo>
                    <a:lnTo>
                      <a:pt x="218" y="248"/>
                    </a:lnTo>
                    <a:lnTo>
                      <a:pt x="220" y="260"/>
                    </a:lnTo>
                    <a:lnTo>
                      <a:pt x="224" y="270"/>
                    </a:lnTo>
                    <a:lnTo>
                      <a:pt x="228" y="280"/>
                    </a:lnTo>
                    <a:lnTo>
                      <a:pt x="230" y="280"/>
                    </a:lnTo>
                    <a:lnTo>
                      <a:pt x="230" y="280"/>
                    </a:lnTo>
                    <a:lnTo>
                      <a:pt x="236" y="284"/>
                    </a:lnTo>
                    <a:lnTo>
                      <a:pt x="240" y="284"/>
                    </a:lnTo>
                    <a:lnTo>
                      <a:pt x="242" y="282"/>
                    </a:lnTo>
                    <a:lnTo>
                      <a:pt x="242" y="282"/>
                    </a:lnTo>
                    <a:lnTo>
                      <a:pt x="244" y="298"/>
                    </a:lnTo>
                    <a:lnTo>
                      <a:pt x="248" y="314"/>
                    </a:lnTo>
                    <a:lnTo>
                      <a:pt x="254" y="328"/>
                    </a:lnTo>
                    <a:lnTo>
                      <a:pt x="260" y="340"/>
                    </a:lnTo>
                    <a:lnTo>
                      <a:pt x="270" y="360"/>
                    </a:lnTo>
                    <a:lnTo>
                      <a:pt x="276" y="366"/>
                    </a:lnTo>
                    <a:lnTo>
                      <a:pt x="276" y="408"/>
                    </a:lnTo>
                    <a:lnTo>
                      <a:pt x="276" y="408"/>
                    </a:lnTo>
                    <a:lnTo>
                      <a:pt x="298" y="420"/>
                    </a:lnTo>
                    <a:lnTo>
                      <a:pt x="314" y="426"/>
                    </a:lnTo>
                    <a:lnTo>
                      <a:pt x="334" y="432"/>
                    </a:lnTo>
                    <a:lnTo>
                      <a:pt x="334" y="432"/>
                    </a:lnTo>
                    <a:lnTo>
                      <a:pt x="328" y="436"/>
                    </a:lnTo>
                    <a:lnTo>
                      <a:pt x="326" y="440"/>
                    </a:lnTo>
                    <a:lnTo>
                      <a:pt x="326" y="444"/>
                    </a:lnTo>
                    <a:lnTo>
                      <a:pt x="344" y="484"/>
                    </a:lnTo>
                    <a:lnTo>
                      <a:pt x="314" y="692"/>
                    </a:lnTo>
                    <a:lnTo>
                      <a:pt x="270" y="412"/>
                    </a:lnTo>
                    <a:lnTo>
                      <a:pt x="270" y="412"/>
                    </a:lnTo>
                    <a:lnTo>
                      <a:pt x="236" y="434"/>
                    </a:lnTo>
                    <a:lnTo>
                      <a:pt x="192" y="458"/>
                    </a:lnTo>
                    <a:lnTo>
                      <a:pt x="134" y="488"/>
                    </a:lnTo>
                    <a:lnTo>
                      <a:pt x="134" y="488"/>
                    </a:lnTo>
                    <a:lnTo>
                      <a:pt x="112" y="500"/>
                    </a:lnTo>
                    <a:lnTo>
                      <a:pt x="92" y="514"/>
                    </a:lnTo>
                    <a:lnTo>
                      <a:pt x="74" y="530"/>
                    </a:lnTo>
                    <a:lnTo>
                      <a:pt x="58" y="546"/>
                    </a:lnTo>
                    <a:lnTo>
                      <a:pt x="44" y="566"/>
                    </a:lnTo>
                    <a:lnTo>
                      <a:pt x="34" y="584"/>
                    </a:lnTo>
                    <a:lnTo>
                      <a:pt x="24" y="604"/>
                    </a:lnTo>
                    <a:lnTo>
                      <a:pt x="18" y="622"/>
                    </a:lnTo>
                    <a:lnTo>
                      <a:pt x="8" y="658"/>
                    </a:lnTo>
                    <a:lnTo>
                      <a:pt x="2" y="688"/>
                    </a:lnTo>
                    <a:lnTo>
                      <a:pt x="0" y="716"/>
                    </a:lnTo>
                    <a:lnTo>
                      <a:pt x="716" y="716"/>
                    </a:lnTo>
                    <a:lnTo>
                      <a:pt x="716" y="716"/>
                    </a:lnTo>
                    <a:lnTo>
                      <a:pt x="714" y="688"/>
                    </a:lnTo>
                    <a:lnTo>
                      <a:pt x="708" y="658"/>
                    </a:lnTo>
                    <a:lnTo>
                      <a:pt x="698" y="622"/>
                    </a:lnTo>
                    <a:lnTo>
                      <a:pt x="692" y="604"/>
                    </a:lnTo>
                    <a:lnTo>
                      <a:pt x="682" y="584"/>
                    </a:lnTo>
                    <a:lnTo>
                      <a:pt x="672" y="566"/>
                    </a:lnTo>
                    <a:lnTo>
                      <a:pt x="658" y="546"/>
                    </a:lnTo>
                    <a:lnTo>
                      <a:pt x="642" y="530"/>
                    </a:lnTo>
                    <a:lnTo>
                      <a:pt x="624" y="514"/>
                    </a:lnTo>
                    <a:lnTo>
                      <a:pt x="604" y="500"/>
                    </a:lnTo>
                    <a:lnTo>
                      <a:pt x="582" y="488"/>
                    </a:lnTo>
                    <a:lnTo>
                      <a:pt x="582" y="488"/>
                    </a:lnTo>
                    <a:close/>
                  </a:path>
                </a:pathLst>
              </a:custGeom>
              <a:solidFill>
                <a:schemeClr val="bg1">
                  <a:alpha val="66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11" name="&quot;허용 안 됨&quot; 기호 103">
              <a:extLst>
                <a:ext uri="{FF2B5EF4-FFF2-40B4-BE49-F238E27FC236}">
                  <a16:creationId xmlns:a16="http://schemas.microsoft.com/office/drawing/2014/main" id="{BA3A06DF-AE3D-4D7B-9EC8-AEA4489F184B}"/>
                </a:ext>
              </a:extLst>
            </p:cNvPr>
            <p:cNvSpPr/>
            <p:nvPr/>
          </p:nvSpPr>
          <p:spPr>
            <a:xfrm>
              <a:off x="2086089" y="3949322"/>
              <a:ext cx="351000" cy="350532"/>
            </a:xfrm>
            <a:prstGeom prst="noSmoking">
              <a:avLst>
                <a:gd name="adj" fmla="val 1489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1" name="직사각형 90">
              <a:extLst>
                <a:ext uri="{FF2B5EF4-FFF2-40B4-BE49-F238E27FC236}">
                  <a16:creationId xmlns:a16="http://schemas.microsoft.com/office/drawing/2014/main" id="{75DA5576-FE5F-43BD-B708-A8A488D8B2B3}"/>
                </a:ext>
              </a:extLst>
            </p:cNvPr>
            <p:cNvSpPr/>
            <p:nvPr/>
          </p:nvSpPr>
          <p:spPr>
            <a:xfrm>
              <a:off x="1677809" y="3499389"/>
              <a:ext cx="1167560" cy="4883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spc="-8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>직접</a:t>
              </a:r>
              <a:br>
                <a:rPr lang="en-US" altLang="ko-KR" sz="1400" b="1" spc="-8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</a:br>
              <a:r>
                <a:rPr lang="ko-KR" altLang="en-US" sz="1400" b="1" spc="-80" dirty="0">
                  <a:ln>
                    <a:solidFill>
                      <a:schemeClr val="tx1"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itchFamily="50" charset="-127"/>
                  <a:ea typeface="나눔바른고딕" pitchFamily="50" charset="-127"/>
                </a:rPr>
                <a:t>부정청탁</a:t>
              </a:r>
            </a:p>
          </p:txBody>
        </p:sp>
        <p:sp>
          <p:nvSpPr>
            <p:cNvPr id="112" name="&quot;허용 안 됨&quot; 기호 103">
              <a:extLst>
                <a:ext uri="{FF2B5EF4-FFF2-40B4-BE49-F238E27FC236}">
                  <a16:creationId xmlns:a16="http://schemas.microsoft.com/office/drawing/2014/main" id="{ABB0E0F2-4312-4673-BAFB-C738C97D82B8}"/>
                </a:ext>
              </a:extLst>
            </p:cNvPr>
            <p:cNvSpPr/>
            <p:nvPr/>
          </p:nvSpPr>
          <p:spPr>
            <a:xfrm>
              <a:off x="2086089" y="5611434"/>
              <a:ext cx="351000" cy="350532"/>
            </a:xfrm>
            <a:prstGeom prst="noSmoking">
              <a:avLst>
                <a:gd name="adj" fmla="val 14890"/>
              </a:avLst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4350602-C764-40C0-9EA7-DF26E95B5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60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90">
            <a:extLst>
              <a:ext uri="{FF2B5EF4-FFF2-40B4-BE49-F238E27FC236}">
                <a16:creationId xmlns:a16="http://schemas.microsoft.com/office/drawing/2014/main" id="{BF8A835F-91C1-4962-BD37-9459B211A83F}"/>
              </a:ext>
            </a:extLst>
          </p:cNvPr>
          <p:cNvGrpSpPr/>
          <p:nvPr/>
        </p:nvGrpSpPr>
        <p:grpSpPr>
          <a:xfrm>
            <a:off x="0" y="0"/>
            <a:ext cx="9144000" cy="1255332"/>
            <a:chOff x="0" y="0"/>
            <a:chExt cx="9144000" cy="1255332"/>
          </a:xfrm>
        </p:grpSpPr>
        <p:sp>
          <p:nvSpPr>
            <p:cNvPr id="94" name="직사각형 93">
              <a:extLst>
                <a:ext uri="{FF2B5EF4-FFF2-40B4-BE49-F238E27FC236}">
                  <a16:creationId xmlns:a16="http://schemas.microsoft.com/office/drawing/2014/main" id="{437016A4-6F7C-486A-9C07-65390C775BA6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EED874A5-CD60-4F94-84F7-FABBE7528A94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부정청탁 금지 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|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 </a:t>
              </a:r>
              <a:r>
                <a:rPr lang="en-US" altLang="ko-KR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14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가지 대상직무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(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법 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5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1</a:t>
              </a:r>
              <a:r>
                <a:rPr lang="ko-KR" altLang="en-US" sz="2000" b="1" spc="-150" dirty="0" err="1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항제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1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호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~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14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호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)</a:t>
              </a:r>
              <a:endPara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endParaRPr>
            </a:p>
            <a:p>
              <a:pPr lvl="0">
                <a:defRPr/>
              </a:pP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 </a:t>
              </a:r>
            </a:p>
          </p:txBody>
        </p:sp>
        <p:sp>
          <p:nvSpPr>
            <p:cNvPr id="100" name="직각 삼각형 99">
              <a:extLst>
                <a:ext uri="{FF2B5EF4-FFF2-40B4-BE49-F238E27FC236}">
                  <a16:creationId xmlns:a16="http://schemas.microsoft.com/office/drawing/2014/main" id="{C753378A-4E47-4CDE-BAAF-76EE3DA0775E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103" name="직각 삼각형 102">
              <a:extLst>
                <a:ext uri="{FF2B5EF4-FFF2-40B4-BE49-F238E27FC236}">
                  <a16:creationId xmlns:a16="http://schemas.microsoft.com/office/drawing/2014/main" id="{330B280D-35C4-47C8-9ADA-C08E8A16D30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09" name="직선 연결선 108">
              <a:extLst>
                <a:ext uri="{FF2B5EF4-FFF2-40B4-BE49-F238E27FC236}">
                  <a16:creationId xmlns:a16="http://schemas.microsoft.com/office/drawing/2014/main" id="{7F43476D-28F5-4F00-9DE2-35CD17FCBED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111">
              <a:extLst>
                <a:ext uri="{FF2B5EF4-FFF2-40B4-BE49-F238E27FC236}">
                  <a16:creationId xmlns:a16="http://schemas.microsoft.com/office/drawing/2014/main" id="{B8710EE4-79D7-45F6-87E8-DD167BAE7BD3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115" name="직사각형 114">
                <a:extLst>
                  <a:ext uri="{FF2B5EF4-FFF2-40B4-BE49-F238E27FC236}">
                    <a16:creationId xmlns:a16="http://schemas.microsoft.com/office/drawing/2014/main" id="{7963FF7F-33A9-404D-817B-D5B4DF7F30F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18" name="직사각형 117">
                <a:extLst>
                  <a:ext uri="{FF2B5EF4-FFF2-40B4-BE49-F238E27FC236}">
                    <a16:creationId xmlns:a16="http://schemas.microsoft.com/office/drawing/2014/main" id="{47B9ECE5-1AA6-42B4-9774-726D3BC6A4F9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77" name="사각형: 둥근 모서리 185">
            <a:extLst>
              <a:ext uri="{FF2B5EF4-FFF2-40B4-BE49-F238E27FC236}">
                <a16:creationId xmlns:a16="http://schemas.microsoft.com/office/drawing/2014/main" id="{35D7BC46-9C0C-4D60-AEB6-94632A86A3BC}"/>
              </a:ext>
            </a:extLst>
          </p:cNvPr>
          <p:cNvSpPr/>
          <p:nvPr/>
        </p:nvSpPr>
        <p:spPr>
          <a:xfrm>
            <a:off x="4746036" y="568273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8" name="사각형: 둥근 모서리 185">
            <a:extLst>
              <a:ext uri="{FF2B5EF4-FFF2-40B4-BE49-F238E27FC236}">
                <a16:creationId xmlns:a16="http://schemas.microsoft.com/office/drawing/2014/main" id="{DBABCC18-C106-4053-B398-BBEC2BF7B5EA}"/>
              </a:ext>
            </a:extLst>
          </p:cNvPr>
          <p:cNvSpPr/>
          <p:nvPr/>
        </p:nvSpPr>
        <p:spPr>
          <a:xfrm>
            <a:off x="441851" y="568273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13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5" name="사각형: 둥근 모서리 185">
            <a:extLst>
              <a:ext uri="{FF2B5EF4-FFF2-40B4-BE49-F238E27FC236}">
                <a16:creationId xmlns:a16="http://schemas.microsoft.com/office/drawing/2014/main" id="{7C21CA9D-9718-441D-B672-7F0AE13AB9CE}"/>
              </a:ext>
            </a:extLst>
          </p:cNvPr>
          <p:cNvSpPr/>
          <p:nvPr/>
        </p:nvSpPr>
        <p:spPr>
          <a:xfrm>
            <a:off x="4746036" y="4963618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6" name="사각형: 둥근 모서리 185">
            <a:extLst>
              <a:ext uri="{FF2B5EF4-FFF2-40B4-BE49-F238E27FC236}">
                <a16:creationId xmlns:a16="http://schemas.microsoft.com/office/drawing/2014/main" id="{3BF2B79B-6886-4621-BA20-31BFE067F164}"/>
              </a:ext>
            </a:extLst>
          </p:cNvPr>
          <p:cNvSpPr/>
          <p:nvPr/>
        </p:nvSpPr>
        <p:spPr>
          <a:xfrm>
            <a:off x="441851" y="4963617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11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0" name="사각형: 둥근 모서리 185">
            <a:extLst>
              <a:ext uri="{FF2B5EF4-FFF2-40B4-BE49-F238E27FC236}">
                <a16:creationId xmlns:a16="http://schemas.microsoft.com/office/drawing/2014/main" id="{191D060F-340A-4595-8A41-15192D8FB0E8}"/>
              </a:ext>
            </a:extLst>
          </p:cNvPr>
          <p:cNvSpPr/>
          <p:nvPr/>
        </p:nvSpPr>
        <p:spPr>
          <a:xfrm>
            <a:off x="4746036" y="4244505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1" name="사각형: 둥근 모서리 185">
            <a:extLst>
              <a:ext uri="{FF2B5EF4-FFF2-40B4-BE49-F238E27FC236}">
                <a16:creationId xmlns:a16="http://schemas.microsoft.com/office/drawing/2014/main" id="{CACC94B1-80E9-4EE7-AFF5-1383BE9CA1C9}"/>
              </a:ext>
            </a:extLst>
          </p:cNvPr>
          <p:cNvSpPr/>
          <p:nvPr/>
        </p:nvSpPr>
        <p:spPr>
          <a:xfrm>
            <a:off x="441851" y="4244504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9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8" name="사각형: 둥근 모서리 185">
            <a:extLst>
              <a:ext uri="{FF2B5EF4-FFF2-40B4-BE49-F238E27FC236}">
                <a16:creationId xmlns:a16="http://schemas.microsoft.com/office/drawing/2014/main" id="{B63A2470-2D5D-4BDC-9847-88A1CF40772F}"/>
              </a:ext>
            </a:extLst>
          </p:cNvPr>
          <p:cNvSpPr/>
          <p:nvPr/>
        </p:nvSpPr>
        <p:spPr>
          <a:xfrm>
            <a:off x="4746036" y="352539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8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9" name="사각형: 둥근 모서리 185">
            <a:extLst>
              <a:ext uri="{FF2B5EF4-FFF2-40B4-BE49-F238E27FC236}">
                <a16:creationId xmlns:a16="http://schemas.microsoft.com/office/drawing/2014/main" id="{402AF986-D0BB-443F-A478-D1DF262FB5E0}"/>
              </a:ext>
            </a:extLst>
          </p:cNvPr>
          <p:cNvSpPr/>
          <p:nvPr/>
        </p:nvSpPr>
        <p:spPr>
          <a:xfrm>
            <a:off x="441851" y="3525391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6" name="사각형: 둥근 모서리 185">
            <a:extLst>
              <a:ext uri="{FF2B5EF4-FFF2-40B4-BE49-F238E27FC236}">
                <a16:creationId xmlns:a16="http://schemas.microsoft.com/office/drawing/2014/main" id="{CD67B576-7EA8-4691-9D7F-7CB2C64A3093}"/>
              </a:ext>
            </a:extLst>
          </p:cNvPr>
          <p:cNvSpPr/>
          <p:nvPr/>
        </p:nvSpPr>
        <p:spPr>
          <a:xfrm>
            <a:off x="4746036" y="2806278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7" name="사각형: 둥근 모서리 185">
            <a:extLst>
              <a:ext uri="{FF2B5EF4-FFF2-40B4-BE49-F238E27FC236}">
                <a16:creationId xmlns:a16="http://schemas.microsoft.com/office/drawing/2014/main" id="{7545172F-1DCB-4484-8A34-B7440BFCCFC8}"/>
              </a:ext>
            </a:extLst>
          </p:cNvPr>
          <p:cNvSpPr/>
          <p:nvPr/>
        </p:nvSpPr>
        <p:spPr>
          <a:xfrm>
            <a:off x="441851" y="2806278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4" name="사각형: 둥근 모서리 185">
            <a:extLst>
              <a:ext uri="{FF2B5EF4-FFF2-40B4-BE49-F238E27FC236}">
                <a16:creationId xmlns:a16="http://schemas.microsoft.com/office/drawing/2014/main" id="{C52AA8C8-8386-420B-A10E-D0ACC0281978}"/>
              </a:ext>
            </a:extLst>
          </p:cNvPr>
          <p:cNvSpPr/>
          <p:nvPr/>
        </p:nvSpPr>
        <p:spPr>
          <a:xfrm>
            <a:off x="4746036" y="2087165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5" name="사각형: 둥근 모서리 185">
            <a:extLst>
              <a:ext uri="{FF2B5EF4-FFF2-40B4-BE49-F238E27FC236}">
                <a16:creationId xmlns:a16="http://schemas.microsoft.com/office/drawing/2014/main" id="{26E7D835-91BD-4A7E-8477-DC6BBDA8FCC4}"/>
              </a:ext>
            </a:extLst>
          </p:cNvPr>
          <p:cNvSpPr/>
          <p:nvPr/>
        </p:nvSpPr>
        <p:spPr>
          <a:xfrm>
            <a:off x="441851" y="2087165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63" name="사각형: 둥근 모서리 185">
            <a:extLst>
              <a:ext uri="{FF2B5EF4-FFF2-40B4-BE49-F238E27FC236}">
                <a16:creationId xmlns:a16="http://schemas.microsoft.com/office/drawing/2014/main" id="{D776FFCB-E450-48B8-8E66-0AF1EB5F40A9}"/>
              </a:ext>
            </a:extLst>
          </p:cNvPr>
          <p:cNvSpPr/>
          <p:nvPr/>
        </p:nvSpPr>
        <p:spPr>
          <a:xfrm>
            <a:off x="4746036" y="136805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endParaRPr lang="ko-KR" altLang="en-US" sz="1600" b="1" spc="-8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2" name="사각형: 둥근 모서리 185">
            <a:extLst>
              <a:ext uri="{FF2B5EF4-FFF2-40B4-BE49-F238E27FC236}">
                <a16:creationId xmlns:a16="http://schemas.microsoft.com/office/drawing/2014/main" id="{FB536EF0-0D22-4C72-8CC6-586DE5F16AE4}"/>
              </a:ext>
            </a:extLst>
          </p:cNvPr>
          <p:cNvSpPr/>
          <p:nvPr/>
        </p:nvSpPr>
        <p:spPr>
          <a:xfrm>
            <a:off x="441851" y="136805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9FADC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9FADC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1" name="사각형: 둥근 모서리 185">
            <a:extLst>
              <a:ext uri="{FF2B5EF4-FFF2-40B4-BE49-F238E27FC236}">
                <a16:creationId xmlns:a16="http://schemas.microsoft.com/office/drawing/2014/main" id="{5BCA0C8B-0B8A-4819-8A0C-B30D5326D6EC}"/>
              </a:ext>
            </a:extLst>
          </p:cNvPr>
          <p:cNvSpPr/>
          <p:nvPr/>
        </p:nvSpPr>
        <p:spPr>
          <a:xfrm>
            <a:off x="5266209" y="5621466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사건의 수사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재판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형의 집행 등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 처리</a:t>
            </a:r>
          </a:p>
        </p:txBody>
      </p:sp>
      <p:sp>
        <p:nvSpPr>
          <p:cNvPr id="124" name="사각형: 둥근 모서리 185">
            <a:extLst>
              <a:ext uri="{FF2B5EF4-FFF2-40B4-BE49-F238E27FC236}">
                <a16:creationId xmlns:a16="http://schemas.microsoft.com/office/drawing/2014/main" id="{2C337C78-C05D-464D-AFE2-2B6B88CD8915}"/>
              </a:ext>
            </a:extLst>
          </p:cNvPr>
          <p:cNvSpPr/>
          <p:nvPr/>
        </p:nvSpPr>
        <p:spPr>
          <a:xfrm>
            <a:off x="962024" y="5621466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행정지도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단속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 결과 조작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묵인 등</a:t>
            </a:r>
          </a:p>
        </p:txBody>
      </p:sp>
      <p:sp>
        <p:nvSpPr>
          <p:cNvPr id="125" name="사각형: 둥근 모서리 185">
            <a:extLst>
              <a:ext uri="{FF2B5EF4-FFF2-40B4-BE49-F238E27FC236}">
                <a16:creationId xmlns:a16="http://schemas.microsoft.com/office/drawing/2014/main" id="{4500F9E6-1C86-40F4-A62B-AEB1520F071E}"/>
              </a:ext>
            </a:extLst>
          </p:cNvPr>
          <p:cNvSpPr/>
          <p:nvPr/>
        </p:nvSpPr>
        <p:spPr>
          <a:xfrm>
            <a:off x="5266209" y="4902352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공공기관이 실시하는 </a:t>
            </a:r>
            <a:b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각종 평가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판정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인정 결과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조작 등</a:t>
            </a:r>
          </a:p>
        </p:txBody>
      </p:sp>
      <p:sp>
        <p:nvSpPr>
          <p:cNvPr id="127" name="사각형: 둥근 모서리 185">
            <a:extLst>
              <a:ext uri="{FF2B5EF4-FFF2-40B4-BE49-F238E27FC236}">
                <a16:creationId xmlns:a16="http://schemas.microsoft.com/office/drawing/2014/main" id="{4C750651-8C3F-4341-8905-442559C590A8}"/>
              </a:ext>
            </a:extLst>
          </p:cNvPr>
          <p:cNvSpPr/>
          <p:nvPr/>
        </p:nvSpPr>
        <p:spPr>
          <a:xfrm>
            <a:off x="962024" y="4902351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병역판정검사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부대배속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보직부여 등 병역 관련 업무 처리</a:t>
            </a:r>
          </a:p>
        </p:txBody>
      </p:sp>
      <p:sp>
        <p:nvSpPr>
          <p:cNvPr id="128" name="사각형: 둥근 모서리 185">
            <a:extLst>
              <a:ext uri="{FF2B5EF4-FFF2-40B4-BE49-F238E27FC236}">
                <a16:creationId xmlns:a16="http://schemas.microsoft.com/office/drawing/2014/main" id="{B71903A9-9F0B-472C-BE0D-09BAD46AC502}"/>
              </a:ext>
            </a:extLst>
          </p:cNvPr>
          <p:cNvSpPr/>
          <p:nvPr/>
        </p:nvSpPr>
        <p:spPr>
          <a:xfrm>
            <a:off x="5266209" y="4183239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입학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성적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논문심사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등 업무 처리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조작</a:t>
            </a:r>
          </a:p>
        </p:txBody>
      </p:sp>
      <p:sp>
        <p:nvSpPr>
          <p:cNvPr id="130" name="사각형: 둥근 모서리 185">
            <a:extLst>
              <a:ext uri="{FF2B5EF4-FFF2-40B4-BE49-F238E27FC236}">
                <a16:creationId xmlns:a16="http://schemas.microsoft.com/office/drawing/2014/main" id="{CAA7AA7F-3936-4C11-8C31-8722982282F0}"/>
              </a:ext>
            </a:extLst>
          </p:cNvPr>
          <p:cNvSpPr/>
          <p:nvPr/>
        </p:nvSpPr>
        <p:spPr>
          <a:xfrm>
            <a:off x="962024" y="4183238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공공기관이 생산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공급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관리하는 재화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용역의 사용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수익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점유 등</a:t>
            </a:r>
          </a:p>
        </p:txBody>
      </p:sp>
      <p:sp>
        <p:nvSpPr>
          <p:cNvPr id="131" name="사각형: 둥근 모서리 185">
            <a:extLst>
              <a:ext uri="{FF2B5EF4-FFF2-40B4-BE49-F238E27FC236}">
                <a16:creationId xmlns:a16="http://schemas.microsoft.com/office/drawing/2014/main" id="{A45C066D-4BC9-412D-9C9E-712A159418AB}"/>
              </a:ext>
            </a:extLst>
          </p:cNvPr>
          <p:cNvSpPr/>
          <p:nvPr/>
        </p:nvSpPr>
        <p:spPr>
          <a:xfrm>
            <a:off x="5266209" y="3464126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보조금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출연금 등의 배정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지원 등에 개입</a:t>
            </a:r>
          </a:p>
        </p:txBody>
      </p:sp>
      <p:sp>
        <p:nvSpPr>
          <p:cNvPr id="133" name="사각형: 둥근 모서리 185">
            <a:extLst>
              <a:ext uri="{FF2B5EF4-FFF2-40B4-BE49-F238E27FC236}">
                <a16:creationId xmlns:a16="http://schemas.microsoft.com/office/drawing/2014/main" id="{AB5F7DC8-307A-4528-A1D7-3BA085335B0D}"/>
              </a:ext>
            </a:extLst>
          </p:cNvPr>
          <p:cNvSpPr/>
          <p:nvPr/>
        </p:nvSpPr>
        <p:spPr>
          <a:xfrm>
            <a:off x="962024" y="3464125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계약 당사자 선정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탈락에 개입</a:t>
            </a:r>
          </a:p>
        </p:txBody>
      </p:sp>
      <p:sp>
        <p:nvSpPr>
          <p:cNvPr id="134" name="사각형: 둥근 모서리 185">
            <a:extLst>
              <a:ext uri="{FF2B5EF4-FFF2-40B4-BE49-F238E27FC236}">
                <a16:creationId xmlns:a16="http://schemas.microsoft.com/office/drawing/2014/main" id="{70B65E12-758A-4A86-9CB5-43E477DF334A}"/>
              </a:ext>
            </a:extLst>
          </p:cNvPr>
          <p:cNvSpPr/>
          <p:nvPr/>
        </p:nvSpPr>
        <p:spPr>
          <a:xfrm>
            <a:off x="5266209" y="2745012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입찰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경매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개발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과세 등 관련 직무상 비밀 누설</a:t>
            </a:r>
          </a:p>
        </p:txBody>
      </p:sp>
      <p:sp>
        <p:nvSpPr>
          <p:cNvPr id="136" name="사각형: 둥근 모서리 185">
            <a:extLst>
              <a:ext uri="{FF2B5EF4-FFF2-40B4-BE49-F238E27FC236}">
                <a16:creationId xmlns:a16="http://schemas.microsoft.com/office/drawing/2014/main" id="{ED3A4513-E457-4C00-939E-AD0B8A5410BF}"/>
              </a:ext>
            </a:extLst>
          </p:cNvPr>
          <p:cNvSpPr/>
          <p:nvPr/>
        </p:nvSpPr>
        <p:spPr>
          <a:xfrm>
            <a:off x="962024" y="2745012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주관 수상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포상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장학생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 선정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탈락에 개입</a:t>
            </a:r>
          </a:p>
        </p:txBody>
      </p:sp>
      <p:sp>
        <p:nvSpPr>
          <p:cNvPr id="137" name="사각형: 둥근 모서리 185">
            <a:extLst>
              <a:ext uri="{FF2B5EF4-FFF2-40B4-BE49-F238E27FC236}">
                <a16:creationId xmlns:a16="http://schemas.microsoft.com/office/drawing/2014/main" id="{1262B312-FB4E-45C8-97BC-80C74156C464}"/>
              </a:ext>
            </a:extLst>
          </p:cNvPr>
          <p:cNvSpPr/>
          <p:nvPr/>
        </p:nvSpPr>
        <p:spPr>
          <a:xfrm>
            <a:off x="5266209" y="2025899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공공기관의 의사결정에 관여하는 </a:t>
            </a:r>
            <a:b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직위 선정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탈락에 개입</a:t>
            </a:r>
          </a:p>
        </p:txBody>
      </p:sp>
      <p:sp>
        <p:nvSpPr>
          <p:cNvPr id="139" name="사각형: 둥근 모서리 185">
            <a:extLst>
              <a:ext uri="{FF2B5EF4-FFF2-40B4-BE49-F238E27FC236}">
                <a16:creationId xmlns:a16="http://schemas.microsoft.com/office/drawing/2014/main" id="{E56C3443-965B-4DBB-867B-896A5511BBAC}"/>
              </a:ext>
            </a:extLst>
          </p:cNvPr>
          <p:cNvSpPr/>
          <p:nvPr/>
        </p:nvSpPr>
        <p:spPr>
          <a:xfrm>
            <a:off x="962024" y="2025899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모집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선발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·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채용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승진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전보 등 인사 개입</a:t>
            </a:r>
          </a:p>
        </p:txBody>
      </p:sp>
      <p:sp>
        <p:nvSpPr>
          <p:cNvPr id="140" name="사각형: 둥근 모서리 185">
            <a:extLst>
              <a:ext uri="{FF2B5EF4-FFF2-40B4-BE49-F238E27FC236}">
                <a16:creationId xmlns:a16="http://schemas.microsoft.com/office/drawing/2014/main" id="{FE1C1F29-4A9B-4DE5-B2EC-18AABAEEBD1E}"/>
              </a:ext>
            </a:extLst>
          </p:cNvPr>
          <p:cNvSpPr/>
          <p:nvPr/>
        </p:nvSpPr>
        <p:spPr>
          <a:xfrm>
            <a:off x="5266209" y="1306786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행정처분 또는 형벌부과 감면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면제</a:t>
            </a:r>
          </a:p>
        </p:txBody>
      </p:sp>
      <p:sp>
        <p:nvSpPr>
          <p:cNvPr id="142" name="사각형: 둥근 모서리 185">
            <a:extLst>
              <a:ext uri="{FF2B5EF4-FFF2-40B4-BE49-F238E27FC236}">
                <a16:creationId xmlns:a16="http://schemas.microsoft.com/office/drawing/2014/main" id="{61034D61-93DE-40B1-8A94-BD63F1518E7C}"/>
              </a:ext>
            </a:extLst>
          </p:cNvPr>
          <p:cNvSpPr/>
          <p:nvPr/>
        </p:nvSpPr>
        <p:spPr>
          <a:xfrm>
            <a:off x="962024" y="1306786"/>
            <a:ext cx="3449165" cy="61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인가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허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특허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승인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 처리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6DD4C96-6FC5-4AA3-BB73-CA8DE65C8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2592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48">
            <a:extLst>
              <a:ext uri="{FF2B5EF4-FFF2-40B4-BE49-F238E27FC236}">
                <a16:creationId xmlns:a16="http://schemas.microsoft.com/office/drawing/2014/main" id="{B92B99DB-D93A-4E74-9527-3BCD28E33734}"/>
              </a:ext>
            </a:extLst>
          </p:cNvPr>
          <p:cNvGrpSpPr/>
          <p:nvPr/>
        </p:nvGrpSpPr>
        <p:grpSpPr>
          <a:xfrm>
            <a:off x="0" y="0"/>
            <a:ext cx="9144000" cy="1255332"/>
            <a:chOff x="0" y="0"/>
            <a:chExt cx="9144000" cy="1255332"/>
          </a:xfrm>
        </p:grpSpPr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D9C351BE-1DBB-4AE1-A149-910875FDD47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C7D13768-B58C-4BCB-95D6-6215D8B89719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부정청탁 금지 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|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 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예외사유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(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법 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5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2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항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)</a:t>
              </a:r>
              <a:endPara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endParaRPr>
            </a:p>
            <a:p>
              <a:pPr lvl="0">
                <a:defRPr/>
              </a:pPr>
              <a:endPara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58" name="직각 삼각형 57">
              <a:extLst>
                <a:ext uri="{FF2B5EF4-FFF2-40B4-BE49-F238E27FC236}">
                  <a16:creationId xmlns:a16="http://schemas.microsoft.com/office/drawing/2014/main" id="{D6609386-A79F-4707-A0F6-D0BBE0A16A7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3" name="직각 삼각형 62">
              <a:extLst>
                <a:ext uri="{FF2B5EF4-FFF2-40B4-BE49-F238E27FC236}">
                  <a16:creationId xmlns:a16="http://schemas.microsoft.com/office/drawing/2014/main" id="{60AF2133-7AB2-4358-9AB7-89B2B7EBC30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8D4086AA-AA99-486B-B838-6DBD5039E46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65">
              <a:extLst>
                <a:ext uri="{FF2B5EF4-FFF2-40B4-BE49-F238E27FC236}">
                  <a16:creationId xmlns:a16="http://schemas.microsoft.com/office/drawing/2014/main" id="{65E170B6-611D-4086-8EFD-31EFD3F38F52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7E487449-1ABF-469F-852D-EC6FBF1BBCAC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8" name="직사각형 67">
                <a:extLst>
                  <a:ext uri="{FF2B5EF4-FFF2-40B4-BE49-F238E27FC236}">
                    <a16:creationId xmlns:a16="http://schemas.microsoft.com/office/drawing/2014/main" id="{48816FF0-700E-4749-AF32-3B2EA418F328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28" name="사각형: 둥근 모서리 185">
            <a:extLst>
              <a:ext uri="{FF2B5EF4-FFF2-40B4-BE49-F238E27FC236}">
                <a16:creationId xmlns:a16="http://schemas.microsoft.com/office/drawing/2014/main" id="{3DF040E0-48BD-49E0-A437-634FC7834D45}"/>
              </a:ext>
            </a:extLst>
          </p:cNvPr>
          <p:cNvSpPr/>
          <p:nvPr/>
        </p:nvSpPr>
        <p:spPr>
          <a:xfrm>
            <a:off x="441851" y="1336813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9" name="사각형: 둥근 모서리 185">
            <a:extLst>
              <a:ext uri="{FF2B5EF4-FFF2-40B4-BE49-F238E27FC236}">
                <a16:creationId xmlns:a16="http://schemas.microsoft.com/office/drawing/2014/main" id="{8B0471A5-9A70-4712-BEF9-6A008B435C38}"/>
              </a:ext>
            </a:extLst>
          </p:cNvPr>
          <p:cNvSpPr/>
          <p:nvPr/>
        </p:nvSpPr>
        <p:spPr>
          <a:xfrm>
            <a:off x="962024" y="1306786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법령</a:t>
            </a:r>
            <a:r>
              <a:rPr lang="en-US" altLang="ko-KR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기준에서 정한 절차와 방법</a:t>
            </a:r>
            <a:r>
              <a:rPr lang="ko-KR" altLang="en-US" sz="2000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따른 요구</a:t>
            </a:r>
          </a:p>
        </p:txBody>
      </p:sp>
      <p:sp>
        <p:nvSpPr>
          <p:cNvPr id="170" name="사각형: 둥근 모서리 185">
            <a:extLst>
              <a:ext uri="{FF2B5EF4-FFF2-40B4-BE49-F238E27FC236}">
                <a16:creationId xmlns:a16="http://schemas.microsoft.com/office/drawing/2014/main" id="{8632965D-045A-4A67-94B9-C1D8C2A6A2F7}"/>
              </a:ext>
            </a:extLst>
          </p:cNvPr>
          <p:cNvSpPr/>
          <p:nvPr/>
        </p:nvSpPr>
        <p:spPr>
          <a:xfrm>
            <a:off x="441851" y="2060161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1" name="사각형: 둥근 모서리 185">
            <a:extLst>
              <a:ext uri="{FF2B5EF4-FFF2-40B4-BE49-F238E27FC236}">
                <a16:creationId xmlns:a16="http://schemas.microsoft.com/office/drawing/2014/main" id="{119C4B4A-F8A6-4173-BE6A-E7CB1E8FD276}"/>
              </a:ext>
            </a:extLst>
          </p:cNvPr>
          <p:cNvSpPr/>
          <p:nvPr/>
        </p:nvSpPr>
        <p:spPr>
          <a:xfrm>
            <a:off x="962024" y="2030134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공개적으로 특정 행위</a:t>
            </a: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요구</a:t>
            </a:r>
          </a:p>
        </p:txBody>
      </p:sp>
      <p:sp>
        <p:nvSpPr>
          <p:cNvPr id="173" name="사각형: 둥근 모서리 185">
            <a:extLst>
              <a:ext uri="{FF2B5EF4-FFF2-40B4-BE49-F238E27FC236}">
                <a16:creationId xmlns:a16="http://schemas.microsoft.com/office/drawing/2014/main" id="{F4E1DC6E-5154-473A-AD89-237C48F6B14F}"/>
              </a:ext>
            </a:extLst>
          </p:cNvPr>
          <p:cNvSpPr/>
          <p:nvPr/>
        </p:nvSpPr>
        <p:spPr>
          <a:xfrm>
            <a:off x="441851" y="2783509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4" name="사각형: 둥근 모서리 185">
            <a:extLst>
              <a:ext uri="{FF2B5EF4-FFF2-40B4-BE49-F238E27FC236}">
                <a16:creationId xmlns:a16="http://schemas.microsoft.com/office/drawing/2014/main" id="{CF6D8CBE-B01F-4F04-A278-E6842DD1CEA2}"/>
              </a:ext>
            </a:extLst>
          </p:cNvPr>
          <p:cNvSpPr/>
          <p:nvPr/>
        </p:nvSpPr>
        <p:spPr>
          <a:xfrm>
            <a:off x="962024" y="2753482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선출직 공직자 등이</a:t>
            </a:r>
            <a:r>
              <a:rPr lang="ko-KR" altLang="en-US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공익 목적으로 제</a:t>
            </a:r>
            <a:r>
              <a:rPr lang="en-US" altLang="ko-KR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자의 민원</a:t>
            </a:r>
            <a:r>
              <a:rPr lang="ko-KR" altLang="en-US" sz="2000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전달</a:t>
            </a:r>
          </a:p>
        </p:txBody>
      </p:sp>
      <p:sp>
        <p:nvSpPr>
          <p:cNvPr id="176" name="사각형: 둥근 모서리 185">
            <a:extLst>
              <a:ext uri="{FF2B5EF4-FFF2-40B4-BE49-F238E27FC236}">
                <a16:creationId xmlns:a16="http://schemas.microsoft.com/office/drawing/2014/main" id="{2F4EE0EC-8891-481E-8436-A9833F9C1545}"/>
              </a:ext>
            </a:extLst>
          </p:cNvPr>
          <p:cNvSpPr/>
          <p:nvPr/>
        </p:nvSpPr>
        <p:spPr>
          <a:xfrm>
            <a:off x="441851" y="3506857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77" name="사각형: 둥근 모서리 185">
            <a:extLst>
              <a:ext uri="{FF2B5EF4-FFF2-40B4-BE49-F238E27FC236}">
                <a16:creationId xmlns:a16="http://schemas.microsoft.com/office/drawing/2014/main" id="{E2601E50-1AE0-4989-A4F4-81A3EEE87169}"/>
              </a:ext>
            </a:extLst>
          </p:cNvPr>
          <p:cNvSpPr/>
          <p:nvPr/>
        </p:nvSpPr>
        <p:spPr>
          <a:xfrm>
            <a:off x="962024" y="3476830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법정기한 내 </a:t>
            </a: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 처리</a:t>
            </a: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요구</a:t>
            </a:r>
          </a:p>
        </p:txBody>
      </p:sp>
      <p:sp>
        <p:nvSpPr>
          <p:cNvPr id="179" name="사각형: 둥근 모서리 185">
            <a:extLst>
              <a:ext uri="{FF2B5EF4-FFF2-40B4-BE49-F238E27FC236}">
                <a16:creationId xmlns:a16="http://schemas.microsoft.com/office/drawing/2014/main" id="{16D8A396-A1BB-4F38-BC0C-1D7ED91E4290}"/>
              </a:ext>
            </a:extLst>
          </p:cNvPr>
          <p:cNvSpPr/>
          <p:nvPr/>
        </p:nvSpPr>
        <p:spPr>
          <a:xfrm>
            <a:off x="441851" y="4230205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80" name="사각형: 둥근 모서리 185">
            <a:extLst>
              <a:ext uri="{FF2B5EF4-FFF2-40B4-BE49-F238E27FC236}">
                <a16:creationId xmlns:a16="http://schemas.microsoft.com/office/drawing/2014/main" id="{8105847F-BBA9-4F02-AED5-0CEE350AFFFB}"/>
              </a:ext>
            </a:extLst>
          </p:cNvPr>
          <p:cNvSpPr/>
          <p:nvPr/>
        </p:nvSpPr>
        <p:spPr>
          <a:xfrm>
            <a:off x="962024" y="4200178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사실확인</a:t>
            </a:r>
            <a:r>
              <a:rPr lang="en-US" altLang="ko-KR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증명 등</a:t>
            </a: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요구</a:t>
            </a:r>
          </a:p>
        </p:txBody>
      </p:sp>
      <p:sp>
        <p:nvSpPr>
          <p:cNvPr id="182" name="사각형: 둥근 모서리 185">
            <a:extLst>
              <a:ext uri="{FF2B5EF4-FFF2-40B4-BE49-F238E27FC236}">
                <a16:creationId xmlns:a16="http://schemas.microsoft.com/office/drawing/2014/main" id="{AF0D06FC-9497-4640-AD6E-71D0219CA04F}"/>
              </a:ext>
            </a:extLst>
          </p:cNvPr>
          <p:cNvSpPr/>
          <p:nvPr/>
        </p:nvSpPr>
        <p:spPr>
          <a:xfrm>
            <a:off x="441851" y="4953553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83" name="사각형: 둥근 모서리 185">
            <a:extLst>
              <a:ext uri="{FF2B5EF4-FFF2-40B4-BE49-F238E27FC236}">
                <a16:creationId xmlns:a16="http://schemas.microsoft.com/office/drawing/2014/main" id="{416BDC4E-FEF1-498D-A147-BF8E4DE0D7F6}"/>
              </a:ext>
            </a:extLst>
          </p:cNvPr>
          <p:cNvSpPr/>
          <p:nvPr/>
        </p:nvSpPr>
        <p:spPr>
          <a:xfrm>
            <a:off x="962024" y="4923526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법령 또는 제도 등 </a:t>
            </a:r>
            <a:r>
              <a:rPr lang="ko-KR" altLang="en-US" sz="20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설명∙해석 요구</a:t>
            </a:r>
          </a:p>
        </p:txBody>
      </p:sp>
      <p:sp>
        <p:nvSpPr>
          <p:cNvPr id="185" name="사각형: 둥근 모서리 185">
            <a:extLst>
              <a:ext uri="{FF2B5EF4-FFF2-40B4-BE49-F238E27FC236}">
                <a16:creationId xmlns:a16="http://schemas.microsoft.com/office/drawing/2014/main" id="{247280F2-773B-4A60-AA15-1D2B4A2A8AE4}"/>
              </a:ext>
            </a:extLst>
          </p:cNvPr>
          <p:cNvSpPr/>
          <p:nvPr/>
        </p:nvSpPr>
        <p:spPr>
          <a:xfrm>
            <a:off x="441851" y="5676900"/>
            <a:ext cx="529700" cy="4747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5">
                <a:lumMod val="40000"/>
                <a:lumOff val="6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86" name="사각형: 둥근 모서리 185">
            <a:extLst>
              <a:ext uri="{FF2B5EF4-FFF2-40B4-BE49-F238E27FC236}">
                <a16:creationId xmlns:a16="http://schemas.microsoft.com/office/drawing/2014/main" id="{8D639376-73DC-49E3-9A0B-50E9E0A8427B}"/>
              </a:ext>
            </a:extLst>
          </p:cNvPr>
          <p:cNvSpPr/>
          <p:nvPr/>
        </p:nvSpPr>
        <p:spPr>
          <a:xfrm>
            <a:off x="962024" y="5646873"/>
            <a:ext cx="7740125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lvl="0">
              <a:buClr>
                <a:srgbClr val="EEECE1"/>
              </a:buClr>
            </a:pPr>
            <a:r>
              <a:rPr lang="ko-KR" altLang="en-US" sz="2000" b="1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사회상규에 위배되지 않는</a:t>
            </a:r>
            <a:r>
              <a:rPr lang="ko-KR" altLang="en-US" sz="2000" spc="-8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행위</a:t>
            </a:r>
          </a:p>
        </p:txBody>
      </p:sp>
      <p:grpSp>
        <p:nvGrpSpPr>
          <p:cNvPr id="5" name="그룹 125">
            <a:extLst>
              <a:ext uri="{FF2B5EF4-FFF2-40B4-BE49-F238E27FC236}">
                <a16:creationId xmlns:a16="http://schemas.microsoft.com/office/drawing/2014/main" id="{1D611658-336C-4F38-ABC1-182C1B9D95C7}"/>
              </a:ext>
            </a:extLst>
          </p:cNvPr>
          <p:cNvGrpSpPr>
            <a:grpSpLocks noChangeAspect="1"/>
          </p:cNvGrpSpPr>
          <p:nvPr/>
        </p:nvGrpSpPr>
        <p:grpSpPr>
          <a:xfrm>
            <a:off x="6800850" y="4161396"/>
            <a:ext cx="1619249" cy="2179215"/>
            <a:chOff x="773995" y="5007953"/>
            <a:chExt cx="746990" cy="1005312"/>
          </a:xfrm>
          <a:gradFill flip="none" rotWithShape="1">
            <a:gsLst>
              <a:gs pos="0">
                <a:schemeClr val="bg1"/>
              </a:gs>
              <a:gs pos="15000">
                <a:schemeClr val="bg2">
                  <a:lumMod val="90000"/>
                  <a:shade val="100000"/>
                  <a:satMod val="115000"/>
                </a:schemeClr>
              </a:gs>
            </a:gsLst>
            <a:lin ang="16200000" scaled="1"/>
            <a:tileRect/>
          </a:gradFill>
        </p:grpSpPr>
        <p:grpSp>
          <p:nvGrpSpPr>
            <p:cNvPr id="6" name="그룹 190">
              <a:extLst>
                <a:ext uri="{FF2B5EF4-FFF2-40B4-BE49-F238E27FC236}">
                  <a16:creationId xmlns:a16="http://schemas.microsoft.com/office/drawing/2014/main" id="{06874F38-54B4-4FEF-A156-E4E640833F98}"/>
                </a:ext>
              </a:extLst>
            </p:cNvPr>
            <p:cNvGrpSpPr/>
            <p:nvPr/>
          </p:nvGrpSpPr>
          <p:grpSpPr bwMode="auto">
            <a:xfrm>
              <a:off x="829837" y="5254303"/>
              <a:ext cx="691148" cy="758962"/>
              <a:chOff x="5875673" y="2320036"/>
              <a:chExt cx="770005" cy="846560"/>
            </a:xfrm>
            <a:grpFill/>
          </p:grpSpPr>
          <p:sp>
            <p:nvSpPr>
              <p:cNvPr id="192" name="Freeform 5">
                <a:extLst>
                  <a:ext uri="{FF2B5EF4-FFF2-40B4-BE49-F238E27FC236}">
                    <a16:creationId xmlns:a16="http://schemas.microsoft.com/office/drawing/2014/main" id="{1F56EDFD-CA38-4037-983F-1A9410C720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72993" y="2320036"/>
                <a:ext cx="137978" cy="137088"/>
              </a:xfrm>
              <a:custGeom>
                <a:avLst/>
                <a:gdLst>
                  <a:gd name="T0" fmla="*/ 76 w 155"/>
                  <a:gd name="T1" fmla="*/ 0 h 154"/>
                  <a:gd name="T2" fmla="*/ 76 w 155"/>
                  <a:gd name="T3" fmla="*/ 0 h 154"/>
                  <a:gd name="T4" fmla="*/ 93 w 155"/>
                  <a:gd name="T5" fmla="*/ 0 h 154"/>
                  <a:gd name="T6" fmla="*/ 107 w 155"/>
                  <a:gd name="T7" fmla="*/ 4 h 154"/>
                  <a:gd name="T8" fmla="*/ 122 w 155"/>
                  <a:gd name="T9" fmla="*/ 11 h 154"/>
                  <a:gd name="T10" fmla="*/ 131 w 155"/>
                  <a:gd name="T11" fmla="*/ 21 h 154"/>
                  <a:gd name="T12" fmla="*/ 141 w 155"/>
                  <a:gd name="T13" fmla="*/ 33 h 154"/>
                  <a:gd name="T14" fmla="*/ 148 w 155"/>
                  <a:gd name="T15" fmla="*/ 47 h 154"/>
                  <a:gd name="T16" fmla="*/ 153 w 155"/>
                  <a:gd name="T17" fmla="*/ 61 h 154"/>
                  <a:gd name="T18" fmla="*/ 155 w 155"/>
                  <a:gd name="T19" fmla="*/ 76 h 154"/>
                  <a:gd name="T20" fmla="*/ 155 w 155"/>
                  <a:gd name="T21" fmla="*/ 76 h 154"/>
                  <a:gd name="T22" fmla="*/ 153 w 155"/>
                  <a:gd name="T23" fmla="*/ 92 h 154"/>
                  <a:gd name="T24" fmla="*/ 148 w 155"/>
                  <a:gd name="T25" fmla="*/ 107 h 154"/>
                  <a:gd name="T26" fmla="*/ 141 w 155"/>
                  <a:gd name="T27" fmla="*/ 121 h 154"/>
                  <a:gd name="T28" fmla="*/ 131 w 155"/>
                  <a:gd name="T29" fmla="*/ 130 h 154"/>
                  <a:gd name="T30" fmla="*/ 122 w 155"/>
                  <a:gd name="T31" fmla="*/ 140 h 154"/>
                  <a:gd name="T32" fmla="*/ 107 w 155"/>
                  <a:gd name="T33" fmla="*/ 147 h 154"/>
                  <a:gd name="T34" fmla="*/ 93 w 155"/>
                  <a:gd name="T35" fmla="*/ 152 h 154"/>
                  <a:gd name="T36" fmla="*/ 76 w 155"/>
                  <a:gd name="T37" fmla="*/ 154 h 154"/>
                  <a:gd name="T38" fmla="*/ 76 w 155"/>
                  <a:gd name="T39" fmla="*/ 154 h 154"/>
                  <a:gd name="T40" fmla="*/ 62 w 155"/>
                  <a:gd name="T41" fmla="*/ 152 h 154"/>
                  <a:gd name="T42" fmla="*/ 48 w 155"/>
                  <a:gd name="T43" fmla="*/ 147 h 154"/>
                  <a:gd name="T44" fmla="*/ 33 w 155"/>
                  <a:gd name="T45" fmla="*/ 140 h 154"/>
                  <a:gd name="T46" fmla="*/ 22 w 155"/>
                  <a:gd name="T47" fmla="*/ 130 h 154"/>
                  <a:gd name="T48" fmla="*/ 12 w 155"/>
                  <a:gd name="T49" fmla="*/ 121 h 154"/>
                  <a:gd name="T50" fmla="*/ 5 w 155"/>
                  <a:gd name="T51" fmla="*/ 107 h 154"/>
                  <a:gd name="T52" fmla="*/ 0 w 155"/>
                  <a:gd name="T53" fmla="*/ 92 h 154"/>
                  <a:gd name="T54" fmla="*/ 0 w 155"/>
                  <a:gd name="T55" fmla="*/ 76 h 154"/>
                  <a:gd name="T56" fmla="*/ 0 w 155"/>
                  <a:gd name="T57" fmla="*/ 76 h 154"/>
                  <a:gd name="T58" fmla="*/ 0 w 155"/>
                  <a:gd name="T59" fmla="*/ 61 h 154"/>
                  <a:gd name="T60" fmla="*/ 5 w 155"/>
                  <a:gd name="T61" fmla="*/ 47 h 154"/>
                  <a:gd name="T62" fmla="*/ 12 w 155"/>
                  <a:gd name="T63" fmla="*/ 33 h 154"/>
                  <a:gd name="T64" fmla="*/ 22 w 155"/>
                  <a:gd name="T65" fmla="*/ 21 h 154"/>
                  <a:gd name="T66" fmla="*/ 33 w 155"/>
                  <a:gd name="T67" fmla="*/ 11 h 154"/>
                  <a:gd name="T68" fmla="*/ 48 w 155"/>
                  <a:gd name="T69" fmla="*/ 4 h 154"/>
                  <a:gd name="T70" fmla="*/ 62 w 155"/>
                  <a:gd name="T71" fmla="*/ 0 h 154"/>
                  <a:gd name="T72" fmla="*/ 76 w 155"/>
                  <a:gd name="T73" fmla="*/ 0 h 154"/>
                  <a:gd name="T74" fmla="*/ 76 w 155"/>
                  <a:gd name="T75" fmla="*/ 0 h 154"/>
                  <a:gd name="T76" fmla="*/ 76 w 155"/>
                  <a:gd name="T77" fmla="*/ 0 h 154"/>
                  <a:gd name="T78" fmla="*/ 76 w 155"/>
                  <a:gd name="T79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5" h="154">
                    <a:moveTo>
                      <a:pt x="76" y="0"/>
                    </a:moveTo>
                    <a:lnTo>
                      <a:pt x="76" y="0"/>
                    </a:lnTo>
                    <a:lnTo>
                      <a:pt x="93" y="0"/>
                    </a:lnTo>
                    <a:lnTo>
                      <a:pt x="107" y="4"/>
                    </a:lnTo>
                    <a:lnTo>
                      <a:pt x="122" y="11"/>
                    </a:lnTo>
                    <a:lnTo>
                      <a:pt x="131" y="21"/>
                    </a:lnTo>
                    <a:lnTo>
                      <a:pt x="141" y="33"/>
                    </a:lnTo>
                    <a:lnTo>
                      <a:pt x="148" y="47"/>
                    </a:lnTo>
                    <a:lnTo>
                      <a:pt x="153" y="61"/>
                    </a:lnTo>
                    <a:lnTo>
                      <a:pt x="155" y="76"/>
                    </a:lnTo>
                    <a:lnTo>
                      <a:pt x="155" y="76"/>
                    </a:lnTo>
                    <a:lnTo>
                      <a:pt x="153" y="92"/>
                    </a:lnTo>
                    <a:lnTo>
                      <a:pt x="148" y="107"/>
                    </a:lnTo>
                    <a:lnTo>
                      <a:pt x="141" y="121"/>
                    </a:lnTo>
                    <a:lnTo>
                      <a:pt x="131" y="130"/>
                    </a:lnTo>
                    <a:lnTo>
                      <a:pt x="122" y="140"/>
                    </a:lnTo>
                    <a:lnTo>
                      <a:pt x="107" y="147"/>
                    </a:lnTo>
                    <a:lnTo>
                      <a:pt x="93" y="152"/>
                    </a:lnTo>
                    <a:lnTo>
                      <a:pt x="76" y="154"/>
                    </a:lnTo>
                    <a:lnTo>
                      <a:pt x="76" y="154"/>
                    </a:lnTo>
                    <a:lnTo>
                      <a:pt x="62" y="152"/>
                    </a:lnTo>
                    <a:lnTo>
                      <a:pt x="48" y="147"/>
                    </a:lnTo>
                    <a:lnTo>
                      <a:pt x="33" y="140"/>
                    </a:lnTo>
                    <a:lnTo>
                      <a:pt x="22" y="130"/>
                    </a:lnTo>
                    <a:lnTo>
                      <a:pt x="12" y="121"/>
                    </a:lnTo>
                    <a:lnTo>
                      <a:pt x="5" y="107"/>
                    </a:lnTo>
                    <a:lnTo>
                      <a:pt x="0" y="92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61"/>
                    </a:lnTo>
                    <a:lnTo>
                      <a:pt x="5" y="47"/>
                    </a:lnTo>
                    <a:lnTo>
                      <a:pt x="12" y="33"/>
                    </a:lnTo>
                    <a:lnTo>
                      <a:pt x="22" y="21"/>
                    </a:lnTo>
                    <a:lnTo>
                      <a:pt x="33" y="11"/>
                    </a:lnTo>
                    <a:lnTo>
                      <a:pt x="48" y="4"/>
                    </a:lnTo>
                    <a:lnTo>
                      <a:pt x="62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3" name="Freeform 6">
                <a:extLst>
                  <a:ext uri="{FF2B5EF4-FFF2-40B4-BE49-F238E27FC236}">
                    <a16:creationId xmlns:a16="http://schemas.microsoft.com/office/drawing/2014/main" id="{A75337FA-9F5F-4A2D-8305-157C1456A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1570" y="2810524"/>
                <a:ext cx="32046" cy="129966"/>
              </a:xfrm>
              <a:custGeom>
                <a:avLst/>
                <a:gdLst>
                  <a:gd name="T0" fmla="*/ 5 w 36"/>
                  <a:gd name="T1" fmla="*/ 12 h 146"/>
                  <a:gd name="T2" fmla="*/ 5 w 36"/>
                  <a:gd name="T3" fmla="*/ 12 h 146"/>
                  <a:gd name="T4" fmla="*/ 0 w 36"/>
                  <a:gd name="T5" fmla="*/ 12 h 146"/>
                  <a:gd name="T6" fmla="*/ 0 w 36"/>
                  <a:gd name="T7" fmla="*/ 112 h 146"/>
                  <a:gd name="T8" fmla="*/ 0 w 36"/>
                  <a:gd name="T9" fmla="*/ 112 h 146"/>
                  <a:gd name="T10" fmla="*/ 0 w 36"/>
                  <a:gd name="T11" fmla="*/ 122 h 146"/>
                  <a:gd name="T12" fmla="*/ 2 w 36"/>
                  <a:gd name="T13" fmla="*/ 129 h 146"/>
                  <a:gd name="T14" fmla="*/ 7 w 36"/>
                  <a:gd name="T15" fmla="*/ 136 h 146"/>
                  <a:gd name="T16" fmla="*/ 12 w 36"/>
                  <a:gd name="T17" fmla="*/ 141 h 146"/>
                  <a:gd name="T18" fmla="*/ 17 w 36"/>
                  <a:gd name="T19" fmla="*/ 143 h 146"/>
                  <a:gd name="T20" fmla="*/ 24 w 36"/>
                  <a:gd name="T21" fmla="*/ 146 h 146"/>
                  <a:gd name="T22" fmla="*/ 29 w 36"/>
                  <a:gd name="T23" fmla="*/ 146 h 146"/>
                  <a:gd name="T24" fmla="*/ 36 w 36"/>
                  <a:gd name="T25" fmla="*/ 146 h 146"/>
                  <a:gd name="T26" fmla="*/ 36 w 36"/>
                  <a:gd name="T27" fmla="*/ 0 h 146"/>
                  <a:gd name="T28" fmla="*/ 36 w 36"/>
                  <a:gd name="T29" fmla="*/ 0 h 146"/>
                  <a:gd name="T30" fmla="*/ 29 w 36"/>
                  <a:gd name="T31" fmla="*/ 5 h 146"/>
                  <a:gd name="T32" fmla="*/ 19 w 36"/>
                  <a:gd name="T33" fmla="*/ 10 h 146"/>
                  <a:gd name="T34" fmla="*/ 5 w 36"/>
                  <a:gd name="T35" fmla="*/ 12 h 146"/>
                  <a:gd name="T36" fmla="*/ 5 w 36"/>
                  <a:gd name="T37" fmla="*/ 12 h 146"/>
                  <a:gd name="T38" fmla="*/ 5 w 36"/>
                  <a:gd name="T39" fmla="*/ 12 h 146"/>
                  <a:gd name="T40" fmla="*/ 5 w 36"/>
                  <a:gd name="T41" fmla="*/ 12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6" h="146">
                    <a:moveTo>
                      <a:pt x="5" y="12"/>
                    </a:moveTo>
                    <a:lnTo>
                      <a:pt x="5" y="12"/>
                    </a:lnTo>
                    <a:lnTo>
                      <a:pt x="0" y="12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22"/>
                    </a:lnTo>
                    <a:lnTo>
                      <a:pt x="2" y="129"/>
                    </a:lnTo>
                    <a:lnTo>
                      <a:pt x="7" y="136"/>
                    </a:lnTo>
                    <a:lnTo>
                      <a:pt x="12" y="141"/>
                    </a:lnTo>
                    <a:lnTo>
                      <a:pt x="17" y="143"/>
                    </a:lnTo>
                    <a:lnTo>
                      <a:pt x="24" y="146"/>
                    </a:lnTo>
                    <a:lnTo>
                      <a:pt x="29" y="146"/>
                    </a:lnTo>
                    <a:lnTo>
                      <a:pt x="36" y="146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29" y="5"/>
                    </a:lnTo>
                    <a:lnTo>
                      <a:pt x="19" y="10"/>
                    </a:lnTo>
                    <a:lnTo>
                      <a:pt x="5" y="12"/>
                    </a:lnTo>
                    <a:lnTo>
                      <a:pt x="5" y="12"/>
                    </a:lnTo>
                    <a:lnTo>
                      <a:pt x="5" y="12"/>
                    </a:lnTo>
                    <a:lnTo>
                      <a:pt x="5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4" name="Freeform 7">
                <a:extLst>
                  <a:ext uri="{FF2B5EF4-FFF2-40B4-BE49-F238E27FC236}">
                    <a16:creationId xmlns:a16="http://schemas.microsoft.com/office/drawing/2014/main" id="{B2FF81B0-E154-4391-B94A-92CCD47EC9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75673" y="2684119"/>
                <a:ext cx="220764" cy="465563"/>
              </a:xfrm>
              <a:custGeom>
                <a:avLst/>
                <a:gdLst>
                  <a:gd name="T0" fmla="*/ 220 w 248"/>
                  <a:gd name="T1" fmla="*/ 0 h 523"/>
                  <a:gd name="T2" fmla="*/ 81 w 248"/>
                  <a:gd name="T3" fmla="*/ 0 h 523"/>
                  <a:gd name="T4" fmla="*/ 48 w 248"/>
                  <a:gd name="T5" fmla="*/ 7 h 523"/>
                  <a:gd name="T6" fmla="*/ 22 w 248"/>
                  <a:gd name="T7" fmla="*/ 28 h 523"/>
                  <a:gd name="T8" fmla="*/ 5 w 248"/>
                  <a:gd name="T9" fmla="*/ 62 h 523"/>
                  <a:gd name="T10" fmla="*/ 0 w 248"/>
                  <a:gd name="T11" fmla="*/ 100 h 523"/>
                  <a:gd name="T12" fmla="*/ 0 w 248"/>
                  <a:gd name="T13" fmla="*/ 254 h 523"/>
                  <a:gd name="T14" fmla="*/ 10 w 248"/>
                  <a:gd name="T15" fmla="*/ 278 h 523"/>
                  <a:gd name="T16" fmla="*/ 29 w 248"/>
                  <a:gd name="T17" fmla="*/ 288 h 523"/>
                  <a:gd name="T18" fmla="*/ 46 w 248"/>
                  <a:gd name="T19" fmla="*/ 278 h 523"/>
                  <a:gd name="T20" fmla="*/ 55 w 248"/>
                  <a:gd name="T21" fmla="*/ 254 h 523"/>
                  <a:gd name="T22" fmla="*/ 72 w 248"/>
                  <a:gd name="T23" fmla="*/ 107 h 523"/>
                  <a:gd name="T24" fmla="*/ 72 w 248"/>
                  <a:gd name="T25" fmla="*/ 480 h 523"/>
                  <a:gd name="T26" fmla="*/ 77 w 248"/>
                  <a:gd name="T27" fmla="*/ 497 h 523"/>
                  <a:gd name="T28" fmla="*/ 84 w 248"/>
                  <a:gd name="T29" fmla="*/ 511 h 523"/>
                  <a:gd name="T30" fmla="*/ 96 w 248"/>
                  <a:gd name="T31" fmla="*/ 518 h 523"/>
                  <a:gd name="T32" fmla="*/ 112 w 248"/>
                  <a:gd name="T33" fmla="*/ 523 h 523"/>
                  <a:gd name="T34" fmla="*/ 120 w 248"/>
                  <a:gd name="T35" fmla="*/ 523 h 523"/>
                  <a:gd name="T36" fmla="*/ 134 w 248"/>
                  <a:gd name="T37" fmla="*/ 516 h 523"/>
                  <a:gd name="T38" fmla="*/ 146 w 248"/>
                  <a:gd name="T39" fmla="*/ 504 h 523"/>
                  <a:gd name="T40" fmla="*/ 151 w 248"/>
                  <a:gd name="T41" fmla="*/ 487 h 523"/>
                  <a:gd name="T42" fmla="*/ 151 w 248"/>
                  <a:gd name="T43" fmla="*/ 276 h 523"/>
                  <a:gd name="T44" fmla="*/ 170 w 248"/>
                  <a:gd name="T45" fmla="*/ 480 h 523"/>
                  <a:gd name="T46" fmla="*/ 170 w 248"/>
                  <a:gd name="T47" fmla="*/ 487 h 523"/>
                  <a:gd name="T48" fmla="*/ 174 w 248"/>
                  <a:gd name="T49" fmla="*/ 504 h 523"/>
                  <a:gd name="T50" fmla="*/ 186 w 248"/>
                  <a:gd name="T51" fmla="*/ 516 h 523"/>
                  <a:gd name="T52" fmla="*/ 201 w 248"/>
                  <a:gd name="T53" fmla="*/ 523 h 523"/>
                  <a:gd name="T54" fmla="*/ 208 w 248"/>
                  <a:gd name="T55" fmla="*/ 523 h 523"/>
                  <a:gd name="T56" fmla="*/ 222 w 248"/>
                  <a:gd name="T57" fmla="*/ 518 h 523"/>
                  <a:gd name="T58" fmla="*/ 236 w 248"/>
                  <a:gd name="T59" fmla="*/ 511 h 523"/>
                  <a:gd name="T60" fmla="*/ 244 w 248"/>
                  <a:gd name="T61" fmla="*/ 497 h 523"/>
                  <a:gd name="T62" fmla="*/ 248 w 248"/>
                  <a:gd name="T63" fmla="*/ 480 h 523"/>
                  <a:gd name="T64" fmla="*/ 248 w 248"/>
                  <a:gd name="T65" fmla="*/ 150 h 523"/>
                  <a:gd name="T66" fmla="*/ 227 w 248"/>
                  <a:gd name="T67" fmla="*/ 131 h 523"/>
                  <a:gd name="T68" fmla="*/ 220 w 248"/>
                  <a:gd name="T69" fmla="*/ 100 h 523"/>
                  <a:gd name="T70" fmla="*/ 220 w 248"/>
                  <a:gd name="T71" fmla="*/ 100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8" h="523">
                    <a:moveTo>
                      <a:pt x="220" y="100"/>
                    </a:moveTo>
                    <a:lnTo>
                      <a:pt x="220" y="0"/>
                    </a:lnTo>
                    <a:lnTo>
                      <a:pt x="81" y="0"/>
                    </a:lnTo>
                    <a:lnTo>
                      <a:pt x="81" y="0"/>
                    </a:lnTo>
                    <a:lnTo>
                      <a:pt x="62" y="2"/>
                    </a:lnTo>
                    <a:lnTo>
                      <a:pt x="48" y="7"/>
                    </a:lnTo>
                    <a:lnTo>
                      <a:pt x="34" y="16"/>
                    </a:lnTo>
                    <a:lnTo>
                      <a:pt x="22" y="28"/>
                    </a:lnTo>
                    <a:lnTo>
                      <a:pt x="12" y="45"/>
                    </a:lnTo>
                    <a:lnTo>
                      <a:pt x="5" y="62"/>
                    </a:lnTo>
                    <a:lnTo>
                      <a:pt x="3" y="81"/>
                    </a:lnTo>
                    <a:lnTo>
                      <a:pt x="0" y="10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3" y="268"/>
                    </a:lnTo>
                    <a:lnTo>
                      <a:pt x="10" y="278"/>
                    </a:lnTo>
                    <a:lnTo>
                      <a:pt x="17" y="285"/>
                    </a:lnTo>
                    <a:lnTo>
                      <a:pt x="29" y="288"/>
                    </a:lnTo>
                    <a:lnTo>
                      <a:pt x="39" y="285"/>
                    </a:lnTo>
                    <a:lnTo>
                      <a:pt x="46" y="278"/>
                    </a:lnTo>
                    <a:lnTo>
                      <a:pt x="53" y="268"/>
                    </a:lnTo>
                    <a:lnTo>
                      <a:pt x="55" y="254"/>
                    </a:lnTo>
                    <a:lnTo>
                      <a:pt x="55" y="107"/>
                    </a:lnTo>
                    <a:lnTo>
                      <a:pt x="72" y="107"/>
                    </a:lnTo>
                    <a:lnTo>
                      <a:pt x="72" y="480"/>
                    </a:lnTo>
                    <a:lnTo>
                      <a:pt x="72" y="480"/>
                    </a:lnTo>
                    <a:lnTo>
                      <a:pt x="74" y="487"/>
                    </a:lnTo>
                    <a:lnTo>
                      <a:pt x="77" y="497"/>
                    </a:lnTo>
                    <a:lnTo>
                      <a:pt x="79" y="504"/>
                    </a:lnTo>
                    <a:lnTo>
                      <a:pt x="84" y="511"/>
                    </a:lnTo>
                    <a:lnTo>
                      <a:pt x="91" y="516"/>
                    </a:lnTo>
                    <a:lnTo>
                      <a:pt x="96" y="518"/>
                    </a:lnTo>
                    <a:lnTo>
                      <a:pt x="105" y="523"/>
                    </a:lnTo>
                    <a:lnTo>
                      <a:pt x="112" y="523"/>
                    </a:lnTo>
                    <a:lnTo>
                      <a:pt x="112" y="523"/>
                    </a:lnTo>
                    <a:lnTo>
                      <a:pt x="120" y="523"/>
                    </a:lnTo>
                    <a:lnTo>
                      <a:pt x="127" y="518"/>
                    </a:lnTo>
                    <a:lnTo>
                      <a:pt x="134" y="516"/>
                    </a:lnTo>
                    <a:lnTo>
                      <a:pt x="141" y="511"/>
                    </a:lnTo>
                    <a:lnTo>
                      <a:pt x="146" y="504"/>
                    </a:lnTo>
                    <a:lnTo>
                      <a:pt x="148" y="497"/>
                    </a:lnTo>
                    <a:lnTo>
                      <a:pt x="151" y="487"/>
                    </a:lnTo>
                    <a:lnTo>
                      <a:pt x="151" y="480"/>
                    </a:lnTo>
                    <a:lnTo>
                      <a:pt x="151" y="276"/>
                    </a:lnTo>
                    <a:lnTo>
                      <a:pt x="170" y="276"/>
                    </a:lnTo>
                    <a:lnTo>
                      <a:pt x="170" y="480"/>
                    </a:lnTo>
                    <a:lnTo>
                      <a:pt x="170" y="480"/>
                    </a:lnTo>
                    <a:lnTo>
                      <a:pt x="170" y="487"/>
                    </a:lnTo>
                    <a:lnTo>
                      <a:pt x="172" y="497"/>
                    </a:lnTo>
                    <a:lnTo>
                      <a:pt x="174" y="504"/>
                    </a:lnTo>
                    <a:lnTo>
                      <a:pt x="179" y="511"/>
                    </a:lnTo>
                    <a:lnTo>
                      <a:pt x="186" y="516"/>
                    </a:lnTo>
                    <a:lnTo>
                      <a:pt x="193" y="518"/>
                    </a:lnTo>
                    <a:lnTo>
                      <a:pt x="201" y="523"/>
                    </a:lnTo>
                    <a:lnTo>
                      <a:pt x="208" y="523"/>
                    </a:lnTo>
                    <a:lnTo>
                      <a:pt x="208" y="523"/>
                    </a:lnTo>
                    <a:lnTo>
                      <a:pt x="215" y="523"/>
                    </a:lnTo>
                    <a:lnTo>
                      <a:pt x="222" y="518"/>
                    </a:lnTo>
                    <a:lnTo>
                      <a:pt x="229" y="516"/>
                    </a:lnTo>
                    <a:lnTo>
                      <a:pt x="236" y="511"/>
                    </a:lnTo>
                    <a:lnTo>
                      <a:pt x="241" y="504"/>
                    </a:lnTo>
                    <a:lnTo>
                      <a:pt x="244" y="497"/>
                    </a:lnTo>
                    <a:lnTo>
                      <a:pt x="246" y="487"/>
                    </a:lnTo>
                    <a:lnTo>
                      <a:pt x="248" y="480"/>
                    </a:lnTo>
                    <a:lnTo>
                      <a:pt x="248" y="150"/>
                    </a:lnTo>
                    <a:lnTo>
                      <a:pt x="248" y="150"/>
                    </a:lnTo>
                    <a:lnTo>
                      <a:pt x="236" y="142"/>
                    </a:lnTo>
                    <a:lnTo>
                      <a:pt x="227" y="131"/>
                    </a:lnTo>
                    <a:lnTo>
                      <a:pt x="222" y="116"/>
                    </a:lnTo>
                    <a:lnTo>
                      <a:pt x="220" y="100"/>
                    </a:lnTo>
                    <a:lnTo>
                      <a:pt x="220" y="100"/>
                    </a:lnTo>
                    <a:lnTo>
                      <a:pt x="220" y="100"/>
                    </a:lnTo>
                    <a:lnTo>
                      <a:pt x="220" y="10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5" name="Freeform 8">
                <a:extLst>
                  <a:ext uri="{FF2B5EF4-FFF2-40B4-BE49-F238E27FC236}">
                    <a16:creationId xmlns:a16="http://schemas.microsoft.com/office/drawing/2014/main" id="{6811F466-948D-4BBD-A1BA-A99006390C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49248" y="2501632"/>
                <a:ext cx="296430" cy="649830"/>
              </a:xfrm>
              <a:custGeom>
                <a:avLst/>
                <a:gdLst>
                  <a:gd name="T0" fmla="*/ 272 w 333"/>
                  <a:gd name="T1" fmla="*/ 67 h 730"/>
                  <a:gd name="T2" fmla="*/ 262 w 333"/>
                  <a:gd name="T3" fmla="*/ 45 h 730"/>
                  <a:gd name="T4" fmla="*/ 248 w 333"/>
                  <a:gd name="T5" fmla="*/ 24 h 730"/>
                  <a:gd name="T6" fmla="*/ 224 w 333"/>
                  <a:gd name="T7" fmla="*/ 7 h 730"/>
                  <a:gd name="T8" fmla="*/ 191 w 333"/>
                  <a:gd name="T9" fmla="*/ 0 h 730"/>
                  <a:gd name="T10" fmla="*/ 69 w 333"/>
                  <a:gd name="T11" fmla="*/ 0 h 730"/>
                  <a:gd name="T12" fmla="*/ 62 w 333"/>
                  <a:gd name="T13" fmla="*/ 0 h 730"/>
                  <a:gd name="T14" fmla="*/ 76 w 333"/>
                  <a:gd name="T15" fmla="*/ 33 h 730"/>
                  <a:gd name="T16" fmla="*/ 81 w 333"/>
                  <a:gd name="T17" fmla="*/ 69 h 730"/>
                  <a:gd name="T18" fmla="*/ 81 w 333"/>
                  <a:gd name="T19" fmla="*/ 305 h 730"/>
                  <a:gd name="T20" fmla="*/ 76 w 333"/>
                  <a:gd name="T21" fmla="*/ 331 h 730"/>
                  <a:gd name="T22" fmla="*/ 64 w 333"/>
                  <a:gd name="T23" fmla="*/ 345 h 730"/>
                  <a:gd name="T24" fmla="*/ 57 w 333"/>
                  <a:gd name="T25" fmla="*/ 352 h 730"/>
                  <a:gd name="T26" fmla="*/ 40 w 333"/>
                  <a:gd name="T27" fmla="*/ 359 h 730"/>
                  <a:gd name="T28" fmla="*/ 31 w 333"/>
                  <a:gd name="T29" fmla="*/ 359 h 730"/>
                  <a:gd name="T30" fmla="*/ 7 w 333"/>
                  <a:gd name="T31" fmla="*/ 352 h 730"/>
                  <a:gd name="T32" fmla="*/ 0 w 333"/>
                  <a:gd name="T33" fmla="*/ 435 h 730"/>
                  <a:gd name="T34" fmla="*/ 50 w 333"/>
                  <a:gd name="T35" fmla="*/ 697 h 730"/>
                  <a:gd name="T36" fmla="*/ 50 w 333"/>
                  <a:gd name="T37" fmla="*/ 704 h 730"/>
                  <a:gd name="T38" fmla="*/ 57 w 333"/>
                  <a:gd name="T39" fmla="*/ 716 h 730"/>
                  <a:gd name="T40" fmla="*/ 71 w 333"/>
                  <a:gd name="T41" fmla="*/ 728 h 730"/>
                  <a:gd name="T42" fmla="*/ 95 w 333"/>
                  <a:gd name="T43" fmla="*/ 728 h 730"/>
                  <a:gd name="T44" fmla="*/ 112 w 333"/>
                  <a:gd name="T45" fmla="*/ 716 h 730"/>
                  <a:gd name="T46" fmla="*/ 117 w 333"/>
                  <a:gd name="T47" fmla="*/ 704 h 730"/>
                  <a:gd name="T48" fmla="*/ 117 w 333"/>
                  <a:gd name="T49" fmla="*/ 433 h 730"/>
                  <a:gd name="T50" fmla="*/ 145 w 333"/>
                  <a:gd name="T51" fmla="*/ 697 h 730"/>
                  <a:gd name="T52" fmla="*/ 145 w 333"/>
                  <a:gd name="T53" fmla="*/ 704 h 730"/>
                  <a:gd name="T54" fmla="*/ 150 w 333"/>
                  <a:gd name="T55" fmla="*/ 716 h 730"/>
                  <a:gd name="T56" fmla="*/ 164 w 333"/>
                  <a:gd name="T57" fmla="*/ 728 h 730"/>
                  <a:gd name="T58" fmla="*/ 191 w 333"/>
                  <a:gd name="T59" fmla="*/ 728 h 730"/>
                  <a:gd name="T60" fmla="*/ 205 w 333"/>
                  <a:gd name="T61" fmla="*/ 716 h 730"/>
                  <a:gd name="T62" fmla="*/ 210 w 333"/>
                  <a:gd name="T63" fmla="*/ 704 h 730"/>
                  <a:gd name="T64" fmla="*/ 212 w 333"/>
                  <a:gd name="T65" fmla="*/ 435 h 730"/>
                  <a:gd name="T66" fmla="*/ 202 w 333"/>
                  <a:gd name="T67" fmla="*/ 102 h 730"/>
                  <a:gd name="T68" fmla="*/ 276 w 333"/>
                  <a:gd name="T69" fmla="*/ 290 h 730"/>
                  <a:gd name="T70" fmla="*/ 279 w 333"/>
                  <a:gd name="T71" fmla="*/ 297 h 730"/>
                  <a:gd name="T72" fmla="*/ 293 w 333"/>
                  <a:gd name="T73" fmla="*/ 312 h 730"/>
                  <a:gd name="T74" fmla="*/ 314 w 333"/>
                  <a:gd name="T75" fmla="*/ 312 h 730"/>
                  <a:gd name="T76" fmla="*/ 331 w 333"/>
                  <a:gd name="T77" fmla="*/ 297 h 730"/>
                  <a:gd name="T78" fmla="*/ 333 w 333"/>
                  <a:gd name="T79" fmla="*/ 271 h 730"/>
                  <a:gd name="T80" fmla="*/ 333 w 333"/>
                  <a:gd name="T81" fmla="*/ 271 h 7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33" h="730">
                    <a:moveTo>
                      <a:pt x="333" y="271"/>
                    </a:moveTo>
                    <a:lnTo>
                      <a:pt x="272" y="67"/>
                    </a:lnTo>
                    <a:lnTo>
                      <a:pt x="272" y="67"/>
                    </a:lnTo>
                    <a:lnTo>
                      <a:pt x="262" y="45"/>
                    </a:lnTo>
                    <a:lnTo>
                      <a:pt x="255" y="36"/>
                    </a:lnTo>
                    <a:lnTo>
                      <a:pt x="248" y="24"/>
                    </a:lnTo>
                    <a:lnTo>
                      <a:pt x="236" y="14"/>
                    </a:lnTo>
                    <a:lnTo>
                      <a:pt x="224" y="7"/>
                    </a:lnTo>
                    <a:lnTo>
                      <a:pt x="210" y="3"/>
                    </a:lnTo>
                    <a:lnTo>
                      <a:pt x="191" y="0"/>
                    </a:lnTo>
                    <a:lnTo>
                      <a:pt x="69" y="0"/>
                    </a:lnTo>
                    <a:lnTo>
                      <a:pt x="69" y="0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71" y="17"/>
                    </a:lnTo>
                    <a:lnTo>
                      <a:pt x="76" y="33"/>
                    </a:lnTo>
                    <a:lnTo>
                      <a:pt x="78" y="50"/>
                    </a:lnTo>
                    <a:lnTo>
                      <a:pt x="81" y="69"/>
                    </a:lnTo>
                    <a:lnTo>
                      <a:pt x="81" y="305"/>
                    </a:lnTo>
                    <a:lnTo>
                      <a:pt x="81" y="305"/>
                    </a:lnTo>
                    <a:lnTo>
                      <a:pt x="78" y="319"/>
                    </a:lnTo>
                    <a:lnTo>
                      <a:pt x="76" y="331"/>
                    </a:lnTo>
                    <a:lnTo>
                      <a:pt x="69" y="338"/>
                    </a:lnTo>
                    <a:lnTo>
                      <a:pt x="64" y="345"/>
                    </a:lnTo>
                    <a:lnTo>
                      <a:pt x="64" y="345"/>
                    </a:lnTo>
                    <a:lnTo>
                      <a:pt x="57" y="352"/>
                    </a:lnTo>
                    <a:lnTo>
                      <a:pt x="50" y="355"/>
                    </a:lnTo>
                    <a:lnTo>
                      <a:pt x="40" y="359"/>
                    </a:lnTo>
                    <a:lnTo>
                      <a:pt x="31" y="359"/>
                    </a:lnTo>
                    <a:lnTo>
                      <a:pt x="31" y="359"/>
                    </a:lnTo>
                    <a:lnTo>
                      <a:pt x="14" y="357"/>
                    </a:lnTo>
                    <a:lnTo>
                      <a:pt x="7" y="352"/>
                    </a:lnTo>
                    <a:lnTo>
                      <a:pt x="0" y="347"/>
                    </a:lnTo>
                    <a:lnTo>
                      <a:pt x="0" y="435"/>
                    </a:lnTo>
                    <a:lnTo>
                      <a:pt x="50" y="435"/>
                    </a:lnTo>
                    <a:lnTo>
                      <a:pt x="50" y="697"/>
                    </a:lnTo>
                    <a:lnTo>
                      <a:pt x="50" y="697"/>
                    </a:lnTo>
                    <a:lnTo>
                      <a:pt x="50" y="704"/>
                    </a:lnTo>
                    <a:lnTo>
                      <a:pt x="52" y="711"/>
                    </a:lnTo>
                    <a:lnTo>
                      <a:pt x="57" y="716"/>
                    </a:lnTo>
                    <a:lnTo>
                      <a:pt x="59" y="721"/>
                    </a:lnTo>
                    <a:lnTo>
                      <a:pt x="71" y="728"/>
                    </a:lnTo>
                    <a:lnTo>
                      <a:pt x="83" y="730"/>
                    </a:lnTo>
                    <a:lnTo>
                      <a:pt x="95" y="728"/>
                    </a:lnTo>
                    <a:lnTo>
                      <a:pt x="107" y="721"/>
                    </a:lnTo>
                    <a:lnTo>
                      <a:pt x="112" y="716"/>
                    </a:lnTo>
                    <a:lnTo>
                      <a:pt x="114" y="711"/>
                    </a:lnTo>
                    <a:lnTo>
                      <a:pt x="117" y="704"/>
                    </a:lnTo>
                    <a:lnTo>
                      <a:pt x="117" y="697"/>
                    </a:lnTo>
                    <a:lnTo>
                      <a:pt x="117" y="433"/>
                    </a:lnTo>
                    <a:lnTo>
                      <a:pt x="145" y="433"/>
                    </a:lnTo>
                    <a:lnTo>
                      <a:pt x="145" y="697"/>
                    </a:lnTo>
                    <a:lnTo>
                      <a:pt x="145" y="697"/>
                    </a:lnTo>
                    <a:lnTo>
                      <a:pt x="145" y="704"/>
                    </a:lnTo>
                    <a:lnTo>
                      <a:pt x="148" y="711"/>
                    </a:lnTo>
                    <a:lnTo>
                      <a:pt x="150" y="716"/>
                    </a:lnTo>
                    <a:lnTo>
                      <a:pt x="155" y="721"/>
                    </a:lnTo>
                    <a:lnTo>
                      <a:pt x="164" y="728"/>
                    </a:lnTo>
                    <a:lnTo>
                      <a:pt x="179" y="730"/>
                    </a:lnTo>
                    <a:lnTo>
                      <a:pt x="191" y="728"/>
                    </a:lnTo>
                    <a:lnTo>
                      <a:pt x="200" y="721"/>
                    </a:lnTo>
                    <a:lnTo>
                      <a:pt x="205" y="716"/>
                    </a:lnTo>
                    <a:lnTo>
                      <a:pt x="207" y="711"/>
                    </a:lnTo>
                    <a:lnTo>
                      <a:pt x="210" y="704"/>
                    </a:lnTo>
                    <a:lnTo>
                      <a:pt x="212" y="697"/>
                    </a:lnTo>
                    <a:lnTo>
                      <a:pt x="212" y="435"/>
                    </a:lnTo>
                    <a:lnTo>
                      <a:pt x="300" y="435"/>
                    </a:lnTo>
                    <a:lnTo>
                      <a:pt x="202" y="102"/>
                    </a:lnTo>
                    <a:lnTo>
                      <a:pt x="219" y="102"/>
                    </a:lnTo>
                    <a:lnTo>
                      <a:pt x="276" y="290"/>
                    </a:lnTo>
                    <a:lnTo>
                      <a:pt x="276" y="290"/>
                    </a:lnTo>
                    <a:lnTo>
                      <a:pt x="279" y="297"/>
                    </a:lnTo>
                    <a:lnTo>
                      <a:pt x="283" y="302"/>
                    </a:lnTo>
                    <a:lnTo>
                      <a:pt x="293" y="312"/>
                    </a:lnTo>
                    <a:lnTo>
                      <a:pt x="303" y="314"/>
                    </a:lnTo>
                    <a:lnTo>
                      <a:pt x="314" y="312"/>
                    </a:lnTo>
                    <a:lnTo>
                      <a:pt x="324" y="307"/>
                    </a:lnTo>
                    <a:lnTo>
                      <a:pt x="331" y="297"/>
                    </a:lnTo>
                    <a:lnTo>
                      <a:pt x="333" y="286"/>
                    </a:lnTo>
                    <a:lnTo>
                      <a:pt x="333" y="271"/>
                    </a:lnTo>
                    <a:lnTo>
                      <a:pt x="333" y="271"/>
                    </a:lnTo>
                    <a:lnTo>
                      <a:pt x="333" y="271"/>
                    </a:lnTo>
                    <a:lnTo>
                      <a:pt x="333" y="27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6" name="Freeform 9">
                <a:extLst>
                  <a:ext uri="{FF2B5EF4-FFF2-40B4-BE49-F238E27FC236}">
                    <a16:creationId xmlns:a16="http://schemas.microsoft.com/office/drawing/2014/main" id="{021BD579-6838-4C10-B16F-2C3D0531B9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4899" y="2544361"/>
                <a:ext cx="116613" cy="124625"/>
              </a:xfrm>
              <a:custGeom>
                <a:avLst/>
                <a:gdLst>
                  <a:gd name="T0" fmla="*/ 71 w 131"/>
                  <a:gd name="T1" fmla="*/ 0 h 140"/>
                  <a:gd name="T2" fmla="*/ 71 w 131"/>
                  <a:gd name="T3" fmla="*/ 0 h 140"/>
                  <a:gd name="T4" fmla="*/ 57 w 131"/>
                  <a:gd name="T5" fmla="*/ 0 h 140"/>
                  <a:gd name="T6" fmla="*/ 42 w 131"/>
                  <a:gd name="T7" fmla="*/ 4 h 140"/>
                  <a:gd name="T8" fmla="*/ 31 w 131"/>
                  <a:gd name="T9" fmla="*/ 12 h 140"/>
                  <a:gd name="T10" fmla="*/ 21 w 131"/>
                  <a:gd name="T11" fmla="*/ 19 h 140"/>
                  <a:gd name="T12" fmla="*/ 12 w 131"/>
                  <a:gd name="T13" fmla="*/ 31 h 140"/>
                  <a:gd name="T14" fmla="*/ 4 w 131"/>
                  <a:gd name="T15" fmla="*/ 43 h 140"/>
                  <a:gd name="T16" fmla="*/ 2 w 131"/>
                  <a:gd name="T17" fmla="*/ 54 h 140"/>
                  <a:gd name="T18" fmla="*/ 0 w 131"/>
                  <a:gd name="T19" fmla="*/ 69 h 140"/>
                  <a:gd name="T20" fmla="*/ 0 w 131"/>
                  <a:gd name="T21" fmla="*/ 69 h 140"/>
                  <a:gd name="T22" fmla="*/ 2 w 131"/>
                  <a:gd name="T23" fmla="*/ 83 h 140"/>
                  <a:gd name="T24" fmla="*/ 4 w 131"/>
                  <a:gd name="T25" fmla="*/ 97 h 140"/>
                  <a:gd name="T26" fmla="*/ 12 w 131"/>
                  <a:gd name="T27" fmla="*/ 109 h 140"/>
                  <a:gd name="T28" fmla="*/ 21 w 131"/>
                  <a:gd name="T29" fmla="*/ 119 h 140"/>
                  <a:gd name="T30" fmla="*/ 31 w 131"/>
                  <a:gd name="T31" fmla="*/ 128 h 140"/>
                  <a:gd name="T32" fmla="*/ 42 w 131"/>
                  <a:gd name="T33" fmla="*/ 135 h 140"/>
                  <a:gd name="T34" fmla="*/ 57 w 131"/>
                  <a:gd name="T35" fmla="*/ 140 h 140"/>
                  <a:gd name="T36" fmla="*/ 71 w 131"/>
                  <a:gd name="T37" fmla="*/ 140 h 140"/>
                  <a:gd name="T38" fmla="*/ 71 w 131"/>
                  <a:gd name="T39" fmla="*/ 140 h 140"/>
                  <a:gd name="T40" fmla="*/ 88 w 131"/>
                  <a:gd name="T41" fmla="*/ 138 h 140"/>
                  <a:gd name="T42" fmla="*/ 104 w 131"/>
                  <a:gd name="T43" fmla="*/ 131 h 140"/>
                  <a:gd name="T44" fmla="*/ 119 w 131"/>
                  <a:gd name="T45" fmla="*/ 121 h 140"/>
                  <a:gd name="T46" fmla="*/ 131 w 131"/>
                  <a:gd name="T47" fmla="*/ 109 h 140"/>
                  <a:gd name="T48" fmla="*/ 131 w 131"/>
                  <a:gd name="T49" fmla="*/ 31 h 140"/>
                  <a:gd name="T50" fmla="*/ 131 w 131"/>
                  <a:gd name="T51" fmla="*/ 31 h 140"/>
                  <a:gd name="T52" fmla="*/ 119 w 131"/>
                  <a:gd name="T53" fmla="*/ 19 h 140"/>
                  <a:gd name="T54" fmla="*/ 104 w 131"/>
                  <a:gd name="T55" fmla="*/ 7 h 140"/>
                  <a:gd name="T56" fmla="*/ 88 w 131"/>
                  <a:gd name="T57" fmla="*/ 2 h 140"/>
                  <a:gd name="T58" fmla="*/ 71 w 131"/>
                  <a:gd name="T59" fmla="*/ 0 h 140"/>
                  <a:gd name="T60" fmla="*/ 71 w 131"/>
                  <a:gd name="T61" fmla="*/ 0 h 140"/>
                  <a:gd name="T62" fmla="*/ 71 w 131"/>
                  <a:gd name="T63" fmla="*/ 0 h 140"/>
                  <a:gd name="T64" fmla="*/ 71 w 131"/>
                  <a:gd name="T65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1" h="140">
                    <a:moveTo>
                      <a:pt x="71" y="0"/>
                    </a:moveTo>
                    <a:lnTo>
                      <a:pt x="71" y="0"/>
                    </a:lnTo>
                    <a:lnTo>
                      <a:pt x="57" y="0"/>
                    </a:lnTo>
                    <a:lnTo>
                      <a:pt x="42" y="4"/>
                    </a:lnTo>
                    <a:lnTo>
                      <a:pt x="31" y="12"/>
                    </a:lnTo>
                    <a:lnTo>
                      <a:pt x="21" y="19"/>
                    </a:lnTo>
                    <a:lnTo>
                      <a:pt x="12" y="31"/>
                    </a:lnTo>
                    <a:lnTo>
                      <a:pt x="4" y="43"/>
                    </a:lnTo>
                    <a:lnTo>
                      <a:pt x="2" y="54"/>
                    </a:lnTo>
                    <a:lnTo>
                      <a:pt x="0" y="69"/>
                    </a:lnTo>
                    <a:lnTo>
                      <a:pt x="0" y="69"/>
                    </a:lnTo>
                    <a:lnTo>
                      <a:pt x="2" y="83"/>
                    </a:lnTo>
                    <a:lnTo>
                      <a:pt x="4" y="97"/>
                    </a:lnTo>
                    <a:lnTo>
                      <a:pt x="12" y="109"/>
                    </a:lnTo>
                    <a:lnTo>
                      <a:pt x="21" y="119"/>
                    </a:lnTo>
                    <a:lnTo>
                      <a:pt x="31" y="128"/>
                    </a:lnTo>
                    <a:lnTo>
                      <a:pt x="42" y="135"/>
                    </a:lnTo>
                    <a:lnTo>
                      <a:pt x="57" y="140"/>
                    </a:lnTo>
                    <a:lnTo>
                      <a:pt x="71" y="140"/>
                    </a:lnTo>
                    <a:lnTo>
                      <a:pt x="71" y="140"/>
                    </a:lnTo>
                    <a:lnTo>
                      <a:pt x="88" y="138"/>
                    </a:lnTo>
                    <a:lnTo>
                      <a:pt x="104" y="131"/>
                    </a:lnTo>
                    <a:lnTo>
                      <a:pt x="119" y="121"/>
                    </a:lnTo>
                    <a:lnTo>
                      <a:pt x="131" y="109"/>
                    </a:lnTo>
                    <a:lnTo>
                      <a:pt x="131" y="31"/>
                    </a:lnTo>
                    <a:lnTo>
                      <a:pt x="131" y="31"/>
                    </a:lnTo>
                    <a:lnTo>
                      <a:pt x="119" y="19"/>
                    </a:lnTo>
                    <a:lnTo>
                      <a:pt x="104" y="7"/>
                    </a:lnTo>
                    <a:lnTo>
                      <a:pt x="88" y="2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7" name="Freeform 10">
                <a:extLst>
                  <a:ext uri="{FF2B5EF4-FFF2-40B4-BE49-F238E27FC236}">
                    <a16:creationId xmlns:a16="http://schemas.microsoft.com/office/drawing/2014/main" id="{93F2EBCC-02B3-43F9-A9FF-2A98160034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99989" y="2360094"/>
                <a:ext cx="129076" cy="129076"/>
              </a:xfrm>
              <a:custGeom>
                <a:avLst/>
                <a:gdLst>
                  <a:gd name="T0" fmla="*/ 74 w 145"/>
                  <a:gd name="T1" fmla="*/ 0 h 145"/>
                  <a:gd name="T2" fmla="*/ 74 w 145"/>
                  <a:gd name="T3" fmla="*/ 0 h 145"/>
                  <a:gd name="T4" fmla="*/ 88 w 145"/>
                  <a:gd name="T5" fmla="*/ 0 h 145"/>
                  <a:gd name="T6" fmla="*/ 103 w 145"/>
                  <a:gd name="T7" fmla="*/ 5 h 145"/>
                  <a:gd name="T8" fmla="*/ 114 w 145"/>
                  <a:gd name="T9" fmla="*/ 12 h 145"/>
                  <a:gd name="T10" fmla="*/ 124 w 145"/>
                  <a:gd name="T11" fmla="*/ 21 h 145"/>
                  <a:gd name="T12" fmla="*/ 134 w 145"/>
                  <a:gd name="T13" fmla="*/ 31 h 145"/>
                  <a:gd name="T14" fmla="*/ 141 w 145"/>
                  <a:gd name="T15" fmla="*/ 43 h 145"/>
                  <a:gd name="T16" fmla="*/ 145 w 145"/>
                  <a:gd name="T17" fmla="*/ 57 h 145"/>
                  <a:gd name="T18" fmla="*/ 145 w 145"/>
                  <a:gd name="T19" fmla="*/ 71 h 145"/>
                  <a:gd name="T20" fmla="*/ 145 w 145"/>
                  <a:gd name="T21" fmla="*/ 71 h 145"/>
                  <a:gd name="T22" fmla="*/ 145 w 145"/>
                  <a:gd name="T23" fmla="*/ 85 h 145"/>
                  <a:gd name="T24" fmla="*/ 141 w 145"/>
                  <a:gd name="T25" fmla="*/ 100 h 145"/>
                  <a:gd name="T26" fmla="*/ 134 w 145"/>
                  <a:gd name="T27" fmla="*/ 112 h 145"/>
                  <a:gd name="T28" fmla="*/ 124 w 145"/>
                  <a:gd name="T29" fmla="*/ 123 h 145"/>
                  <a:gd name="T30" fmla="*/ 114 w 145"/>
                  <a:gd name="T31" fmla="*/ 133 h 145"/>
                  <a:gd name="T32" fmla="*/ 103 w 145"/>
                  <a:gd name="T33" fmla="*/ 138 h 145"/>
                  <a:gd name="T34" fmla="*/ 88 w 145"/>
                  <a:gd name="T35" fmla="*/ 142 h 145"/>
                  <a:gd name="T36" fmla="*/ 74 w 145"/>
                  <a:gd name="T37" fmla="*/ 145 h 145"/>
                  <a:gd name="T38" fmla="*/ 74 w 145"/>
                  <a:gd name="T39" fmla="*/ 145 h 145"/>
                  <a:gd name="T40" fmla="*/ 60 w 145"/>
                  <a:gd name="T41" fmla="*/ 142 h 145"/>
                  <a:gd name="T42" fmla="*/ 45 w 145"/>
                  <a:gd name="T43" fmla="*/ 138 h 145"/>
                  <a:gd name="T44" fmla="*/ 33 w 145"/>
                  <a:gd name="T45" fmla="*/ 133 h 145"/>
                  <a:gd name="T46" fmla="*/ 21 w 145"/>
                  <a:gd name="T47" fmla="*/ 123 h 145"/>
                  <a:gd name="T48" fmla="*/ 14 w 145"/>
                  <a:gd name="T49" fmla="*/ 112 h 145"/>
                  <a:gd name="T50" fmla="*/ 7 w 145"/>
                  <a:gd name="T51" fmla="*/ 100 h 145"/>
                  <a:gd name="T52" fmla="*/ 2 w 145"/>
                  <a:gd name="T53" fmla="*/ 85 h 145"/>
                  <a:gd name="T54" fmla="*/ 0 w 145"/>
                  <a:gd name="T55" fmla="*/ 71 h 145"/>
                  <a:gd name="T56" fmla="*/ 0 w 145"/>
                  <a:gd name="T57" fmla="*/ 71 h 145"/>
                  <a:gd name="T58" fmla="*/ 2 w 145"/>
                  <a:gd name="T59" fmla="*/ 57 h 145"/>
                  <a:gd name="T60" fmla="*/ 7 w 145"/>
                  <a:gd name="T61" fmla="*/ 43 h 145"/>
                  <a:gd name="T62" fmla="*/ 14 w 145"/>
                  <a:gd name="T63" fmla="*/ 31 h 145"/>
                  <a:gd name="T64" fmla="*/ 21 w 145"/>
                  <a:gd name="T65" fmla="*/ 21 h 145"/>
                  <a:gd name="T66" fmla="*/ 33 w 145"/>
                  <a:gd name="T67" fmla="*/ 12 h 145"/>
                  <a:gd name="T68" fmla="*/ 45 w 145"/>
                  <a:gd name="T69" fmla="*/ 5 h 145"/>
                  <a:gd name="T70" fmla="*/ 60 w 145"/>
                  <a:gd name="T71" fmla="*/ 0 h 145"/>
                  <a:gd name="T72" fmla="*/ 74 w 145"/>
                  <a:gd name="T73" fmla="*/ 0 h 145"/>
                  <a:gd name="T74" fmla="*/ 74 w 145"/>
                  <a:gd name="T75" fmla="*/ 0 h 145"/>
                  <a:gd name="T76" fmla="*/ 74 w 145"/>
                  <a:gd name="T77" fmla="*/ 0 h 145"/>
                  <a:gd name="T78" fmla="*/ 74 w 145"/>
                  <a:gd name="T79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45" h="145">
                    <a:moveTo>
                      <a:pt x="74" y="0"/>
                    </a:moveTo>
                    <a:lnTo>
                      <a:pt x="74" y="0"/>
                    </a:lnTo>
                    <a:lnTo>
                      <a:pt x="88" y="0"/>
                    </a:lnTo>
                    <a:lnTo>
                      <a:pt x="103" y="5"/>
                    </a:lnTo>
                    <a:lnTo>
                      <a:pt x="114" y="12"/>
                    </a:lnTo>
                    <a:lnTo>
                      <a:pt x="124" y="21"/>
                    </a:lnTo>
                    <a:lnTo>
                      <a:pt x="134" y="31"/>
                    </a:lnTo>
                    <a:lnTo>
                      <a:pt x="141" y="43"/>
                    </a:lnTo>
                    <a:lnTo>
                      <a:pt x="145" y="57"/>
                    </a:lnTo>
                    <a:lnTo>
                      <a:pt x="145" y="71"/>
                    </a:lnTo>
                    <a:lnTo>
                      <a:pt x="145" y="71"/>
                    </a:lnTo>
                    <a:lnTo>
                      <a:pt x="145" y="85"/>
                    </a:lnTo>
                    <a:lnTo>
                      <a:pt x="141" y="100"/>
                    </a:lnTo>
                    <a:lnTo>
                      <a:pt x="134" y="112"/>
                    </a:lnTo>
                    <a:lnTo>
                      <a:pt x="124" y="123"/>
                    </a:lnTo>
                    <a:lnTo>
                      <a:pt x="114" y="133"/>
                    </a:lnTo>
                    <a:lnTo>
                      <a:pt x="103" y="138"/>
                    </a:lnTo>
                    <a:lnTo>
                      <a:pt x="88" y="142"/>
                    </a:lnTo>
                    <a:lnTo>
                      <a:pt x="74" y="145"/>
                    </a:lnTo>
                    <a:lnTo>
                      <a:pt x="74" y="145"/>
                    </a:lnTo>
                    <a:lnTo>
                      <a:pt x="60" y="142"/>
                    </a:lnTo>
                    <a:lnTo>
                      <a:pt x="45" y="138"/>
                    </a:lnTo>
                    <a:lnTo>
                      <a:pt x="33" y="133"/>
                    </a:lnTo>
                    <a:lnTo>
                      <a:pt x="21" y="123"/>
                    </a:lnTo>
                    <a:lnTo>
                      <a:pt x="14" y="112"/>
                    </a:lnTo>
                    <a:lnTo>
                      <a:pt x="7" y="100"/>
                    </a:lnTo>
                    <a:lnTo>
                      <a:pt x="2" y="85"/>
                    </a:lnTo>
                    <a:lnTo>
                      <a:pt x="0" y="71"/>
                    </a:lnTo>
                    <a:lnTo>
                      <a:pt x="0" y="71"/>
                    </a:lnTo>
                    <a:lnTo>
                      <a:pt x="2" y="57"/>
                    </a:lnTo>
                    <a:lnTo>
                      <a:pt x="7" y="43"/>
                    </a:lnTo>
                    <a:lnTo>
                      <a:pt x="14" y="31"/>
                    </a:lnTo>
                    <a:lnTo>
                      <a:pt x="21" y="21"/>
                    </a:lnTo>
                    <a:lnTo>
                      <a:pt x="33" y="12"/>
                    </a:lnTo>
                    <a:lnTo>
                      <a:pt x="45" y="5"/>
                    </a:lnTo>
                    <a:lnTo>
                      <a:pt x="60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4" y="0"/>
                    </a:lnTo>
                    <a:lnTo>
                      <a:pt x="7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8" name="Freeform 11">
                <a:extLst>
                  <a:ext uri="{FF2B5EF4-FFF2-40B4-BE49-F238E27FC236}">
                    <a16:creationId xmlns:a16="http://schemas.microsoft.com/office/drawing/2014/main" id="{A9B1AE24-53C2-4BB2-8139-8BE3CE9FBB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8426" y="2472257"/>
                <a:ext cx="316014" cy="694339"/>
              </a:xfrm>
              <a:custGeom>
                <a:avLst/>
                <a:gdLst>
                  <a:gd name="T0" fmla="*/ 348 w 355"/>
                  <a:gd name="T1" fmla="*/ 64 h 780"/>
                  <a:gd name="T2" fmla="*/ 331 w 355"/>
                  <a:gd name="T3" fmla="*/ 31 h 780"/>
                  <a:gd name="T4" fmla="*/ 302 w 355"/>
                  <a:gd name="T5" fmla="*/ 7 h 780"/>
                  <a:gd name="T6" fmla="*/ 264 w 355"/>
                  <a:gd name="T7" fmla="*/ 0 h 780"/>
                  <a:gd name="T8" fmla="*/ 112 w 355"/>
                  <a:gd name="T9" fmla="*/ 0 h 780"/>
                  <a:gd name="T10" fmla="*/ 69 w 355"/>
                  <a:gd name="T11" fmla="*/ 2 h 780"/>
                  <a:gd name="T12" fmla="*/ 35 w 355"/>
                  <a:gd name="T13" fmla="*/ 16 h 780"/>
                  <a:gd name="T14" fmla="*/ 14 w 355"/>
                  <a:gd name="T15" fmla="*/ 43 h 780"/>
                  <a:gd name="T16" fmla="*/ 0 w 355"/>
                  <a:gd name="T17" fmla="*/ 78 h 780"/>
                  <a:gd name="T18" fmla="*/ 0 w 355"/>
                  <a:gd name="T19" fmla="*/ 338 h 780"/>
                  <a:gd name="T20" fmla="*/ 2 w 355"/>
                  <a:gd name="T21" fmla="*/ 354 h 780"/>
                  <a:gd name="T22" fmla="*/ 19 w 355"/>
                  <a:gd name="T23" fmla="*/ 371 h 780"/>
                  <a:gd name="T24" fmla="*/ 40 w 355"/>
                  <a:gd name="T25" fmla="*/ 371 h 780"/>
                  <a:gd name="T26" fmla="*/ 57 w 355"/>
                  <a:gd name="T27" fmla="*/ 354 h 780"/>
                  <a:gd name="T28" fmla="*/ 62 w 355"/>
                  <a:gd name="T29" fmla="*/ 338 h 780"/>
                  <a:gd name="T30" fmla="*/ 81 w 355"/>
                  <a:gd name="T31" fmla="*/ 107 h 780"/>
                  <a:gd name="T32" fmla="*/ 81 w 355"/>
                  <a:gd name="T33" fmla="*/ 744 h 780"/>
                  <a:gd name="T34" fmla="*/ 88 w 355"/>
                  <a:gd name="T35" fmla="*/ 761 h 780"/>
                  <a:gd name="T36" fmla="*/ 100 w 355"/>
                  <a:gd name="T37" fmla="*/ 773 h 780"/>
                  <a:gd name="T38" fmla="*/ 114 w 355"/>
                  <a:gd name="T39" fmla="*/ 778 h 780"/>
                  <a:gd name="T40" fmla="*/ 133 w 355"/>
                  <a:gd name="T41" fmla="*/ 778 h 780"/>
                  <a:gd name="T42" fmla="*/ 147 w 355"/>
                  <a:gd name="T43" fmla="*/ 773 h 780"/>
                  <a:gd name="T44" fmla="*/ 159 w 355"/>
                  <a:gd name="T45" fmla="*/ 761 h 780"/>
                  <a:gd name="T46" fmla="*/ 167 w 355"/>
                  <a:gd name="T47" fmla="*/ 744 h 780"/>
                  <a:gd name="T48" fmla="*/ 167 w 355"/>
                  <a:gd name="T49" fmla="*/ 371 h 780"/>
                  <a:gd name="T50" fmla="*/ 186 w 355"/>
                  <a:gd name="T51" fmla="*/ 735 h 780"/>
                  <a:gd name="T52" fmla="*/ 190 w 355"/>
                  <a:gd name="T53" fmla="*/ 751 h 780"/>
                  <a:gd name="T54" fmla="*/ 200 w 355"/>
                  <a:gd name="T55" fmla="*/ 766 h 780"/>
                  <a:gd name="T56" fmla="*/ 214 w 355"/>
                  <a:gd name="T57" fmla="*/ 775 h 780"/>
                  <a:gd name="T58" fmla="*/ 231 w 355"/>
                  <a:gd name="T59" fmla="*/ 780 h 780"/>
                  <a:gd name="T60" fmla="*/ 248 w 355"/>
                  <a:gd name="T61" fmla="*/ 775 h 780"/>
                  <a:gd name="T62" fmla="*/ 262 w 355"/>
                  <a:gd name="T63" fmla="*/ 766 h 780"/>
                  <a:gd name="T64" fmla="*/ 271 w 355"/>
                  <a:gd name="T65" fmla="*/ 751 h 780"/>
                  <a:gd name="T66" fmla="*/ 274 w 355"/>
                  <a:gd name="T67" fmla="*/ 735 h 780"/>
                  <a:gd name="T68" fmla="*/ 293 w 355"/>
                  <a:gd name="T69" fmla="*/ 107 h 780"/>
                  <a:gd name="T70" fmla="*/ 293 w 355"/>
                  <a:gd name="T71" fmla="*/ 347 h 780"/>
                  <a:gd name="T72" fmla="*/ 302 w 355"/>
                  <a:gd name="T73" fmla="*/ 364 h 780"/>
                  <a:gd name="T74" fmla="*/ 324 w 355"/>
                  <a:gd name="T75" fmla="*/ 373 h 780"/>
                  <a:gd name="T76" fmla="*/ 345 w 355"/>
                  <a:gd name="T77" fmla="*/ 364 h 780"/>
                  <a:gd name="T78" fmla="*/ 352 w 355"/>
                  <a:gd name="T79" fmla="*/ 347 h 780"/>
                  <a:gd name="T80" fmla="*/ 355 w 355"/>
                  <a:gd name="T81" fmla="*/ 102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355" h="780">
                    <a:moveTo>
                      <a:pt x="352" y="83"/>
                    </a:moveTo>
                    <a:lnTo>
                      <a:pt x="348" y="64"/>
                    </a:lnTo>
                    <a:lnTo>
                      <a:pt x="341" y="47"/>
                    </a:lnTo>
                    <a:lnTo>
                      <a:pt x="331" y="31"/>
                    </a:lnTo>
                    <a:lnTo>
                      <a:pt x="319" y="19"/>
                    </a:lnTo>
                    <a:lnTo>
                      <a:pt x="302" y="7"/>
                    </a:lnTo>
                    <a:lnTo>
                      <a:pt x="283" y="2"/>
                    </a:lnTo>
                    <a:lnTo>
                      <a:pt x="264" y="0"/>
                    </a:lnTo>
                    <a:lnTo>
                      <a:pt x="240" y="0"/>
                    </a:lnTo>
                    <a:lnTo>
                      <a:pt x="112" y="0"/>
                    </a:lnTo>
                    <a:lnTo>
                      <a:pt x="88" y="0"/>
                    </a:lnTo>
                    <a:lnTo>
                      <a:pt x="69" y="2"/>
                    </a:lnTo>
                    <a:lnTo>
                      <a:pt x="52" y="7"/>
                    </a:lnTo>
                    <a:lnTo>
                      <a:pt x="35" y="16"/>
                    </a:lnTo>
                    <a:lnTo>
                      <a:pt x="24" y="28"/>
                    </a:lnTo>
                    <a:lnTo>
                      <a:pt x="14" y="43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100"/>
                    </a:lnTo>
                    <a:lnTo>
                      <a:pt x="0" y="338"/>
                    </a:lnTo>
                    <a:lnTo>
                      <a:pt x="0" y="347"/>
                    </a:lnTo>
                    <a:lnTo>
                      <a:pt x="2" y="354"/>
                    </a:lnTo>
                    <a:lnTo>
                      <a:pt x="9" y="364"/>
                    </a:lnTo>
                    <a:lnTo>
                      <a:pt x="19" y="371"/>
                    </a:lnTo>
                    <a:lnTo>
                      <a:pt x="31" y="373"/>
                    </a:lnTo>
                    <a:lnTo>
                      <a:pt x="40" y="371"/>
                    </a:lnTo>
                    <a:lnTo>
                      <a:pt x="52" y="364"/>
                    </a:lnTo>
                    <a:lnTo>
                      <a:pt x="57" y="354"/>
                    </a:lnTo>
                    <a:lnTo>
                      <a:pt x="59" y="347"/>
                    </a:lnTo>
                    <a:lnTo>
                      <a:pt x="62" y="338"/>
                    </a:lnTo>
                    <a:lnTo>
                      <a:pt x="62" y="107"/>
                    </a:lnTo>
                    <a:lnTo>
                      <a:pt x="81" y="107"/>
                    </a:lnTo>
                    <a:lnTo>
                      <a:pt x="81" y="735"/>
                    </a:lnTo>
                    <a:lnTo>
                      <a:pt x="81" y="744"/>
                    </a:lnTo>
                    <a:lnTo>
                      <a:pt x="83" y="751"/>
                    </a:lnTo>
                    <a:lnTo>
                      <a:pt x="88" y="761"/>
                    </a:lnTo>
                    <a:lnTo>
                      <a:pt x="93" y="766"/>
                    </a:lnTo>
                    <a:lnTo>
                      <a:pt x="100" y="773"/>
                    </a:lnTo>
                    <a:lnTo>
                      <a:pt x="107" y="775"/>
                    </a:lnTo>
                    <a:lnTo>
                      <a:pt x="114" y="778"/>
                    </a:lnTo>
                    <a:lnTo>
                      <a:pt x="124" y="780"/>
                    </a:lnTo>
                    <a:lnTo>
                      <a:pt x="133" y="778"/>
                    </a:lnTo>
                    <a:lnTo>
                      <a:pt x="140" y="775"/>
                    </a:lnTo>
                    <a:lnTo>
                      <a:pt x="147" y="773"/>
                    </a:lnTo>
                    <a:lnTo>
                      <a:pt x="155" y="766"/>
                    </a:lnTo>
                    <a:lnTo>
                      <a:pt x="159" y="761"/>
                    </a:lnTo>
                    <a:lnTo>
                      <a:pt x="164" y="751"/>
                    </a:lnTo>
                    <a:lnTo>
                      <a:pt x="167" y="744"/>
                    </a:lnTo>
                    <a:lnTo>
                      <a:pt x="167" y="735"/>
                    </a:lnTo>
                    <a:lnTo>
                      <a:pt x="167" y="371"/>
                    </a:lnTo>
                    <a:lnTo>
                      <a:pt x="186" y="371"/>
                    </a:lnTo>
                    <a:lnTo>
                      <a:pt x="186" y="735"/>
                    </a:lnTo>
                    <a:lnTo>
                      <a:pt x="188" y="744"/>
                    </a:lnTo>
                    <a:lnTo>
                      <a:pt x="190" y="751"/>
                    </a:lnTo>
                    <a:lnTo>
                      <a:pt x="195" y="761"/>
                    </a:lnTo>
                    <a:lnTo>
                      <a:pt x="200" y="766"/>
                    </a:lnTo>
                    <a:lnTo>
                      <a:pt x="205" y="773"/>
                    </a:lnTo>
                    <a:lnTo>
                      <a:pt x="214" y="775"/>
                    </a:lnTo>
                    <a:lnTo>
                      <a:pt x="221" y="778"/>
                    </a:lnTo>
                    <a:lnTo>
                      <a:pt x="231" y="780"/>
                    </a:lnTo>
                    <a:lnTo>
                      <a:pt x="238" y="778"/>
                    </a:lnTo>
                    <a:lnTo>
                      <a:pt x="248" y="775"/>
                    </a:lnTo>
                    <a:lnTo>
                      <a:pt x="255" y="773"/>
                    </a:lnTo>
                    <a:lnTo>
                      <a:pt x="262" y="766"/>
                    </a:lnTo>
                    <a:lnTo>
                      <a:pt x="267" y="761"/>
                    </a:lnTo>
                    <a:lnTo>
                      <a:pt x="271" y="751"/>
                    </a:lnTo>
                    <a:lnTo>
                      <a:pt x="274" y="744"/>
                    </a:lnTo>
                    <a:lnTo>
                      <a:pt x="274" y="735"/>
                    </a:lnTo>
                    <a:lnTo>
                      <a:pt x="274" y="107"/>
                    </a:lnTo>
                    <a:lnTo>
                      <a:pt x="293" y="107"/>
                    </a:lnTo>
                    <a:lnTo>
                      <a:pt x="293" y="338"/>
                    </a:lnTo>
                    <a:lnTo>
                      <a:pt x="293" y="347"/>
                    </a:lnTo>
                    <a:lnTo>
                      <a:pt x="295" y="354"/>
                    </a:lnTo>
                    <a:lnTo>
                      <a:pt x="302" y="364"/>
                    </a:lnTo>
                    <a:lnTo>
                      <a:pt x="312" y="371"/>
                    </a:lnTo>
                    <a:lnTo>
                      <a:pt x="324" y="373"/>
                    </a:lnTo>
                    <a:lnTo>
                      <a:pt x="336" y="371"/>
                    </a:lnTo>
                    <a:lnTo>
                      <a:pt x="345" y="364"/>
                    </a:lnTo>
                    <a:lnTo>
                      <a:pt x="352" y="354"/>
                    </a:lnTo>
                    <a:lnTo>
                      <a:pt x="352" y="347"/>
                    </a:lnTo>
                    <a:lnTo>
                      <a:pt x="355" y="338"/>
                    </a:lnTo>
                    <a:lnTo>
                      <a:pt x="355" y="102"/>
                    </a:lnTo>
                    <a:lnTo>
                      <a:pt x="352" y="83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7" name="그룹 186">
              <a:extLst>
                <a:ext uri="{FF2B5EF4-FFF2-40B4-BE49-F238E27FC236}">
                  <a16:creationId xmlns:a16="http://schemas.microsoft.com/office/drawing/2014/main" id="{DCF1D8A6-79B5-41C6-851C-54BD639A4AAD}"/>
                </a:ext>
              </a:extLst>
            </p:cNvPr>
            <p:cNvGrpSpPr/>
            <p:nvPr/>
          </p:nvGrpSpPr>
          <p:grpSpPr>
            <a:xfrm>
              <a:off x="773995" y="5007953"/>
              <a:ext cx="248166" cy="389881"/>
              <a:chOff x="773995" y="5007953"/>
              <a:chExt cx="248166" cy="389881"/>
            </a:xfrm>
            <a:grpFill/>
          </p:grpSpPr>
          <p:sp>
            <p:nvSpPr>
              <p:cNvPr id="188" name="Freeform 71">
                <a:extLst>
                  <a:ext uri="{FF2B5EF4-FFF2-40B4-BE49-F238E27FC236}">
                    <a16:creationId xmlns:a16="http://schemas.microsoft.com/office/drawing/2014/main" id="{F05E0EBC-1EE1-497B-BF35-0B7145C90E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9302" y="5372014"/>
                <a:ext cx="72381" cy="25820"/>
              </a:xfrm>
              <a:custGeom>
                <a:avLst/>
                <a:gdLst>
                  <a:gd name="T0" fmla="*/ 4 w 56"/>
                  <a:gd name="T1" fmla="*/ 6 h 20"/>
                  <a:gd name="T2" fmla="*/ 4 w 56"/>
                  <a:gd name="T3" fmla="*/ 6 h 20"/>
                  <a:gd name="T4" fmla="*/ 8 w 56"/>
                  <a:gd name="T5" fmla="*/ 10 h 20"/>
                  <a:gd name="T6" fmla="*/ 14 w 56"/>
                  <a:gd name="T7" fmla="*/ 16 h 20"/>
                  <a:gd name="T8" fmla="*/ 20 w 56"/>
                  <a:gd name="T9" fmla="*/ 18 h 20"/>
                  <a:gd name="T10" fmla="*/ 28 w 56"/>
                  <a:gd name="T11" fmla="*/ 20 h 20"/>
                  <a:gd name="T12" fmla="*/ 28 w 56"/>
                  <a:gd name="T13" fmla="*/ 20 h 20"/>
                  <a:gd name="T14" fmla="*/ 28 w 56"/>
                  <a:gd name="T15" fmla="*/ 20 h 20"/>
                  <a:gd name="T16" fmla="*/ 36 w 56"/>
                  <a:gd name="T17" fmla="*/ 18 h 20"/>
                  <a:gd name="T18" fmla="*/ 44 w 56"/>
                  <a:gd name="T19" fmla="*/ 16 h 20"/>
                  <a:gd name="T20" fmla="*/ 50 w 56"/>
                  <a:gd name="T21" fmla="*/ 10 h 20"/>
                  <a:gd name="T22" fmla="*/ 54 w 56"/>
                  <a:gd name="T23" fmla="*/ 6 h 20"/>
                  <a:gd name="T24" fmla="*/ 56 w 56"/>
                  <a:gd name="T25" fmla="*/ 0 h 20"/>
                  <a:gd name="T26" fmla="*/ 0 w 56"/>
                  <a:gd name="T27" fmla="*/ 0 h 20"/>
                  <a:gd name="T28" fmla="*/ 4 w 56"/>
                  <a:gd name="T29" fmla="*/ 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6" h="20">
                    <a:moveTo>
                      <a:pt x="4" y="6"/>
                    </a:moveTo>
                    <a:lnTo>
                      <a:pt x="4" y="6"/>
                    </a:lnTo>
                    <a:lnTo>
                      <a:pt x="8" y="10"/>
                    </a:lnTo>
                    <a:lnTo>
                      <a:pt x="14" y="16"/>
                    </a:lnTo>
                    <a:lnTo>
                      <a:pt x="20" y="18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28" y="20"/>
                    </a:lnTo>
                    <a:lnTo>
                      <a:pt x="36" y="18"/>
                    </a:lnTo>
                    <a:lnTo>
                      <a:pt x="44" y="16"/>
                    </a:lnTo>
                    <a:lnTo>
                      <a:pt x="50" y="10"/>
                    </a:lnTo>
                    <a:lnTo>
                      <a:pt x="54" y="6"/>
                    </a:lnTo>
                    <a:lnTo>
                      <a:pt x="56" y="0"/>
                    </a:lnTo>
                    <a:lnTo>
                      <a:pt x="0" y="0"/>
                    </a:lnTo>
                    <a:lnTo>
                      <a:pt x="4" y="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9" name="Freeform 72">
                <a:extLst>
                  <a:ext uri="{FF2B5EF4-FFF2-40B4-BE49-F238E27FC236}">
                    <a16:creationId xmlns:a16="http://schemas.microsoft.com/office/drawing/2014/main" id="{D584C22E-30BE-425F-9ABD-BA3D8245DB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3791" y="5328121"/>
                <a:ext cx="105987" cy="28402"/>
              </a:xfrm>
              <a:custGeom>
                <a:avLst/>
                <a:gdLst>
                  <a:gd name="T0" fmla="*/ 70 w 82"/>
                  <a:gd name="T1" fmla="*/ 0 h 22"/>
                  <a:gd name="T2" fmla="*/ 10 w 82"/>
                  <a:gd name="T3" fmla="*/ 0 h 22"/>
                  <a:gd name="T4" fmla="*/ 10 w 82"/>
                  <a:gd name="T5" fmla="*/ 0 h 22"/>
                  <a:gd name="T6" fmla="*/ 6 w 82"/>
                  <a:gd name="T7" fmla="*/ 2 h 22"/>
                  <a:gd name="T8" fmla="*/ 2 w 82"/>
                  <a:gd name="T9" fmla="*/ 4 h 22"/>
                  <a:gd name="T10" fmla="*/ 2 w 82"/>
                  <a:gd name="T11" fmla="*/ 4 h 22"/>
                  <a:gd name="T12" fmla="*/ 0 w 82"/>
                  <a:gd name="T13" fmla="*/ 6 h 22"/>
                  <a:gd name="T14" fmla="*/ 0 w 82"/>
                  <a:gd name="T15" fmla="*/ 10 h 22"/>
                  <a:gd name="T16" fmla="*/ 0 w 82"/>
                  <a:gd name="T17" fmla="*/ 10 h 22"/>
                  <a:gd name="T18" fmla="*/ 0 w 82"/>
                  <a:gd name="T19" fmla="*/ 16 h 22"/>
                  <a:gd name="T20" fmla="*/ 2 w 82"/>
                  <a:gd name="T21" fmla="*/ 18 h 22"/>
                  <a:gd name="T22" fmla="*/ 2 w 82"/>
                  <a:gd name="T23" fmla="*/ 18 h 22"/>
                  <a:gd name="T24" fmla="*/ 6 w 82"/>
                  <a:gd name="T25" fmla="*/ 20 h 22"/>
                  <a:gd name="T26" fmla="*/ 10 w 82"/>
                  <a:gd name="T27" fmla="*/ 22 h 22"/>
                  <a:gd name="T28" fmla="*/ 70 w 82"/>
                  <a:gd name="T29" fmla="*/ 22 h 22"/>
                  <a:gd name="T30" fmla="*/ 70 w 82"/>
                  <a:gd name="T31" fmla="*/ 22 h 22"/>
                  <a:gd name="T32" fmla="*/ 76 w 82"/>
                  <a:gd name="T33" fmla="*/ 20 h 22"/>
                  <a:gd name="T34" fmla="*/ 78 w 82"/>
                  <a:gd name="T35" fmla="*/ 18 h 22"/>
                  <a:gd name="T36" fmla="*/ 80 w 82"/>
                  <a:gd name="T37" fmla="*/ 16 h 22"/>
                  <a:gd name="T38" fmla="*/ 82 w 82"/>
                  <a:gd name="T39" fmla="*/ 10 h 22"/>
                  <a:gd name="T40" fmla="*/ 82 w 82"/>
                  <a:gd name="T41" fmla="*/ 10 h 22"/>
                  <a:gd name="T42" fmla="*/ 80 w 82"/>
                  <a:gd name="T43" fmla="*/ 6 h 22"/>
                  <a:gd name="T44" fmla="*/ 78 w 82"/>
                  <a:gd name="T45" fmla="*/ 4 h 22"/>
                  <a:gd name="T46" fmla="*/ 76 w 82"/>
                  <a:gd name="T47" fmla="*/ 0 h 22"/>
                  <a:gd name="T48" fmla="*/ 70 w 82"/>
                  <a:gd name="T49" fmla="*/ 0 h 22"/>
                  <a:gd name="T50" fmla="*/ 70 w 82"/>
                  <a:gd name="T5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2" h="22">
                    <a:moveTo>
                      <a:pt x="70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6" y="20"/>
                    </a:lnTo>
                    <a:lnTo>
                      <a:pt x="10" y="22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76" y="20"/>
                    </a:lnTo>
                    <a:lnTo>
                      <a:pt x="78" y="18"/>
                    </a:lnTo>
                    <a:lnTo>
                      <a:pt x="80" y="16"/>
                    </a:lnTo>
                    <a:lnTo>
                      <a:pt x="82" y="10"/>
                    </a:lnTo>
                    <a:lnTo>
                      <a:pt x="82" y="10"/>
                    </a:lnTo>
                    <a:lnTo>
                      <a:pt x="80" y="6"/>
                    </a:lnTo>
                    <a:lnTo>
                      <a:pt x="78" y="4"/>
                    </a:lnTo>
                    <a:lnTo>
                      <a:pt x="76" y="0"/>
                    </a:lnTo>
                    <a:lnTo>
                      <a:pt x="70" y="0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0" name="Freeform 73">
                <a:extLst>
                  <a:ext uri="{FF2B5EF4-FFF2-40B4-BE49-F238E27FC236}">
                    <a16:creationId xmlns:a16="http://schemas.microsoft.com/office/drawing/2014/main" id="{98DF687B-55B3-4EEF-A68E-C6E4B6F1AE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3451" y="5286809"/>
                <a:ext cx="126668" cy="28402"/>
              </a:xfrm>
              <a:custGeom>
                <a:avLst/>
                <a:gdLst>
                  <a:gd name="T0" fmla="*/ 88 w 98"/>
                  <a:gd name="T1" fmla="*/ 0 h 22"/>
                  <a:gd name="T2" fmla="*/ 10 w 98"/>
                  <a:gd name="T3" fmla="*/ 0 h 22"/>
                  <a:gd name="T4" fmla="*/ 10 w 98"/>
                  <a:gd name="T5" fmla="*/ 0 h 22"/>
                  <a:gd name="T6" fmla="*/ 6 w 98"/>
                  <a:gd name="T7" fmla="*/ 2 h 22"/>
                  <a:gd name="T8" fmla="*/ 2 w 98"/>
                  <a:gd name="T9" fmla="*/ 4 h 22"/>
                  <a:gd name="T10" fmla="*/ 0 w 98"/>
                  <a:gd name="T11" fmla="*/ 6 h 22"/>
                  <a:gd name="T12" fmla="*/ 0 w 98"/>
                  <a:gd name="T13" fmla="*/ 12 h 22"/>
                  <a:gd name="T14" fmla="*/ 0 w 98"/>
                  <a:gd name="T15" fmla="*/ 12 h 22"/>
                  <a:gd name="T16" fmla="*/ 0 w 98"/>
                  <a:gd name="T17" fmla="*/ 16 h 22"/>
                  <a:gd name="T18" fmla="*/ 2 w 98"/>
                  <a:gd name="T19" fmla="*/ 20 h 22"/>
                  <a:gd name="T20" fmla="*/ 6 w 98"/>
                  <a:gd name="T21" fmla="*/ 22 h 22"/>
                  <a:gd name="T22" fmla="*/ 10 w 98"/>
                  <a:gd name="T23" fmla="*/ 22 h 22"/>
                  <a:gd name="T24" fmla="*/ 88 w 98"/>
                  <a:gd name="T25" fmla="*/ 22 h 22"/>
                  <a:gd name="T26" fmla="*/ 88 w 98"/>
                  <a:gd name="T27" fmla="*/ 22 h 22"/>
                  <a:gd name="T28" fmla="*/ 92 w 98"/>
                  <a:gd name="T29" fmla="*/ 22 h 22"/>
                  <a:gd name="T30" fmla="*/ 94 w 98"/>
                  <a:gd name="T31" fmla="*/ 20 h 22"/>
                  <a:gd name="T32" fmla="*/ 96 w 98"/>
                  <a:gd name="T33" fmla="*/ 16 h 22"/>
                  <a:gd name="T34" fmla="*/ 98 w 98"/>
                  <a:gd name="T35" fmla="*/ 12 h 22"/>
                  <a:gd name="T36" fmla="*/ 98 w 98"/>
                  <a:gd name="T37" fmla="*/ 12 h 22"/>
                  <a:gd name="T38" fmla="*/ 96 w 98"/>
                  <a:gd name="T39" fmla="*/ 8 h 22"/>
                  <a:gd name="T40" fmla="*/ 94 w 98"/>
                  <a:gd name="T41" fmla="*/ 4 h 22"/>
                  <a:gd name="T42" fmla="*/ 94 w 98"/>
                  <a:gd name="T43" fmla="*/ 4 h 22"/>
                  <a:gd name="T44" fmla="*/ 92 w 98"/>
                  <a:gd name="T45" fmla="*/ 2 h 22"/>
                  <a:gd name="T46" fmla="*/ 88 w 98"/>
                  <a:gd name="T47" fmla="*/ 0 h 22"/>
                  <a:gd name="T48" fmla="*/ 88 w 98"/>
                  <a:gd name="T4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8" h="22">
                    <a:moveTo>
                      <a:pt x="88" y="0"/>
                    </a:move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0" y="12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6" y="22"/>
                    </a:lnTo>
                    <a:lnTo>
                      <a:pt x="10" y="22"/>
                    </a:lnTo>
                    <a:lnTo>
                      <a:pt x="88" y="22"/>
                    </a:lnTo>
                    <a:lnTo>
                      <a:pt x="88" y="22"/>
                    </a:lnTo>
                    <a:lnTo>
                      <a:pt x="92" y="22"/>
                    </a:lnTo>
                    <a:lnTo>
                      <a:pt x="94" y="20"/>
                    </a:lnTo>
                    <a:lnTo>
                      <a:pt x="96" y="16"/>
                    </a:lnTo>
                    <a:lnTo>
                      <a:pt x="98" y="12"/>
                    </a:lnTo>
                    <a:lnTo>
                      <a:pt x="98" y="12"/>
                    </a:lnTo>
                    <a:lnTo>
                      <a:pt x="96" y="8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91" name="Freeform 74">
                <a:extLst>
                  <a:ext uri="{FF2B5EF4-FFF2-40B4-BE49-F238E27FC236}">
                    <a16:creationId xmlns:a16="http://schemas.microsoft.com/office/drawing/2014/main" id="{4A2C1C82-3E7A-49A7-9C0B-6C19C643261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73995" y="5007953"/>
                <a:ext cx="248166" cy="273691"/>
              </a:xfrm>
              <a:custGeom>
                <a:avLst/>
                <a:gdLst>
                  <a:gd name="T0" fmla="*/ 164 w 192"/>
                  <a:gd name="T1" fmla="*/ 28 h 212"/>
                  <a:gd name="T2" fmla="*/ 134 w 192"/>
                  <a:gd name="T3" fmla="*/ 6 h 212"/>
                  <a:gd name="T4" fmla="*/ 96 w 192"/>
                  <a:gd name="T5" fmla="*/ 0 h 212"/>
                  <a:gd name="T6" fmla="*/ 76 w 192"/>
                  <a:gd name="T7" fmla="*/ 2 h 212"/>
                  <a:gd name="T8" fmla="*/ 42 w 192"/>
                  <a:gd name="T9" fmla="*/ 16 h 212"/>
                  <a:gd name="T10" fmla="*/ 16 w 192"/>
                  <a:gd name="T11" fmla="*/ 42 h 212"/>
                  <a:gd name="T12" fmla="*/ 2 w 192"/>
                  <a:gd name="T13" fmla="*/ 76 h 212"/>
                  <a:gd name="T14" fmla="*/ 0 w 192"/>
                  <a:gd name="T15" fmla="*/ 96 h 212"/>
                  <a:gd name="T16" fmla="*/ 8 w 192"/>
                  <a:gd name="T17" fmla="*/ 134 h 212"/>
                  <a:gd name="T18" fmla="*/ 30 w 192"/>
                  <a:gd name="T19" fmla="*/ 164 h 212"/>
                  <a:gd name="T20" fmla="*/ 32 w 192"/>
                  <a:gd name="T21" fmla="*/ 170 h 212"/>
                  <a:gd name="T22" fmla="*/ 36 w 192"/>
                  <a:gd name="T23" fmla="*/ 186 h 212"/>
                  <a:gd name="T24" fmla="*/ 38 w 192"/>
                  <a:gd name="T25" fmla="*/ 200 h 212"/>
                  <a:gd name="T26" fmla="*/ 42 w 192"/>
                  <a:gd name="T27" fmla="*/ 210 h 212"/>
                  <a:gd name="T28" fmla="*/ 52 w 192"/>
                  <a:gd name="T29" fmla="*/ 212 h 212"/>
                  <a:gd name="T30" fmla="*/ 52 w 192"/>
                  <a:gd name="T31" fmla="*/ 212 h 212"/>
                  <a:gd name="T32" fmla="*/ 56 w 192"/>
                  <a:gd name="T33" fmla="*/ 212 h 212"/>
                  <a:gd name="T34" fmla="*/ 60 w 192"/>
                  <a:gd name="T35" fmla="*/ 208 h 212"/>
                  <a:gd name="T36" fmla="*/ 64 w 192"/>
                  <a:gd name="T37" fmla="*/ 200 h 212"/>
                  <a:gd name="T38" fmla="*/ 62 w 192"/>
                  <a:gd name="T39" fmla="*/ 182 h 212"/>
                  <a:gd name="T40" fmla="*/ 54 w 192"/>
                  <a:gd name="T41" fmla="*/ 156 h 212"/>
                  <a:gd name="T42" fmla="*/ 48 w 192"/>
                  <a:gd name="T43" fmla="*/ 148 h 212"/>
                  <a:gd name="T44" fmla="*/ 32 w 192"/>
                  <a:gd name="T45" fmla="*/ 124 h 212"/>
                  <a:gd name="T46" fmla="*/ 26 w 192"/>
                  <a:gd name="T47" fmla="*/ 96 h 212"/>
                  <a:gd name="T48" fmla="*/ 26 w 192"/>
                  <a:gd name="T49" fmla="*/ 82 h 212"/>
                  <a:gd name="T50" fmla="*/ 38 w 192"/>
                  <a:gd name="T51" fmla="*/ 56 h 212"/>
                  <a:gd name="T52" fmla="*/ 56 w 192"/>
                  <a:gd name="T53" fmla="*/ 36 h 212"/>
                  <a:gd name="T54" fmla="*/ 82 w 192"/>
                  <a:gd name="T55" fmla="*/ 26 h 212"/>
                  <a:gd name="T56" fmla="*/ 96 w 192"/>
                  <a:gd name="T57" fmla="*/ 24 h 212"/>
                  <a:gd name="T58" fmla="*/ 124 w 192"/>
                  <a:gd name="T59" fmla="*/ 30 h 212"/>
                  <a:gd name="T60" fmla="*/ 146 w 192"/>
                  <a:gd name="T61" fmla="*/ 46 h 212"/>
                  <a:gd name="T62" fmla="*/ 162 w 192"/>
                  <a:gd name="T63" fmla="*/ 68 h 212"/>
                  <a:gd name="T64" fmla="*/ 168 w 192"/>
                  <a:gd name="T65" fmla="*/ 96 h 212"/>
                  <a:gd name="T66" fmla="*/ 166 w 192"/>
                  <a:gd name="T67" fmla="*/ 110 h 212"/>
                  <a:gd name="T68" fmla="*/ 154 w 192"/>
                  <a:gd name="T69" fmla="*/ 136 h 212"/>
                  <a:gd name="T70" fmla="*/ 144 w 192"/>
                  <a:gd name="T71" fmla="*/ 148 h 212"/>
                  <a:gd name="T72" fmla="*/ 134 w 192"/>
                  <a:gd name="T73" fmla="*/ 168 h 212"/>
                  <a:gd name="T74" fmla="*/ 130 w 192"/>
                  <a:gd name="T75" fmla="*/ 200 h 212"/>
                  <a:gd name="T76" fmla="*/ 130 w 192"/>
                  <a:gd name="T77" fmla="*/ 204 h 212"/>
                  <a:gd name="T78" fmla="*/ 136 w 192"/>
                  <a:gd name="T79" fmla="*/ 212 h 212"/>
                  <a:gd name="T80" fmla="*/ 142 w 192"/>
                  <a:gd name="T81" fmla="*/ 212 h 212"/>
                  <a:gd name="T82" fmla="*/ 146 w 192"/>
                  <a:gd name="T83" fmla="*/ 212 h 212"/>
                  <a:gd name="T84" fmla="*/ 154 w 192"/>
                  <a:gd name="T85" fmla="*/ 206 h 212"/>
                  <a:gd name="T86" fmla="*/ 154 w 192"/>
                  <a:gd name="T87" fmla="*/ 200 h 212"/>
                  <a:gd name="T88" fmla="*/ 158 w 192"/>
                  <a:gd name="T89" fmla="*/ 176 h 212"/>
                  <a:gd name="T90" fmla="*/ 164 w 192"/>
                  <a:gd name="T91" fmla="*/ 164 h 212"/>
                  <a:gd name="T92" fmla="*/ 176 w 192"/>
                  <a:gd name="T93" fmla="*/ 150 h 212"/>
                  <a:gd name="T94" fmla="*/ 190 w 192"/>
                  <a:gd name="T95" fmla="*/ 114 h 212"/>
                  <a:gd name="T96" fmla="*/ 192 w 192"/>
                  <a:gd name="T97" fmla="*/ 96 h 212"/>
                  <a:gd name="T98" fmla="*/ 186 w 192"/>
                  <a:gd name="T99" fmla="*/ 58 h 212"/>
                  <a:gd name="T100" fmla="*/ 164 w 192"/>
                  <a:gd name="T101" fmla="*/ 28 h 212"/>
                  <a:gd name="T102" fmla="*/ 142 w 192"/>
                  <a:gd name="T103" fmla="*/ 208 h 212"/>
                  <a:gd name="T104" fmla="*/ 142 w 192"/>
                  <a:gd name="T105" fmla="*/ 208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92" h="212">
                    <a:moveTo>
                      <a:pt x="164" y="28"/>
                    </a:moveTo>
                    <a:lnTo>
                      <a:pt x="164" y="28"/>
                    </a:lnTo>
                    <a:lnTo>
                      <a:pt x="150" y="16"/>
                    </a:lnTo>
                    <a:lnTo>
                      <a:pt x="134" y="6"/>
                    </a:lnTo>
                    <a:lnTo>
                      <a:pt x="116" y="2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76" y="2"/>
                    </a:lnTo>
                    <a:lnTo>
                      <a:pt x="58" y="6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8"/>
                    </a:lnTo>
                    <a:lnTo>
                      <a:pt x="2" y="7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" y="114"/>
                    </a:lnTo>
                    <a:lnTo>
                      <a:pt x="8" y="134"/>
                    </a:lnTo>
                    <a:lnTo>
                      <a:pt x="16" y="150"/>
                    </a:lnTo>
                    <a:lnTo>
                      <a:pt x="30" y="164"/>
                    </a:lnTo>
                    <a:lnTo>
                      <a:pt x="30" y="164"/>
                    </a:lnTo>
                    <a:lnTo>
                      <a:pt x="32" y="170"/>
                    </a:lnTo>
                    <a:lnTo>
                      <a:pt x="34" y="176"/>
                    </a:lnTo>
                    <a:lnTo>
                      <a:pt x="36" y="186"/>
                    </a:lnTo>
                    <a:lnTo>
                      <a:pt x="38" y="200"/>
                    </a:lnTo>
                    <a:lnTo>
                      <a:pt x="38" y="200"/>
                    </a:lnTo>
                    <a:lnTo>
                      <a:pt x="38" y="206"/>
                    </a:lnTo>
                    <a:lnTo>
                      <a:pt x="42" y="210"/>
                    </a:lnTo>
                    <a:lnTo>
                      <a:pt x="46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2" y="212"/>
                    </a:lnTo>
                    <a:lnTo>
                      <a:pt x="56" y="212"/>
                    </a:lnTo>
                    <a:lnTo>
                      <a:pt x="60" y="208"/>
                    </a:lnTo>
                    <a:lnTo>
                      <a:pt x="60" y="208"/>
                    </a:lnTo>
                    <a:lnTo>
                      <a:pt x="62" y="204"/>
                    </a:lnTo>
                    <a:lnTo>
                      <a:pt x="64" y="200"/>
                    </a:lnTo>
                    <a:lnTo>
                      <a:pt x="64" y="200"/>
                    </a:lnTo>
                    <a:lnTo>
                      <a:pt x="62" y="182"/>
                    </a:lnTo>
                    <a:lnTo>
                      <a:pt x="58" y="168"/>
                    </a:lnTo>
                    <a:lnTo>
                      <a:pt x="54" y="156"/>
                    </a:lnTo>
                    <a:lnTo>
                      <a:pt x="48" y="148"/>
                    </a:lnTo>
                    <a:lnTo>
                      <a:pt x="48" y="148"/>
                    </a:lnTo>
                    <a:lnTo>
                      <a:pt x="38" y="136"/>
                    </a:lnTo>
                    <a:lnTo>
                      <a:pt x="32" y="124"/>
                    </a:lnTo>
                    <a:lnTo>
                      <a:pt x="26" y="110"/>
                    </a:lnTo>
                    <a:lnTo>
                      <a:pt x="26" y="96"/>
                    </a:lnTo>
                    <a:lnTo>
                      <a:pt x="26" y="96"/>
                    </a:lnTo>
                    <a:lnTo>
                      <a:pt x="26" y="82"/>
                    </a:lnTo>
                    <a:lnTo>
                      <a:pt x="30" y="68"/>
                    </a:lnTo>
                    <a:lnTo>
                      <a:pt x="38" y="56"/>
                    </a:lnTo>
                    <a:lnTo>
                      <a:pt x="46" y="46"/>
                    </a:lnTo>
                    <a:lnTo>
                      <a:pt x="56" y="36"/>
                    </a:lnTo>
                    <a:lnTo>
                      <a:pt x="68" y="30"/>
                    </a:lnTo>
                    <a:lnTo>
                      <a:pt x="82" y="26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110" y="26"/>
                    </a:lnTo>
                    <a:lnTo>
                      <a:pt x="124" y="30"/>
                    </a:lnTo>
                    <a:lnTo>
                      <a:pt x="136" y="36"/>
                    </a:lnTo>
                    <a:lnTo>
                      <a:pt x="146" y="46"/>
                    </a:lnTo>
                    <a:lnTo>
                      <a:pt x="154" y="56"/>
                    </a:lnTo>
                    <a:lnTo>
                      <a:pt x="162" y="68"/>
                    </a:lnTo>
                    <a:lnTo>
                      <a:pt x="166" y="82"/>
                    </a:lnTo>
                    <a:lnTo>
                      <a:pt x="168" y="96"/>
                    </a:lnTo>
                    <a:lnTo>
                      <a:pt x="168" y="96"/>
                    </a:lnTo>
                    <a:lnTo>
                      <a:pt x="166" y="110"/>
                    </a:lnTo>
                    <a:lnTo>
                      <a:pt x="162" y="124"/>
                    </a:lnTo>
                    <a:lnTo>
                      <a:pt x="154" y="136"/>
                    </a:lnTo>
                    <a:lnTo>
                      <a:pt x="144" y="148"/>
                    </a:lnTo>
                    <a:lnTo>
                      <a:pt x="144" y="148"/>
                    </a:lnTo>
                    <a:lnTo>
                      <a:pt x="138" y="156"/>
                    </a:lnTo>
                    <a:lnTo>
                      <a:pt x="134" y="168"/>
                    </a:lnTo>
                    <a:lnTo>
                      <a:pt x="130" y="182"/>
                    </a:lnTo>
                    <a:lnTo>
                      <a:pt x="130" y="200"/>
                    </a:lnTo>
                    <a:lnTo>
                      <a:pt x="130" y="200"/>
                    </a:lnTo>
                    <a:lnTo>
                      <a:pt x="130" y="204"/>
                    </a:lnTo>
                    <a:lnTo>
                      <a:pt x="132" y="208"/>
                    </a:lnTo>
                    <a:lnTo>
                      <a:pt x="136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2" y="212"/>
                    </a:lnTo>
                    <a:lnTo>
                      <a:pt x="146" y="212"/>
                    </a:lnTo>
                    <a:lnTo>
                      <a:pt x="150" y="210"/>
                    </a:lnTo>
                    <a:lnTo>
                      <a:pt x="154" y="206"/>
                    </a:lnTo>
                    <a:lnTo>
                      <a:pt x="154" y="200"/>
                    </a:lnTo>
                    <a:lnTo>
                      <a:pt x="154" y="200"/>
                    </a:lnTo>
                    <a:lnTo>
                      <a:pt x="156" y="186"/>
                    </a:lnTo>
                    <a:lnTo>
                      <a:pt x="158" y="176"/>
                    </a:lnTo>
                    <a:lnTo>
                      <a:pt x="160" y="170"/>
                    </a:lnTo>
                    <a:lnTo>
                      <a:pt x="164" y="164"/>
                    </a:lnTo>
                    <a:lnTo>
                      <a:pt x="164" y="164"/>
                    </a:lnTo>
                    <a:lnTo>
                      <a:pt x="176" y="150"/>
                    </a:lnTo>
                    <a:lnTo>
                      <a:pt x="184" y="134"/>
                    </a:lnTo>
                    <a:lnTo>
                      <a:pt x="190" y="114"/>
                    </a:lnTo>
                    <a:lnTo>
                      <a:pt x="192" y="96"/>
                    </a:lnTo>
                    <a:lnTo>
                      <a:pt x="192" y="96"/>
                    </a:lnTo>
                    <a:lnTo>
                      <a:pt x="190" y="76"/>
                    </a:lnTo>
                    <a:lnTo>
                      <a:pt x="186" y="58"/>
                    </a:lnTo>
                    <a:lnTo>
                      <a:pt x="176" y="42"/>
                    </a:lnTo>
                    <a:lnTo>
                      <a:pt x="164" y="28"/>
                    </a:lnTo>
                    <a:lnTo>
                      <a:pt x="164" y="28"/>
                    </a:lnTo>
                    <a:close/>
                    <a:moveTo>
                      <a:pt x="142" y="208"/>
                    </a:moveTo>
                    <a:lnTo>
                      <a:pt x="142" y="208"/>
                    </a:lnTo>
                    <a:lnTo>
                      <a:pt x="142" y="208"/>
                    </a:lnTo>
                    <a:lnTo>
                      <a:pt x="142" y="208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0893C1EC-9D5F-48D7-8041-2255F8B1D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0385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46">
            <a:extLst>
              <a:ext uri="{FF2B5EF4-FFF2-40B4-BE49-F238E27FC236}">
                <a16:creationId xmlns:a16="http://schemas.microsoft.com/office/drawing/2014/main" id="{9EBFB454-BFC6-471B-B580-63EABCF16F7F}"/>
              </a:ext>
            </a:extLst>
          </p:cNvPr>
          <p:cNvGrpSpPr/>
          <p:nvPr/>
        </p:nvGrpSpPr>
        <p:grpSpPr>
          <a:xfrm>
            <a:off x="0" y="0"/>
            <a:ext cx="9144000" cy="1255332"/>
            <a:chOff x="0" y="0"/>
            <a:chExt cx="9144000" cy="1255332"/>
          </a:xfrm>
        </p:grpSpPr>
        <p:sp>
          <p:nvSpPr>
            <p:cNvPr id="60" name="직사각형 59">
              <a:extLst>
                <a:ext uri="{FF2B5EF4-FFF2-40B4-BE49-F238E27FC236}">
                  <a16:creationId xmlns:a16="http://schemas.microsoft.com/office/drawing/2014/main" id="{78FE8DA5-365F-4586-9832-CF81FEDA05FB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 b="1">
                <a:latin typeface="+mn-ea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6C79407C-2508-4084-B625-9587A59C1014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부정청탁 금지 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|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 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위반행위에 대한 제재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(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법 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21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, 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22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, 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23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)</a:t>
              </a:r>
              <a:endPara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endParaRPr>
            </a:p>
            <a:p>
              <a:pPr lvl="0">
                <a:defRPr/>
              </a:pPr>
              <a:endPara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n-ea"/>
              </a:endParaRPr>
            </a:p>
          </p:txBody>
        </p:sp>
        <p:sp>
          <p:nvSpPr>
            <p:cNvPr id="62" name="직각 삼각형 61">
              <a:extLst>
                <a:ext uri="{FF2B5EF4-FFF2-40B4-BE49-F238E27FC236}">
                  <a16:creationId xmlns:a16="http://schemas.microsoft.com/office/drawing/2014/main" id="{CC2CAF5C-3E56-4D88-A90F-599AF00DA04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b="1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63" name="직각 삼각형 62">
              <a:extLst>
                <a:ext uri="{FF2B5EF4-FFF2-40B4-BE49-F238E27FC236}">
                  <a16:creationId xmlns:a16="http://schemas.microsoft.com/office/drawing/2014/main" id="{1614793A-58D0-458B-B92F-9C77B6E4084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DAD7A4BB-829B-4CD9-A44F-504BF10C1F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그룹 65">
              <a:extLst>
                <a:ext uri="{FF2B5EF4-FFF2-40B4-BE49-F238E27FC236}">
                  <a16:creationId xmlns:a16="http://schemas.microsoft.com/office/drawing/2014/main" id="{5F1778E1-9451-4382-9694-F420FE8DA29A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FE43FE00-ADF4-4A73-8CE3-DD0F859F0BF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  <p:sp>
            <p:nvSpPr>
              <p:cNvPr id="68" name="직사각형 67">
                <a:extLst>
                  <a:ext uri="{FF2B5EF4-FFF2-40B4-BE49-F238E27FC236}">
                    <a16:creationId xmlns:a16="http://schemas.microsoft.com/office/drawing/2014/main" id="{DAC22ADC-BFA8-45F7-A9EB-BE5C02EAB40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latin typeface="+mn-ea"/>
                </a:endParaRPr>
              </a:p>
            </p:txBody>
          </p:sp>
        </p:grp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F33F32EC-DA19-4EBB-A43D-C8A7ED2BC020}"/>
              </a:ext>
            </a:extLst>
          </p:cNvPr>
          <p:cNvGrpSpPr/>
          <p:nvPr/>
        </p:nvGrpSpPr>
        <p:grpSpPr>
          <a:xfrm>
            <a:off x="395288" y="1579840"/>
            <a:ext cx="8358186" cy="4567948"/>
            <a:chOff x="395288" y="1579840"/>
            <a:chExt cx="8358186" cy="4567948"/>
          </a:xfrm>
        </p:grpSpPr>
        <p:pic>
          <p:nvPicPr>
            <p:cNvPr id="37" name="그림 36">
              <a:extLst>
                <a:ext uri="{FF2B5EF4-FFF2-40B4-BE49-F238E27FC236}">
                  <a16:creationId xmlns:a16="http://schemas.microsoft.com/office/drawing/2014/main" id="{BEE2A617-6B24-4C8D-BD87-F725D1A99B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23" t="16270" r="86047" b="15066"/>
            <a:stretch/>
          </p:blipFill>
          <p:spPr>
            <a:xfrm>
              <a:off x="6525838" y="1681763"/>
              <a:ext cx="123009" cy="4466025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 flipH="1">
              <a:off x="395288" y="1579840"/>
              <a:ext cx="1870075" cy="2623577"/>
            </a:xfrm>
            <a:prstGeom prst="round2SameRect">
              <a:avLst>
                <a:gd name="adj1" fmla="val 10777"/>
                <a:gd name="adj2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5875">
              <a:noFill/>
            </a:ln>
            <a:effectLst/>
          </p:spPr>
          <p:txBody>
            <a:bodyPr wrap="none" tIns="540000" rtlCol="0" anchor="t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ko-KR" altLang="en-US" sz="2400" dirty="0"/>
                <a:t>직접 </a:t>
              </a:r>
              <a:br>
                <a:rPr lang="en-US" altLang="ko-KR" dirty="0"/>
              </a:br>
              <a:r>
                <a:rPr lang="ko-KR" altLang="en-US" b="0" dirty="0"/>
                <a:t>부정청탁을 한 자</a:t>
              </a:r>
              <a:endParaRPr lang="en-US" altLang="ko-KR" b="0" dirty="0"/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2F63CFD1-34A0-4D7C-B06F-644FAE3B3B84}"/>
                </a:ext>
              </a:extLst>
            </p:cNvPr>
            <p:cNvSpPr txBox="1"/>
            <p:nvPr/>
          </p:nvSpPr>
          <p:spPr>
            <a:xfrm flipH="1">
              <a:off x="2453216" y="1579840"/>
              <a:ext cx="1870075" cy="2623577"/>
            </a:xfrm>
            <a:prstGeom prst="round2SameRect">
              <a:avLst>
                <a:gd name="adj1" fmla="val 11268"/>
                <a:gd name="adj2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5875">
              <a:noFill/>
            </a:ln>
            <a:effectLst/>
          </p:spPr>
          <p:txBody>
            <a:bodyPr wrap="none" tIns="396000" rtlCol="0" anchor="t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ko-KR" altLang="en-US" sz="2400" dirty="0"/>
                <a:t>제</a:t>
              </a:r>
              <a:r>
                <a:rPr lang="en-US" altLang="ko-KR" sz="2400" dirty="0"/>
                <a:t>3</a:t>
              </a:r>
              <a:r>
                <a:rPr lang="ko-KR" altLang="en-US" sz="2400" dirty="0"/>
                <a:t>자를</a:t>
              </a:r>
              <a:br>
                <a:rPr lang="en-US" altLang="ko-KR" sz="2400" dirty="0"/>
              </a:br>
              <a:r>
                <a:rPr lang="ko-KR" altLang="en-US" sz="2400" dirty="0"/>
                <a:t>통하여</a:t>
              </a:r>
              <a:br>
                <a:rPr lang="en-US" altLang="ko-KR" sz="2400" dirty="0"/>
              </a:br>
              <a:r>
                <a:rPr lang="ko-KR" altLang="en-US" b="0" dirty="0"/>
                <a:t>부정청탁을 한 자</a:t>
              </a:r>
              <a:endParaRPr lang="en-US" altLang="ko-KR" b="0" dirty="0"/>
            </a:p>
          </p:txBody>
        </p:sp>
        <p:sp>
          <p:nvSpPr>
            <p:cNvPr id="124" name="TextBox 123">
              <a:extLst>
                <a:ext uri="{FF2B5EF4-FFF2-40B4-BE49-F238E27FC236}">
                  <a16:creationId xmlns:a16="http://schemas.microsoft.com/office/drawing/2014/main" id="{6B4B9353-264C-4BFA-BD34-5DE2393EDCA4}"/>
                </a:ext>
              </a:extLst>
            </p:cNvPr>
            <p:cNvSpPr txBox="1"/>
            <p:nvPr/>
          </p:nvSpPr>
          <p:spPr>
            <a:xfrm flipH="1">
              <a:off x="4511144" y="1579840"/>
              <a:ext cx="1870075" cy="2623577"/>
            </a:xfrm>
            <a:prstGeom prst="round2SameRect">
              <a:avLst>
                <a:gd name="adj1" fmla="val 11268"/>
                <a:gd name="adj2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5875">
              <a:noFill/>
            </a:ln>
            <a:effectLst/>
          </p:spPr>
          <p:txBody>
            <a:bodyPr wrap="none" tIns="396000" rtlCol="0" anchor="t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ko-KR" altLang="en-US" sz="2400"/>
                <a:t>제</a:t>
              </a:r>
              <a:r>
                <a:rPr lang="en-US" altLang="ko-KR" sz="2400"/>
                <a:t>3</a:t>
              </a:r>
              <a:r>
                <a:rPr lang="ko-KR" altLang="en-US" sz="2400"/>
                <a:t>자를</a:t>
              </a:r>
              <a:br>
                <a:rPr lang="en-US" altLang="ko-KR" sz="2400"/>
              </a:br>
              <a:r>
                <a:rPr lang="ko-KR" altLang="en-US" sz="2400"/>
                <a:t>위하여 </a:t>
              </a:r>
            </a:p>
            <a:p>
              <a:pPr>
                <a:lnSpc>
                  <a:spcPct val="100000"/>
                </a:lnSpc>
              </a:pPr>
              <a:r>
                <a:rPr lang="ko-KR" altLang="en-US"/>
                <a:t> </a:t>
              </a:r>
              <a:r>
                <a:rPr lang="ko-KR" altLang="en-US" b="0"/>
                <a:t>부정청탁을 한 자</a:t>
              </a:r>
              <a:endParaRPr lang="en-US" altLang="ko-KR" b="0" dirty="0"/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5E5B4D73-52A8-4298-8C93-1AEDF078FDC3}"/>
                </a:ext>
              </a:extLst>
            </p:cNvPr>
            <p:cNvSpPr txBox="1"/>
            <p:nvPr/>
          </p:nvSpPr>
          <p:spPr>
            <a:xfrm flipH="1">
              <a:off x="6883399" y="1579840"/>
              <a:ext cx="1870075" cy="2623577"/>
            </a:xfrm>
            <a:prstGeom prst="round2SameRect">
              <a:avLst>
                <a:gd name="adj1" fmla="val 7832"/>
                <a:gd name="adj2" fmla="val 0"/>
              </a:avLst>
            </a:prstGeom>
            <a:solidFill>
              <a:srgbClr val="C9E1E0"/>
            </a:solidFill>
            <a:ln w="15875">
              <a:noFill/>
            </a:ln>
            <a:effectLst/>
          </p:spPr>
          <p:txBody>
            <a:bodyPr wrap="none" tIns="396000" rtlCol="0" anchor="t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ko-KR" altLang="en-US" b="0" dirty="0">
                  <a:solidFill>
                    <a:schemeClr val="bg2">
                      <a:lumMod val="25000"/>
                    </a:schemeClr>
                  </a:solidFill>
                </a:rPr>
                <a:t>부정청탁을 받고</a:t>
              </a:r>
              <a:endParaRPr lang="en-US" altLang="ko-KR" b="0" dirty="0">
                <a:solidFill>
                  <a:schemeClr val="bg2">
                    <a:lumMod val="25000"/>
                  </a:schemeClr>
                </a:solidFill>
              </a:endParaRPr>
            </a:p>
            <a:p>
              <a:pPr>
                <a:lnSpc>
                  <a:spcPct val="100000"/>
                </a:lnSpc>
              </a:pPr>
              <a:r>
                <a:rPr lang="ko-KR" altLang="en-US" dirty="0">
                  <a:solidFill>
                    <a:srgbClr val="335B59"/>
                  </a:solidFill>
                </a:rPr>
                <a:t> </a:t>
              </a:r>
              <a:r>
                <a:rPr lang="ko-KR" altLang="en-US" sz="2000" dirty="0">
                  <a:solidFill>
                    <a:srgbClr val="335B59"/>
                  </a:solidFill>
                </a:rPr>
                <a:t>그에 따라 </a:t>
              </a:r>
              <a:br>
                <a:rPr lang="en-US" altLang="ko-KR" sz="2000" dirty="0">
                  <a:solidFill>
                    <a:srgbClr val="335B59"/>
                  </a:solidFill>
                </a:rPr>
              </a:br>
              <a:r>
                <a:rPr lang="ko-KR" altLang="en-US" sz="2000" dirty="0">
                  <a:solidFill>
                    <a:srgbClr val="335B59"/>
                  </a:solidFill>
                </a:rPr>
                <a:t>직무를 수행한 </a:t>
              </a:r>
              <a:br>
                <a:rPr lang="en-US" altLang="ko-KR" sz="2000" dirty="0">
                  <a:solidFill>
                    <a:schemeClr val="bg2">
                      <a:lumMod val="25000"/>
                    </a:schemeClr>
                  </a:solidFill>
                </a:rPr>
              </a:br>
              <a:r>
                <a:rPr lang="ko-KR" altLang="en-US" dirty="0" err="1">
                  <a:solidFill>
                    <a:srgbClr val="335B59"/>
                  </a:solidFill>
                </a:rPr>
                <a:t>공직자등</a:t>
              </a:r>
              <a:endParaRPr lang="en-US" altLang="ko-KR" dirty="0">
                <a:solidFill>
                  <a:srgbClr val="335B59"/>
                </a:solidFill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 flipH="1">
              <a:off x="395288" y="3819525"/>
              <a:ext cx="1870075" cy="1921399"/>
            </a:xfrm>
            <a:prstGeom prst="round2SameRect">
              <a:avLst>
                <a:gd name="adj1" fmla="val 0"/>
                <a:gd name="adj2" fmla="val 13918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1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1">
                    <a:lumMod val="60000"/>
                    <a:lumOff val="4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15875">
              <a:noFill/>
            </a:ln>
            <a:effectLst>
              <a:outerShdw blurRad="228600" dist="215900" dir="16200000" sx="89000" sy="89000" rotWithShape="0">
                <a:prstClr val="black">
                  <a:alpha val="40000"/>
                </a:prstClr>
              </a:outerShdw>
            </a:effectLst>
          </p:spPr>
          <p:txBody>
            <a:bodyPr wrap="none" tIns="144000" rtlCol="0" anchor="ctr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ko-KR" altLang="en-US" b="0" dirty="0">
                  <a:solidFill>
                    <a:schemeClr val="bg1"/>
                  </a:solidFill>
                </a:rPr>
                <a:t>과태료 부과 대상 </a:t>
              </a:r>
              <a:r>
                <a:rPr lang="en-US" altLang="ko-KR" b="0" dirty="0">
                  <a:solidFill>
                    <a:schemeClr val="bg1"/>
                  </a:solidFill>
                </a:rPr>
                <a:t>X</a:t>
              </a:r>
              <a:br>
                <a:rPr lang="en-US" altLang="ko-KR" dirty="0">
                  <a:solidFill>
                    <a:schemeClr val="bg1"/>
                  </a:solidFill>
                </a:rPr>
              </a:br>
              <a:r>
                <a:rPr lang="ko-KR" altLang="en-US" dirty="0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징계대상 </a:t>
              </a:r>
              <a:r>
                <a:rPr lang="en-US" altLang="ko-KR" dirty="0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O</a:t>
              </a: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33FC5C4D-5B1F-4F10-9173-C0B2503AF31E}"/>
                </a:ext>
              </a:extLst>
            </p:cNvPr>
            <p:cNvSpPr txBox="1"/>
            <p:nvPr/>
          </p:nvSpPr>
          <p:spPr>
            <a:xfrm flipH="1">
              <a:off x="2453215" y="3819526"/>
              <a:ext cx="1870075" cy="1883690"/>
            </a:xfrm>
            <a:prstGeom prst="round2SameRect">
              <a:avLst>
                <a:gd name="adj1" fmla="val 0"/>
                <a:gd name="adj2" fmla="val 13918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1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1">
                    <a:lumMod val="60000"/>
                    <a:lumOff val="4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15875">
              <a:noFill/>
            </a:ln>
            <a:effectLst>
              <a:outerShdw blurRad="228600" dist="215900" dir="16200000" sx="89000" sy="89000" rotWithShape="0">
                <a:prstClr val="black">
                  <a:alpha val="40000"/>
                </a:prstClr>
              </a:outerShdw>
            </a:effectLst>
          </p:spPr>
          <p:txBody>
            <a:bodyPr wrap="none" tIns="144000" rtlCol="0" anchor="ctr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US" altLang="ko-KR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1</a:t>
              </a:r>
              <a:r>
                <a:rPr lang="ko-KR" altLang="en-US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천만원 </a:t>
              </a:r>
              <a:r>
                <a:rPr lang="ko-KR" altLang="en-US" b="0">
                  <a:solidFill>
                    <a:schemeClr val="bg1"/>
                  </a:solidFill>
                </a:rPr>
                <a:t>이하</a:t>
              </a:r>
              <a:br>
                <a:rPr lang="en-US" altLang="ko-KR" b="0">
                  <a:solidFill>
                    <a:schemeClr val="bg1"/>
                  </a:solidFill>
                </a:rPr>
              </a:br>
              <a:r>
                <a:rPr lang="ko-KR" altLang="en-US" b="0">
                  <a:solidFill>
                    <a:schemeClr val="bg1"/>
                  </a:solidFill>
                </a:rPr>
                <a:t>과태료</a:t>
              </a:r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AE87B1C7-FF7B-48D1-A927-55C8E2C7A08F}"/>
                </a:ext>
              </a:extLst>
            </p:cNvPr>
            <p:cNvSpPr txBox="1"/>
            <p:nvPr/>
          </p:nvSpPr>
          <p:spPr>
            <a:xfrm flipH="1">
              <a:off x="4511144" y="3819526"/>
              <a:ext cx="1870075" cy="1845984"/>
            </a:xfrm>
            <a:prstGeom prst="round2SameRect">
              <a:avLst>
                <a:gd name="adj1" fmla="val 0"/>
                <a:gd name="adj2" fmla="val 13918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1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1">
                    <a:lumMod val="60000"/>
                    <a:lumOff val="40000"/>
                    <a:shade val="100000"/>
                    <a:satMod val="11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15875">
              <a:noFill/>
            </a:ln>
            <a:effectLst>
              <a:outerShdw blurRad="228600" dist="215900" dir="16200000" sx="89000" sy="89000" rotWithShape="0">
                <a:prstClr val="black">
                  <a:alpha val="40000"/>
                </a:prstClr>
              </a:outerShdw>
            </a:effectLst>
          </p:spPr>
          <p:txBody>
            <a:bodyPr wrap="none" tIns="144000" rtlCol="0" anchor="ctr">
              <a:noAutofit/>
            </a:bodyPr>
            <a:lstStyle>
              <a:defPPr>
                <a:defRPr lang="en-US"/>
              </a:defPPr>
              <a:lvl1pPr algn="ctr">
                <a:lnSpc>
                  <a:spcPct val="10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endParaRPr lang="en-US" altLang="ko-KR" dirty="0"/>
            </a:p>
          </p:txBody>
        </p:sp>
        <p:sp>
          <p:nvSpPr>
            <p:cNvPr id="130" name="TextBox 129">
              <a:extLst>
                <a:ext uri="{FF2B5EF4-FFF2-40B4-BE49-F238E27FC236}">
                  <a16:creationId xmlns:a16="http://schemas.microsoft.com/office/drawing/2014/main" id="{216755A2-808E-4BD1-8233-9C04B10D1128}"/>
                </a:ext>
              </a:extLst>
            </p:cNvPr>
            <p:cNvSpPr txBox="1"/>
            <p:nvPr/>
          </p:nvSpPr>
          <p:spPr>
            <a:xfrm flipH="1">
              <a:off x="6883399" y="3819526"/>
              <a:ext cx="1870075" cy="1798850"/>
            </a:xfrm>
            <a:prstGeom prst="round2SameRect">
              <a:avLst>
                <a:gd name="adj1" fmla="val 0"/>
                <a:gd name="adj2" fmla="val 13918"/>
              </a:avLst>
            </a:prstGeom>
            <a:gradFill flip="none" rotWithShape="1">
              <a:gsLst>
                <a:gs pos="0">
                  <a:srgbClr val="84BAB7">
                    <a:shade val="30000"/>
                    <a:satMod val="115000"/>
                  </a:srgbClr>
                </a:gs>
                <a:gs pos="73000">
                  <a:srgbClr val="84BAB7">
                    <a:shade val="67500"/>
                    <a:satMod val="115000"/>
                  </a:srgbClr>
                </a:gs>
                <a:gs pos="100000">
                  <a:srgbClr val="84BAB7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5875">
              <a:noFill/>
            </a:ln>
            <a:effectLst>
              <a:outerShdw blurRad="228600" dist="215900" dir="16200000" sx="89000" sy="89000" rotWithShape="0">
                <a:prstClr val="black">
                  <a:alpha val="40000"/>
                </a:prstClr>
              </a:outerShdw>
            </a:effectLst>
          </p:spPr>
          <p:txBody>
            <a:bodyPr wrap="none" tIns="144000" rtlCol="0" anchor="ctr">
              <a:noAutofit/>
            </a:bodyPr>
            <a:lstStyle>
              <a:defPPr>
                <a:defRPr lang="en-US"/>
              </a:defPPr>
              <a:lvl1pPr algn="ctr">
                <a:lnSpc>
                  <a:spcPct val="120000"/>
                </a:lnSpc>
                <a:defRPr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</a:lstStyle>
            <a:p>
              <a:pPr>
                <a:lnSpc>
                  <a:spcPct val="100000"/>
                </a:lnSpc>
              </a:pPr>
              <a:r>
                <a:rPr lang="en-US" altLang="ko-KR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2</a:t>
              </a:r>
              <a:r>
                <a:rPr lang="ko-KR" altLang="en-US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년 이하</a:t>
              </a:r>
              <a:r>
                <a:rPr lang="ko-KR" altLang="en-US">
                  <a:solidFill>
                    <a:schemeClr val="bg1"/>
                  </a:solidFill>
                </a:rPr>
                <a:t> </a:t>
              </a:r>
              <a:r>
                <a:rPr lang="ko-KR" altLang="en-US" b="0">
                  <a:solidFill>
                    <a:schemeClr val="bg1"/>
                  </a:solidFill>
                </a:rPr>
                <a:t>징역 </a:t>
              </a:r>
              <a:r>
                <a:rPr lang="ko-KR" altLang="en-US" sz="1400" b="0">
                  <a:solidFill>
                    <a:schemeClr val="bg1"/>
                  </a:solidFill>
                </a:rPr>
                <a:t>또는</a:t>
              </a:r>
              <a:br>
                <a:rPr lang="ko-KR" altLang="en-US" b="0">
                  <a:solidFill>
                    <a:schemeClr val="bg1"/>
                  </a:solidFill>
                </a:rPr>
              </a:br>
              <a:r>
                <a:rPr lang="en-US" altLang="ko-KR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2</a:t>
              </a:r>
              <a:r>
                <a:rPr lang="ko-KR" altLang="en-US">
                  <a:solidFill>
                    <a:schemeClr val="accent4">
                      <a:lumMod val="40000"/>
                      <a:lumOff val="60000"/>
                    </a:schemeClr>
                  </a:solidFill>
                </a:rPr>
                <a:t>천만원 </a:t>
              </a:r>
              <a:r>
                <a:rPr lang="ko-KR" altLang="en-US" b="0">
                  <a:solidFill>
                    <a:schemeClr val="bg1"/>
                  </a:solidFill>
                </a:rPr>
                <a:t>이하 벌금</a:t>
              </a:r>
            </a:p>
          </p:txBody>
        </p:sp>
        <p:sp>
          <p:nvSpPr>
            <p:cNvPr id="35" name="이등변 삼각형 34">
              <a:extLst>
                <a:ext uri="{FF2B5EF4-FFF2-40B4-BE49-F238E27FC236}">
                  <a16:creationId xmlns:a16="http://schemas.microsoft.com/office/drawing/2014/main" id="{CCC7CBAB-D1B1-4140-8DE9-8EFB1BBB8C32}"/>
                </a:ext>
              </a:extLst>
            </p:cNvPr>
            <p:cNvSpPr/>
            <p:nvPr/>
          </p:nvSpPr>
          <p:spPr>
            <a:xfrm rot="10800000">
              <a:off x="5134094" y="3629025"/>
              <a:ext cx="624178" cy="353082"/>
            </a:xfrm>
            <a:prstGeom prst="triangle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ECBE6441-C88D-4ED4-B103-28DB79FF0D3C}"/>
                </a:ext>
              </a:extLst>
            </p:cNvPr>
            <p:cNvSpPr txBox="1"/>
            <p:nvPr/>
          </p:nvSpPr>
          <p:spPr>
            <a:xfrm flipH="1">
              <a:off x="4655765" y="3371850"/>
              <a:ext cx="761692" cy="1071997"/>
            </a:xfrm>
            <a:prstGeom prst="roundRect">
              <a:avLst/>
            </a:prstGeom>
            <a:gradFill flip="none" rotWithShape="1">
              <a:gsLst>
                <a:gs pos="0">
                  <a:srgbClr val="B4C6E6">
                    <a:shade val="30000"/>
                    <a:satMod val="115000"/>
                  </a:srgbClr>
                </a:gs>
                <a:gs pos="100000">
                  <a:srgbClr val="B4C6E6">
                    <a:shade val="100000"/>
                    <a:satMod val="115000"/>
                    <a:alpha val="42000"/>
                  </a:srgbClr>
                </a:gs>
              </a:gsLst>
              <a:lin ang="16200000" scaled="1"/>
              <a:tileRect/>
            </a:gradFill>
            <a:ln w="15875">
              <a:noFill/>
            </a:ln>
            <a:effectLst/>
          </p:spPr>
          <p:txBody>
            <a:bodyPr wrap="none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400"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일반인</a:t>
              </a:r>
              <a:endParaRPr lang="en-US" altLang="ko-KR" sz="1400" b="1" spc="-8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2" name="TextBox 131">
              <a:extLst>
                <a:ext uri="{FF2B5EF4-FFF2-40B4-BE49-F238E27FC236}">
                  <a16:creationId xmlns:a16="http://schemas.microsoft.com/office/drawing/2014/main" id="{B3E7E851-1D37-4748-8904-CDD92F474769}"/>
                </a:ext>
              </a:extLst>
            </p:cNvPr>
            <p:cNvSpPr txBox="1"/>
            <p:nvPr/>
          </p:nvSpPr>
          <p:spPr>
            <a:xfrm flipH="1">
              <a:off x="5476526" y="3371850"/>
              <a:ext cx="761692" cy="1071997"/>
            </a:xfrm>
            <a:prstGeom prst="roundRect">
              <a:avLst/>
            </a:prstGeom>
            <a:gradFill flip="none" rotWithShape="1">
              <a:gsLst>
                <a:gs pos="0">
                  <a:srgbClr val="B4C6E6">
                    <a:shade val="30000"/>
                    <a:satMod val="115000"/>
                  </a:srgbClr>
                </a:gs>
                <a:gs pos="100000">
                  <a:srgbClr val="B4C6E6">
                    <a:shade val="100000"/>
                    <a:satMod val="115000"/>
                    <a:alpha val="42000"/>
                  </a:srgbClr>
                </a:gs>
              </a:gsLst>
              <a:lin ang="16200000" scaled="1"/>
              <a:tileRect/>
            </a:gradFill>
            <a:ln w="15875">
              <a:noFill/>
            </a:ln>
            <a:effectLst/>
          </p:spPr>
          <p:txBody>
            <a:bodyPr wrap="none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ko-KR" altLang="en-US" sz="1400" b="1" spc="-8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공직자등</a:t>
              </a:r>
              <a:endParaRPr lang="en-US" altLang="ko-KR" sz="1400" b="1" spc="-8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4" name="TextBox 133">
              <a:extLst>
                <a:ext uri="{FF2B5EF4-FFF2-40B4-BE49-F238E27FC236}">
                  <a16:creationId xmlns:a16="http://schemas.microsoft.com/office/drawing/2014/main" id="{84F814FB-028E-4C2C-B7B0-5C18422E3261}"/>
                </a:ext>
              </a:extLst>
            </p:cNvPr>
            <p:cNvSpPr txBox="1"/>
            <p:nvPr/>
          </p:nvSpPr>
          <p:spPr>
            <a:xfrm flipH="1">
              <a:off x="4655765" y="4038600"/>
              <a:ext cx="761692" cy="1551495"/>
            </a:xfrm>
            <a:prstGeom prst="roundRect">
              <a:avLst/>
            </a:prstGeom>
            <a:solidFill>
              <a:srgbClr val="5D749D"/>
            </a:solidFill>
            <a:ln w="15875">
              <a:noFill/>
            </a:ln>
            <a:effectLst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altLang="ko-KR"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b="1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천만원</a:t>
              </a:r>
              <a:endParaRPr lang="en-US" altLang="ko-KR" b="1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이하</a:t>
              </a:r>
              <a:endParaRPr lang="en-US" altLang="ko-KR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pc="-8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</a:t>
              </a:r>
            </a:p>
          </p:txBody>
        </p:sp>
        <p:sp>
          <p:nvSpPr>
            <p:cNvPr id="135" name="TextBox 134">
              <a:extLst>
                <a:ext uri="{FF2B5EF4-FFF2-40B4-BE49-F238E27FC236}">
                  <a16:creationId xmlns:a16="http://schemas.microsoft.com/office/drawing/2014/main" id="{72A28CB8-537B-44A4-A27E-C4CCB92DAC21}"/>
                </a:ext>
              </a:extLst>
            </p:cNvPr>
            <p:cNvSpPr txBox="1"/>
            <p:nvPr/>
          </p:nvSpPr>
          <p:spPr>
            <a:xfrm flipH="1">
              <a:off x="5476526" y="4038600"/>
              <a:ext cx="761692" cy="1513788"/>
            </a:xfrm>
            <a:prstGeom prst="roundRect">
              <a:avLst/>
            </a:prstGeom>
            <a:solidFill>
              <a:srgbClr val="5D749D"/>
            </a:solidFill>
            <a:ln w="15875">
              <a:noFill/>
            </a:ln>
            <a:effectLst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US" altLang="ko-KR" b="1" spc="-8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b="1" spc="-8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천만원</a:t>
              </a:r>
              <a:endParaRPr lang="en-US" altLang="ko-KR" b="1" spc="-8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pc="-8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이하</a:t>
              </a:r>
              <a:endParaRPr lang="en-US" altLang="ko-KR" spc="-8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pc="-8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</a:t>
              </a:r>
            </a:p>
          </p:txBody>
        </p:sp>
        <p:sp>
          <p:nvSpPr>
            <p:cNvPr id="4" name="이등변 삼각형 3">
              <a:extLst>
                <a:ext uri="{FF2B5EF4-FFF2-40B4-BE49-F238E27FC236}">
                  <a16:creationId xmlns:a16="http://schemas.microsoft.com/office/drawing/2014/main" id="{F869BB74-AB0B-4F35-9DFA-D9E68A70A256}"/>
                </a:ext>
              </a:extLst>
            </p:cNvPr>
            <p:cNvSpPr/>
            <p:nvPr/>
          </p:nvSpPr>
          <p:spPr>
            <a:xfrm rot="10800000">
              <a:off x="1018237" y="3629025"/>
              <a:ext cx="624178" cy="353082"/>
            </a:xfrm>
            <a:prstGeom prst="triangle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이등변 삼각형 32">
              <a:extLst>
                <a:ext uri="{FF2B5EF4-FFF2-40B4-BE49-F238E27FC236}">
                  <a16:creationId xmlns:a16="http://schemas.microsoft.com/office/drawing/2014/main" id="{076AC34E-469F-4E0D-8001-DB8FD43514B6}"/>
                </a:ext>
              </a:extLst>
            </p:cNvPr>
            <p:cNvSpPr/>
            <p:nvPr/>
          </p:nvSpPr>
          <p:spPr>
            <a:xfrm rot="10800000">
              <a:off x="3076166" y="3629025"/>
              <a:ext cx="624178" cy="353082"/>
            </a:xfrm>
            <a:prstGeom prst="triangle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이등변 삼각형 33">
              <a:extLst>
                <a:ext uri="{FF2B5EF4-FFF2-40B4-BE49-F238E27FC236}">
                  <a16:creationId xmlns:a16="http://schemas.microsoft.com/office/drawing/2014/main" id="{FDC48E36-1826-41D3-BB90-29027EC244B3}"/>
                </a:ext>
              </a:extLst>
            </p:cNvPr>
            <p:cNvSpPr/>
            <p:nvPr/>
          </p:nvSpPr>
          <p:spPr>
            <a:xfrm rot="10800000">
              <a:off x="7506348" y="3629025"/>
              <a:ext cx="624178" cy="353082"/>
            </a:xfrm>
            <a:prstGeom prst="triangle">
              <a:avLst/>
            </a:prstGeom>
            <a:solidFill>
              <a:srgbClr val="C9E1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7501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사각형: 둥근 모서리 93">
            <a:extLst>
              <a:ext uri="{FF2B5EF4-FFF2-40B4-BE49-F238E27FC236}">
                <a16:creationId xmlns:a16="http://schemas.microsoft.com/office/drawing/2014/main" id="{F443915E-76C4-4EFC-8936-3D0B2A2CEFF9}"/>
              </a:ext>
            </a:extLst>
          </p:cNvPr>
          <p:cNvSpPr/>
          <p:nvPr/>
        </p:nvSpPr>
        <p:spPr>
          <a:xfrm>
            <a:off x="6235180" y="4696730"/>
            <a:ext cx="2376000" cy="1601209"/>
          </a:xfrm>
          <a:prstGeom prst="roundRect">
            <a:avLst>
              <a:gd name="adj" fmla="val 10248"/>
            </a:avLst>
          </a:prstGeom>
          <a:solidFill>
            <a:srgbClr val="DFDDDD"/>
          </a:solidFill>
        </p:spPr>
        <p:txBody>
          <a:bodyPr wrap="square" lIns="144000" tIns="216000" rIns="144000" bIns="36000" anchor="ctr">
            <a:noAutofit/>
          </a:bodyPr>
          <a:lstStyle/>
          <a:p>
            <a:pPr marL="171450" indent="-171450" defTabSz="914400" fontAlgn="base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지방의원  </a:t>
            </a:r>
            <a:endParaRPr lang="en-US" altLang="ko-KR" sz="1400" b="1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marL="171450" indent="-171450" defTabSz="914400" fontAlgn="base">
              <a:spcAft>
                <a:spcPts val="300"/>
              </a:spcAft>
            </a:pP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   </a:t>
            </a: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과태료 </a:t>
            </a:r>
            <a:r>
              <a: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30</a:t>
            </a: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만원</a:t>
            </a:r>
            <a:endParaRPr lang="en-US" altLang="ko-KR" sz="1400" b="1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59E"/>
              </a:solidFill>
              <a:latin typeface="+mn-ea"/>
            </a:endParaRPr>
          </a:p>
        </p:txBody>
      </p:sp>
      <p:sp>
        <p:nvSpPr>
          <p:cNvPr id="18" name="사각형: 둥근 모서리 93">
            <a:extLst>
              <a:ext uri="{FF2B5EF4-FFF2-40B4-BE49-F238E27FC236}">
                <a16:creationId xmlns:a16="http://schemas.microsoft.com/office/drawing/2014/main" id="{F443915E-76C4-4EFC-8936-3D0B2A2CEFF9}"/>
              </a:ext>
            </a:extLst>
          </p:cNvPr>
          <p:cNvSpPr/>
          <p:nvPr/>
        </p:nvSpPr>
        <p:spPr>
          <a:xfrm>
            <a:off x="3357687" y="4707292"/>
            <a:ext cx="2376000" cy="1601209"/>
          </a:xfrm>
          <a:prstGeom prst="roundRect">
            <a:avLst>
              <a:gd name="adj" fmla="val 10248"/>
            </a:avLst>
          </a:prstGeom>
          <a:solidFill>
            <a:srgbClr val="DFDDDD"/>
          </a:solidFill>
        </p:spPr>
        <p:txBody>
          <a:bodyPr wrap="square" lIns="144000" tIns="216000" rIns="144000" bIns="36000" anchor="ctr">
            <a:noAutofit/>
          </a:bodyPr>
          <a:lstStyle/>
          <a:p>
            <a:pPr marL="171450" indent="-171450" defTabSz="914400" fontAlgn="base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지방의원  </a:t>
            </a:r>
            <a:endParaRPr lang="en-US" altLang="ko-KR" sz="1400" b="1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marL="171450" indent="-171450" defTabSz="914400" fontAlgn="base">
              <a:spcAft>
                <a:spcPts val="300"/>
              </a:spcAft>
            </a:pPr>
            <a:r>
              <a: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   </a:t>
            </a: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과태료 </a:t>
            </a:r>
            <a:r>
              <a: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1</a:t>
            </a: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천</a:t>
            </a:r>
            <a:r>
              <a: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5</a:t>
            </a:r>
            <a:r>
              <a:rPr lang="ko-KR" altLang="en-US" sz="1400" b="1" kern="0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백만원</a:t>
            </a:r>
            <a:endParaRPr lang="ko-KR" altLang="en-US" sz="1400" b="1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59E"/>
              </a:solidFill>
              <a:latin typeface="+mn-ea"/>
            </a:endParaRPr>
          </a:p>
        </p:txBody>
      </p:sp>
      <p:sp>
        <p:nvSpPr>
          <p:cNvPr id="17" name="사각형: 둥근 모서리 93">
            <a:extLst>
              <a:ext uri="{FF2B5EF4-FFF2-40B4-BE49-F238E27FC236}">
                <a16:creationId xmlns:a16="http://schemas.microsoft.com/office/drawing/2014/main" id="{F443915E-76C4-4EFC-8936-3D0B2A2CEFF9}"/>
              </a:ext>
            </a:extLst>
          </p:cNvPr>
          <p:cNvSpPr/>
          <p:nvPr/>
        </p:nvSpPr>
        <p:spPr>
          <a:xfrm>
            <a:off x="491671" y="4696560"/>
            <a:ext cx="2376000" cy="1601209"/>
          </a:xfrm>
          <a:prstGeom prst="roundRect">
            <a:avLst>
              <a:gd name="adj" fmla="val 10248"/>
            </a:avLst>
          </a:prstGeom>
          <a:solidFill>
            <a:srgbClr val="DFDDDD"/>
          </a:solidFill>
        </p:spPr>
        <p:txBody>
          <a:bodyPr wrap="square" lIns="144000" tIns="216000" rIns="144000" bIns="36000" anchor="ctr">
            <a:noAutofit/>
          </a:bodyPr>
          <a:lstStyle/>
          <a:p>
            <a:pPr defTabSz="914400" fontAlgn="base">
              <a:spcAft>
                <a:spcPts val="300"/>
              </a:spcAft>
            </a:pPr>
            <a:endParaRPr lang="en-US" altLang="ko-KR" sz="500" b="1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marL="171450" indent="-171450" defTabSz="914400" fontAlgn="base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면접위원  </a:t>
            </a:r>
            <a:endParaRPr lang="en-US" altLang="ko-KR" sz="1400" b="1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+mn-ea"/>
            </a:endParaRPr>
          </a:p>
          <a:p>
            <a:pPr marL="171450" indent="-171450" defTabSz="914400" fontAlgn="base">
              <a:spcAft>
                <a:spcPts val="300"/>
              </a:spcAft>
            </a:pP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   </a:t>
            </a: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벌금 </a:t>
            </a:r>
            <a:r>
              <a: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300</a:t>
            </a: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만원</a:t>
            </a:r>
            <a:endParaRPr lang="en-US" altLang="ko-KR" sz="1400" b="1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59E"/>
              </a:solidFill>
              <a:latin typeface="+mn-ea"/>
            </a:endParaRPr>
          </a:p>
          <a:p>
            <a:pPr marL="171450" indent="-171450" defTabSz="914400" fontAlgn="base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부모</a:t>
            </a:r>
            <a:r>
              <a: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  </a:t>
            </a:r>
          </a:p>
          <a:p>
            <a:pPr marL="171450" indent="-171450" defTabSz="914400" fontAlgn="base">
              <a:spcAft>
                <a:spcPts val="300"/>
              </a:spcAft>
            </a:pP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   </a:t>
            </a: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과태료 </a:t>
            </a:r>
            <a:r>
              <a:rPr lang="en-US" altLang="ko-KR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1,200</a:t>
            </a:r>
            <a:r>
              <a:rPr lang="ko-KR" altLang="en-US" sz="14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+mn-ea"/>
              </a:rPr>
              <a:t>만원</a:t>
            </a:r>
          </a:p>
        </p:txBody>
      </p:sp>
      <p:grpSp>
        <p:nvGrpSpPr>
          <p:cNvPr id="2" name="그룹 5">
            <a:extLst>
              <a:ext uri="{FF2B5EF4-FFF2-40B4-BE49-F238E27FC236}">
                <a16:creationId xmlns:a16="http://schemas.microsoft.com/office/drawing/2014/main" id="{A049A2B6-472E-4895-9D67-B497A5A96895}"/>
              </a:ext>
            </a:extLst>
          </p:cNvPr>
          <p:cNvGrpSpPr/>
          <p:nvPr/>
        </p:nvGrpSpPr>
        <p:grpSpPr>
          <a:xfrm>
            <a:off x="504367" y="1327108"/>
            <a:ext cx="8109143" cy="3526202"/>
            <a:chOff x="517429" y="1991763"/>
            <a:chExt cx="8109143" cy="3526202"/>
          </a:xfrm>
        </p:grpSpPr>
        <p:sp>
          <p:nvSpPr>
            <p:cNvPr id="118" name="사각형: 둥근 모서리 117">
              <a:extLst>
                <a:ext uri="{FF2B5EF4-FFF2-40B4-BE49-F238E27FC236}">
                  <a16:creationId xmlns:a16="http://schemas.microsoft.com/office/drawing/2014/main" id="{37D4A932-7F57-4CB0-8AA4-B8CE43DE4EB4}"/>
                </a:ext>
              </a:extLst>
            </p:cNvPr>
            <p:cNvSpPr/>
            <p:nvPr/>
          </p:nvSpPr>
          <p:spPr>
            <a:xfrm>
              <a:off x="6250572" y="2000817"/>
              <a:ext cx="2376000" cy="3307454"/>
            </a:xfrm>
            <a:prstGeom prst="roundRect">
              <a:avLst>
                <a:gd name="adj" fmla="val 8505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3000">
                  <a:srgbClr val="DAE3F3">
                    <a:shade val="100000"/>
                    <a:satMod val="115000"/>
                    <a:lumMod val="93000"/>
                    <a:lumOff val="7000"/>
                  </a:srgbClr>
                </a:gs>
              </a:gsLst>
              <a:lin ang="16200000" scaled="1"/>
              <a:tileRect/>
            </a:gradFill>
          </p:spPr>
          <p:txBody>
            <a:bodyPr wrap="square" lIns="144000" tIns="180000" rIns="144000" bIns="144000" anchor="t">
              <a:noAutofit/>
            </a:bodyPr>
            <a:lstStyle/>
            <a:p>
              <a:pPr defTabSz="914400" fontAlgn="base">
                <a:lnSpc>
                  <a:spcPct val="130000"/>
                </a:lnSpc>
              </a:pPr>
              <a:r>
                <a:rPr lang="ko-KR" altLang="en-US" sz="1600" b="1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지방의원이  </a:t>
              </a:r>
              <a:endParaRPr lang="en-US" altLang="ko-KR" sz="1600" b="1" kern="0" spc="-15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+mn-ea"/>
              </a:endParaRPr>
            </a:p>
            <a:p>
              <a:pPr defTabSz="914400" fontAlgn="base">
                <a:lnSpc>
                  <a:spcPct val="130000"/>
                </a:lnSpc>
              </a:pPr>
              <a:r>
                <a:rPr lang="ko-KR" altLang="en-US" sz="1600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이용대상이 아님에도 교육청 수련원장에게 </a:t>
              </a:r>
              <a:r>
                <a:rPr lang="ko-KR" altLang="en-US" sz="1600" b="1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교육청 수련원의 객실을 </a:t>
              </a:r>
              <a:r>
                <a:rPr lang="en-US" altLang="ko-KR" sz="1600" b="1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4</a:t>
              </a:r>
              <a:r>
                <a:rPr lang="ko-KR" altLang="en-US" sz="1600" b="1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일 동안 이용하게 해달라고 부탁</a:t>
              </a:r>
              <a:endParaRPr lang="en-US" altLang="ko-KR" sz="1600" kern="0" spc="-15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+mn-ea"/>
              </a:endParaRPr>
            </a:p>
            <a:p>
              <a:pPr defTabSz="914400" fontAlgn="base">
                <a:lnSpc>
                  <a:spcPct val="150000"/>
                </a:lnSpc>
              </a:pPr>
              <a:endParaRPr lang="ko-KR" altLang="en-US" sz="1600" b="1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D61C3F3C-4032-43D0-AA04-78481B904FFC}"/>
                </a:ext>
              </a:extLst>
            </p:cNvPr>
            <p:cNvSpPr/>
            <p:nvPr/>
          </p:nvSpPr>
          <p:spPr>
            <a:xfrm>
              <a:off x="517429" y="2000817"/>
              <a:ext cx="2376000" cy="3327277"/>
            </a:xfrm>
            <a:prstGeom prst="roundRect">
              <a:avLst>
                <a:gd name="adj" fmla="val 8505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3000">
                  <a:srgbClr val="DAE3F3">
                    <a:shade val="100000"/>
                    <a:satMod val="115000"/>
                    <a:lumMod val="93000"/>
                    <a:lumOff val="7000"/>
                  </a:srgbClr>
                </a:gs>
              </a:gsLst>
              <a:lin ang="16200000" scaled="1"/>
              <a:tileRect/>
            </a:gradFill>
          </p:spPr>
          <p:txBody>
            <a:bodyPr wrap="square" lIns="144000" tIns="180000" rIns="144000" bIns="144000" anchor="t">
              <a:noAutofit/>
            </a:bodyPr>
            <a:lstStyle/>
            <a:p>
              <a:pPr defTabSz="914400" fontAlgn="base">
                <a:lnSpc>
                  <a:spcPct val="130000"/>
                </a:lnSpc>
              </a:pPr>
              <a:r>
                <a:rPr lang="ko-KR" altLang="en-US" sz="1600" b="1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공직자인 부모</a:t>
              </a:r>
              <a:r>
                <a:rPr lang="ko-KR" altLang="en-US" sz="1600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가 </a:t>
              </a:r>
              <a:endParaRPr lang="en-US" altLang="ko-KR" sz="1600" kern="0" spc="-15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+mn-ea"/>
              </a:endParaRPr>
            </a:p>
            <a:p>
              <a:pPr defTabSz="914400" fontAlgn="base">
                <a:lnSpc>
                  <a:spcPct val="130000"/>
                </a:lnSpc>
              </a:pPr>
              <a:r>
                <a:rPr lang="ko-KR" altLang="en-US" sz="1600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자신이 근무하는 기관의 </a:t>
              </a:r>
              <a:r>
                <a:rPr lang="ko-KR" altLang="en-US" sz="1600" b="1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rgbClr val="002060"/>
                  </a:solidFill>
                  <a:latin typeface="+mn-ea"/>
                </a:rPr>
                <a:t>무기계약직 채용시험</a:t>
              </a:r>
              <a:r>
                <a:rPr lang="ko-KR" altLang="en-US" sz="1600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에 응시한 자녀에 대한 우호적인 평가 점수를 </a:t>
              </a:r>
              <a:r>
                <a:rPr lang="ko-KR" altLang="en-US" sz="1600" b="1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평가위원에게 청탁</a:t>
              </a:r>
              <a:r>
                <a:rPr lang="ko-KR" altLang="en-US" sz="1600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하여 채용</a:t>
              </a:r>
              <a:endParaRPr lang="ko-KR" altLang="en-US" sz="1600" b="1" kern="0" spc="-15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+mn-ea"/>
              </a:endParaRPr>
            </a:p>
          </p:txBody>
        </p:sp>
        <p:sp>
          <p:nvSpPr>
            <p:cNvPr id="27" name="사각형: 둥근 위쪽 모서리 26">
              <a:extLst>
                <a:ext uri="{FF2B5EF4-FFF2-40B4-BE49-F238E27FC236}">
                  <a16:creationId xmlns:a16="http://schemas.microsoft.com/office/drawing/2014/main" id="{9D8F5834-B748-4212-8147-EDF2133D0228}"/>
                </a:ext>
              </a:extLst>
            </p:cNvPr>
            <p:cNvSpPr/>
            <p:nvPr/>
          </p:nvSpPr>
          <p:spPr>
            <a:xfrm>
              <a:off x="517429" y="5127317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lIns="144000" tIns="36000" rIns="144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제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3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호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채용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.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인사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)</a:t>
              </a:r>
            </a:p>
          </p:txBody>
        </p:sp>
        <p:sp>
          <p:nvSpPr>
            <p:cNvPr id="112" name="화살표: 오른쪽 81">
              <a:extLst>
                <a:ext uri="{FF2B5EF4-FFF2-40B4-BE49-F238E27FC236}">
                  <a16:creationId xmlns:a16="http://schemas.microsoft.com/office/drawing/2014/main" id="{30AE07FB-00AB-43B6-BA19-D54312633608}"/>
                </a:ext>
              </a:extLst>
            </p:cNvPr>
            <p:cNvSpPr/>
            <p:nvPr/>
          </p:nvSpPr>
          <p:spPr>
            <a:xfrm rot="5400000">
              <a:off x="1467303" y="4323523"/>
              <a:ext cx="438152" cy="1099456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accent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8" name="사각형: 둥근 위쪽 모서리 47">
              <a:extLst>
                <a:ext uri="{FF2B5EF4-FFF2-40B4-BE49-F238E27FC236}">
                  <a16:creationId xmlns:a16="http://schemas.microsoft.com/office/drawing/2014/main" id="{61FEB4BF-11E6-4968-9DB5-0CF88BC98448}"/>
                </a:ext>
              </a:extLst>
            </p:cNvPr>
            <p:cNvSpPr/>
            <p:nvPr/>
          </p:nvSpPr>
          <p:spPr>
            <a:xfrm>
              <a:off x="6250572" y="5105172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tIns="36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ko-KR" altLang="en-US" sz="1400" b="1" kern="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제</a:t>
              </a:r>
              <a:r>
                <a:rPr lang="en-US" altLang="ko-KR" sz="1400" b="1" kern="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9</a:t>
              </a:r>
              <a:r>
                <a:rPr lang="ko-KR" altLang="en-US" sz="1400" b="1" kern="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호</a:t>
              </a:r>
              <a:r>
                <a:rPr lang="en-US" altLang="ko-KR" sz="1400" b="1" kern="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1400" b="1" kern="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공공기관 재화 및 용역</a:t>
              </a:r>
              <a:r>
                <a:rPr lang="en-US" altLang="ko-KR" sz="1400" b="1" kern="0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)</a:t>
              </a:r>
            </a:p>
          </p:txBody>
        </p:sp>
        <p:sp>
          <p:nvSpPr>
            <p:cNvPr id="49" name="화살표: 오른쪽 81">
              <a:extLst>
                <a:ext uri="{FF2B5EF4-FFF2-40B4-BE49-F238E27FC236}">
                  <a16:creationId xmlns:a16="http://schemas.microsoft.com/office/drawing/2014/main" id="{8B99D214-A6E9-495F-8A2B-C769E76BB301}"/>
                </a:ext>
              </a:extLst>
            </p:cNvPr>
            <p:cNvSpPr/>
            <p:nvPr/>
          </p:nvSpPr>
          <p:spPr>
            <a:xfrm rot="5400000">
              <a:off x="7219496" y="4268224"/>
              <a:ext cx="438152" cy="1099456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accent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17" name="사각형: 둥근 모서리 116">
              <a:extLst>
                <a:ext uri="{FF2B5EF4-FFF2-40B4-BE49-F238E27FC236}">
                  <a16:creationId xmlns:a16="http://schemas.microsoft.com/office/drawing/2014/main" id="{62461A3C-BA94-4CFC-9AFF-42E4B85B600F}"/>
                </a:ext>
              </a:extLst>
            </p:cNvPr>
            <p:cNvSpPr/>
            <p:nvPr/>
          </p:nvSpPr>
          <p:spPr>
            <a:xfrm>
              <a:off x="3384000" y="1991763"/>
              <a:ext cx="2376000" cy="3189838"/>
            </a:xfrm>
            <a:prstGeom prst="roundRect">
              <a:avLst>
                <a:gd name="adj" fmla="val 8505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33000">
                  <a:srgbClr val="DAE3F3">
                    <a:shade val="100000"/>
                    <a:satMod val="115000"/>
                    <a:lumMod val="93000"/>
                    <a:lumOff val="7000"/>
                  </a:srgbClr>
                </a:gs>
              </a:gsLst>
              <a:lin ang="16200000" scaled="1"/>
              <a:tileRect/>
            </a:gradFill>
          </p:spPr>
          <p:txBody>
            <a:bodyPr wrap="square" lIns="144000" tIns="180000" rIns="144000" bIns="144000" anchor="t">
              <a:noAutofit/>
            </a:bodyPr>
            <a:lstStyle/>
            <a:p>
              <a:pPr defTabSz="914400" fontAlgn="base">
                <a:lnSpc>
                  <a:spcPct val="130000"/>
                </a:lnSpc>
              </a:pPr>
              <a:r>
                <a:rPr lang="ko-KR" altLang="en-US" sz="1600" b="1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지방의원이</a:t>
              </a:r>
              <a:r>
                <a:rPr lang="ko-KR" altLang="en-US" sz="1600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 회계부서에 수의계약 체결 대상이 아님에도 </a:t>
              </a:r>
              <a:r>
                <a:rPr lang="ko-KR" altLang="en-US" sz="1600" b="1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본인과 배우자가 소유한 업체와의 방제사업 구매 계약 체결을 청탁</a:t>
              </a:r>
              <a:r>
                <a:rPr lang="ko-KR" altLang="en-US" sz="1600" kern="0" spc="-15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하여 수의계약</a:t>
              </a:r>
              <a:endParaRPr lang="en-US" altLang="ko-KR" sz="1600" kern="0" spc="-15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+mn-ea"/>
              </a:endParaRPr>
            </a:p>
            <a:p>
              <a:pPr defTabSz="914400" fontAlgn="base">
                <a:lnSpc>
                  <a:spcPct val="150000"/>
                </a:lnSpc>
              </a:pPr>
              <a:endParaRPr lang="ko-KR" altLang="en-US" sz="1600" b="1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5" name="화살표: 오른쪽 81">
              <a:extLst>
                <a:ext uri="{FF2B5EF4-FFF2-40B4-BE49-F238E27FC236}">
                  <a16:creationId xmlns:a16="http://schemas.microsoft.com/office/drawing/2014/main" id="{7FF9841C-5236-4276-B04D-3A60549D9B8A}"/>
                </a:ext>
              </a:extLst>
            </p:cNvPr>
            <p:cNvSpPr/>
            <p:nvPr/>
          </p:nvSpPr>
          <p:spPr>
            <a:xfrm rot="5400000">
              <a:off x="4352924" y="4334197"/>
              <a:ext cx="438152" cy="1099456"/>
            </a:xfrm>
            <a:prstGeom prst="rightArrow">
              <a:avLst>
                <a:gd name="adj1" fmla="val 70590"/>
                <a:gd name="adj2" fmla="val 50000"/>
              </a:avLst>
            </a:prstGeom>
            <a:gradFill flip="none" rotWithShape="1">
              <a:gsLst>
                <a:gs pos="95000">
                  <a:schemeClr val="accent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4" name="사각형: 둥근 위쪽 모서리 33">
              <a:extLst>
                <a:ext uri="{FF2B5EF4-FFF2-40B4-BE49-F238E27FC236}">
                  <a16:creationId xmlns:a16="http://schemas.microsoft.com/office/drawing/2014/main" id="{FAF0D77C-E063-45B4-904D-6F55E00F64C4}"/>
                </a:ext>
              </a:extLst>
            </p:cNvPr>
            <p:cNvSpPr/>
            <p:nvPr/>
          </p:nvSpPr>
          <p:spPr>
            <a:xfrm>
              <a:off x="3384000" y="5128457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tIns="36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제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7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호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(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계약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rPr>
                <a:t>)</a:t>
              </a:r>
            </a:p>
          </p:txBody>
        </p:sp>
      </p:grpSp>
      <p:grpSp>
        <p:nvGrpSpPr>
          <p:cNvPr id="3" name="그룹 71">
            <a:extLst>
              <a:ext uri="{FF2B5EF4-FFF2-40B4-BE49-F238E27FC236}">
                <a16:creationId xmlns:a16="http://schemas.microsoft.com/office/drawing/2014/main" id="{B6861054-6CBC-421C-9162-FB08ABF5F25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6CF5AFDC-81D7-49FA-8C70-4D77D287FDCB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id="{BBEACF4C-8BFC-4A43-A404-461A911AFF1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2" name="직각 삼각형 21">
              <a:extLst>
                <a:ext uri="{FF2B5EF4-FFF2-40B4-BE49-F238E27FC236}">
                  <a16:creationId xmlns:a16="http://schemas.microsoft.com/office/drawing/2014/main" id="{8D8C6F99-0746-4385-BED0-967E7EED579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E8196C11-D0DF-4C8D-9F41-51CC06EFD42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그룹 78">
              <a:extLst>
                <a:ext uri="{FF2B5EF4-FFF2-40B4-BE49-F238E27FC236}">
                  <a16:creationId xmlns:a16="http://schemas.microsoft.com/office/drawing/2014/main" id="{678D4661-FAA4-4714-AE11-0752CD76C48D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D19E6A51-DB2C-449B-B088-4CA3ED88B6D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id="{1C1FAA76-C6D6-4B6F-9E3B-D43416C413FC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7D4A6BE0-B9F3-4084-A1BC-A0A1318CBF42}"/>
              </a:ext>
            </a:extLst>
          </p:cNvPr>
          <p:cNvSpPr txBox="1"/>
          <p:nvPr/>
        </p:nvSpPr>
        <p:spPr>
          <a:xfrm>
            <a:off x="292648" y="270447"/>
            <a:ext cx="817003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부정청탁 사례 ①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대상직무 관련 법원 </a:t>
            </a:r>
            <a:r>
              <a:rPr lang="ko-KR" altLang="en-US" sz="2900" b="1" spc="-150" dirty="0" err="1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결정례</a:t>
            </a:r>
            <a:endParaRPr lang="en-US" altLang="ko-KR" sz="2200" b="1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+mj-ea"/>
              <a:ea typeface="+mj-ea"/>
            </a:endParaRPr>
          </a:p>
          <a:p>
            <a:pPr>
              <a:defRPr/>
            </a:pPr>
            <a:endParaRPr lang="ko-KR" altLang="en-US" sz="2900" b="1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3263" y="4853310"/>
            <a:ext cx="2363304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3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&lt; </a:t>
            </a:r>
            <a:r>
              <a:rPr lang="ko-KR" altLang="en-US" sz="13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춘천지방법원</a:t>
            </a:r>
            <a:r>
              <a:rPr lang="en-US" altLang="ko-KR" sz="13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2019</a:t>
            </a:r>
            <a:r>
              <a:rPr lang="ko-KR" altLang="en-US" sz="13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과</a:t>
            </a:r>
            <a:r>
              <a:rPr lang="en-US" altLang="ko-KR" sz="13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+mn-ea"/>
              </a:rPr>
              <a:t>33 &gt;</a:t>
            </a:r>
          </a:p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357687" y="4927600"/>
            <a:ext cx="27298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fontAlgn="base">
              <a:spcAft>
                <a:spcPts val="300"/>
              </a:spcAft>
            </a:pPr>
            <a:r>
              <a:rPr lang="en-US" altLang="ko-KR" sz="1200" b="1" kern="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7E6E6">
                    <a:lumMod val="25000"/>
                  </a:srgbClr>
                </a:solidFill>
                <a:latin typeface="맑은 고딕"/>
              </a:rPr>
              <a:t>&lt; </a:t>
            </a:r>
            <a:r>
              <a:rPr lang="ko-KR" altLang="en-US" sz="1200" b="1" kern="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7E6E6">
                    <a:lumMod val="25000"/>
                  </a:srgbClr>
                </a:solidFill>
                <a:latin typeface="맑은 고딕"/>
              </a:rPr>
              <a:t>광주지방법원 장흥지원</a:t>
            </a:r>
            <a:r>
              <a:rPr lang="en-US" altLang="ko-KR" sz="1200" b="1" kern="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7E6E6">
                    <a:lumMod val="25000"/>
                  </a:srgbClr>
                </a:solidFill>
                <a:latin typeface="맑은 고딕"/>
              </a:rPr>
              <a:t>2018</a:t>
            </a:r>
            <a:r>
              <a:rPr lang="ko-KR" altLang="en-US" sz="1200" b="1" kern="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7E6E6">
                    <a:lumMod val="25000"/>
                  </a:srgbClr>
                </a:solidFill>
                <a:latin typeface="맑은 고딕"/>
              </a:rPr>
              <a:t>과</a:t>
            </a:r>
            <a:r>
              <a:rPr lang="en-US" altLang="ko-KR" sz="1200" b="1" kern="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7E6E6">
                    <a:lumMod val="25000"/>
                  </a:srgbClr>
                </a:solidFill>
                <a:latin typeface="맑은 고딕"/>
              </a:rPr>
              <a:t>2&gt;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55290" y="4927600"/>
            <a:ext cx="239606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fontAlgn="base">
              <a:spcAft>
                <a:spcPts val="300"/>
              </a:spcAft>
            </a:pPr>
            <a:r>
              <a:rPr lang="en-US" altLang="ko-KR" sz="1300" b="1" kern="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7E6E6">
                    <a:lumMod val="25000"/>
                  </a:srgbClr>
                </a:solidFill>
                <a:latin typeface="맑은 고딕"/>
              </a:rPr>
              <a:t>&lt; </a:t>
            </a:r>
            <a:r>
              <a:rPr lang="ko-KR" altLang="en-US" sz="1300" b="1" kern="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7E6E6">
                    <a:lumMod val="25000"/>
                  </a:srgbClr>
                </a:solidFill>
                <a:latin typeface="맑은 고딕"/>
              </a:rPr>
              <a:t>청주지방법원</a:t>
            </a:r>
            <a:r>
              <a:rPr lang="en-US" altLang="ko-KR" sz="1300" b="1" kern="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7E6E6">
                    <a:lumMod val="25000"/>
                  </a:srgbClr>
                </a:solidFill>
                <a:latin typeface="맑은 고딕"/>
              </a:rPr>
              <a:t>2018</a:t>
            </a:r>
            <a:r>
              <a:rPr lang="ko-KR" altLang="en-US" sz="1300" b="1" kern="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7E6E6">
                    <a:lumMod val="25000"/>
                  </a:srgbClr>
                </a:solidFill>
                <a:latin typeface="맑은 고딕"/>
              </a:rPr>
              <a:t>과</a:t>
            </a:r>
            <a:r>
              <a:rPr lang="en-US" altLang="ko-KR" sz="1300" b="1" kern="0" spc="-7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7E6E6">
                    <a:lumMod val="25000"/>
                  </a:srgbClr>
                </a:solidFill>
                <a:latin typeface="맑은 고딕"/>
              </a:rPr>
              <a:t>966 &gt;</a:t>
            </a:r>
          </a:p>
        </p:txBody>
      </p:sp>
    </p:spTree>
    <p:extLst>
      <p:ext uri="{BB962C8B-B14F-4D97-AF65-F5344CB8AC3E}">
        <p14:creationId xmlns:p14="http://schemas.microsoft.com/office/powerpoint/2010/main" val="32039578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221DBD59-F020-44A8-9D9A-270206B445A5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0BA2546-40F4-4F3A-B264-75678577844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CB5F62B-1E7F-4342-9D0F-7B4293DF72F9}"/>
                </a:ext>
              </a:extLst>
            </p:cNvPr>
            <p:cNvSpPr txBox="1"/>
            <p:nvPr/>
          </p:nvSpPr>
          <p:spPr>
            <a:xfrm>
              <a:off x="39638" y="373057"/>
              <a:ext cx="6760695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부정청탁 사례 ②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-</a:t>
              </a:r>
              <a:r>
                <a:rPr lang="en-US" altLang="ko-KR" sz="1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1</a:t>
              </a:r>
              <a:r>
                <a:rPr lang="ko-KR" altLang="en-US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ko-KR" altLang="en-US" sz="2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지위</a:t>
              </a:r>
              <a:r>
                <a:rPr lang="en-US" altLang="ko-KR" sz="2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·</a:t>
              </a:r>
              <a:r>
                <a:rPr lang="ko-KR" altLang="en-US" sz="26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권한을 벗어난 직무수행  사례</a:t>
              </a:r>
              <a:endParaRPr lang="ko-KR" altLang="en-US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20" name="직각 삼각형 19">
              <a:extLst>
                <a:ext uri="{FF2B5EF4-FFF2-40B4-BE49-F238E27FC236}">
                  <a16:creationId xmlns:a16="http://schemas.microsoft.com/office/drawing/2014/main" id="{B0E0C70F-93D5-4097-B440-BFF1F69EE7B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id="{3BD0E1C7-4D40-4830-8CEB-66C1CB418E1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0EBC1945-515F-4661-93A7-9D2EF80323F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77849CEA-07B1-4BBC-959D-208C88EB2D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B52A6D1A-0251-4051-9DBA-80F8D19A54D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8FB8170F-B96E-43C6-B92C-70D1CCF81B70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4" name="그룹 3"/>
          <p:cNvGrpSpPr/>
          <p:nvPr/>
        </p:nvGrpSpPr>
        <p:grpSpPr>
          <a:xfrm>
            <a:off x="380209" y="4614315"/>
            <a:ext cx="8521680" cy="1159934"/>
            <a:chOff x="385253" y="1126066"/>
            <a:chExt cx="8521680" cy="1159934"/>
          </a:xfrm>
        </p:grpSpPr>
        <p:sp>
          <p:nvSpPr>
            <p:cNvPr id="57" name="사각형: 둥근 모서리 185">
              <a:extLst>
                <a:ext uri="{FF2B5EF4-FFF2-40B4-BE49-F238E27FC236}">
                  <a16:creationId xmlns:a16="http://schemas.microsoft.com/office/drawing/2014/main" id="{8B0471A5-9A70-4712-BEF9-6A008B435C38}"/>
                </a:ext>
              </a:extLst>
            </p:cNvPr>
            <p:cNvSpPr/>
            <p:nvPr/>
          </p:nvSpPr>
          <p:spPr>
            <a:xfrm>
              <a:off x="914161" y="1126066"/>
              <a:ext cx="7992772" cy="1159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14300" algn="l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/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2000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☞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주         문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  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피고인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 : 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징역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집행유예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년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사회봉사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200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시간</a:t>
              </a:r>
              <a:endParaRPr lang="en-US" altLang="ko-KR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endParaRPr lang="en-US" altLang="ko-KR" sz="5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2000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☞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관계법령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  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 제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2000" b="1" spc="-80" dirty="0" err="1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</a:t>
              </a:r>
              <a:r>
                <a:rPr lang="ko-KR" altLang="en-US" sz="2000" b="1" spc="-80" dirty="0" err="1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7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</a:t>
              </a:r>
              <a:endParaRPr lang="en-US" altLang="ko-KR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*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계약 관련 법령을 위반하여 특정 개인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법인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단체를 계약의 당사자로 선정 또는 탈락되도록 하는 행위</a:t>
              </a:r>
              <a:endParaRPr lang="ko-KR" altLang="en-US" sz="1600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83" name="사각형: 둥근 모서리 185">
              <a:extLst>
                <a:ext uri="{FF2B5EF4-FFF2-40B4-BE49-F238E27FC236}">
                  <a16:creationId xmlns:a16="http://schemas.microsoft.com/office/drawing/2014/main" id="{D776FFCB-E450-48B8-8E66-0AF1EB5F40A9}"/>
                </a:ext>
              </a:extLst>
            </p:cNvPr>
            <p:cNvSpPr/>
            <p:nvPr/>
          </p:nvSpPr>
          <p:spPr>
            <a:xfrm>
              <a:off x="385253" y="1231639"/>
              <a:ext cx="529700" cy="6151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dist="38100" dir="10800000" algn="r" rotWithShape="0">
                <a:schemeClr val="accent4">
                  <a:lumMod val="60000"/>
                  <a:lumOff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판결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요지</a:t>
              </a: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380209" y="5845455"/>
            <a:ext cx="8480813" cy="652407"/>
            <a:chOff x="429268" y="5808429"/>
            <a:chExt cx="8480813" cy="652407"/>
          </a:xfrm>
        </p:grpSpPr>
        <p:sp>
          <p:nvSpPr>
            <p:cNvPr id="86" name="사각형: 둥근 모서리 185">
              <a:extLst>
                <a:ext uri="{FF2B5EF4-FFF2-40B4-BE49-F238E27FC236}">
                  <a16:creationId xmlns:a16="http://schemas.microsoft.com/office/drawing/2014/main" id="{D776FFCB-E450-48B8-8E66-0AF1EB5F40A9}"/>
                </a:ext>
              </a:extLst>
            </p:cNvPr>
            <p:cNvSpPr/>
            <p:nvPr/>
          </p:nvSpPr>
          <p:spPr>
            <a:xfrm>
              <a:off x="429268" y="5837652"/>
              <a:ext cx="529700" cy="6122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dist="38100" dir="10800000" algn="r" rotWithShape="0">
                <a:schemeClr val="accent4">
                  <a:lumMod val="60000"/>
                  <a:lumOff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판결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이유</a:t>
              </a:r>
            </a:p>
          </p:txBody>
        </p:sp>
        <p:sp>
          <p:nvSpPr>
            <p:cNvPr id="87" name="사각형: 둥근 모서리 185">
              <a:extLst>
                <a:ext uri="{FF2B5EF4-FFF2-40B4-BE49-F238E27FC236}">
                  <a16:creationId xmlns:a16="http://schemas.microsoft.com/office/drawing/2014/main" id="{FE1C1F29-4A9B-4DE5-B2EC-18AABAEEBD1E}"/>
                </a:ext>
              </a:extLst>
            </p:cNvPr>
            <p:cNvSpPr/>
            <p:nvPr/>
          </p:nvSpPr>
          <p:spPr>
            <a:xfrm>
              <a:off x="947010" y="5808429"/>
              <a:ext cx="7963071" cy="6524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14300" algn="l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/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피고인 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는 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B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와 공모하여 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C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로부터 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‘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특정 개인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단체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법인을 계약의 당사자로 선정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’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될 수 있도록 법령에 따라 </a:t>
              </a:r>
              <a:r>
                <a:rPr lang="ko-KR" altLang="en-US" sz="1600" b="1" spc="-80" dirty="0" err="1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부여받은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본부장의 지위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권한을 벗어나 행사해달라는 부정청탁을 받고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그에 따라 직무를 수행함   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522183" y="479735"/>
            <a:ext cx="278268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부산지방법원</a:t>
            </a:r>
            <a:r>
              <a:rPr lang="en-US" altLang="ko-KR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2021</a:t>
            </a:r>
            <a:r>
              <a:rPr lang="ko-KR" altLang="en-US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고단</a:t>
            </a:r>
            <a:r>
              <a:rPr lang="en-US" altLang="ko-KR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3072)</a:t>
            </a:r>
            <a:endParaRPr lang="ko-KR" altLang="en-US" sz="16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endParaRPr lang="ko-KR" altLang="en-US" dirty="0"/>
          </a:p>
        </p:txBody>
      </p:sp>
      <p:grpSp>
        <p:nvGrpSpPr>
          <p:cNvPr id="65" name="그룹 64"/>
          <p:cNvGrpSpPr/>
          <p:nvPr/>
        </p:nvGrpSpPr>
        <p:grpSpPr>
          <a:xfrm>
            <a:off x="359882" y="1118960"/>
            <a:ext cx="8570738" cy="3366803"/>
            <a:chOff x="411604" y="2404532"/>
            <a:chExt cx="8478153" cy="3366803"/>
          </a:xfrm>
        </p:grpSpPr>
        <p:sp>
          <p:nvSpPr>
            <p:cNvPr id="66" name="사각형: 둥근 모서리 185">
              <a:extLst>
                <a:ext uri="{FF2B5EF4-FFF2-40B4-BE49-F238E27FC236}">
                  <a16:creationId xmlns:a16="http://schemas.microsoft.com/office/drawing/2014/main" id="{D776FFCB-E450-48B8-8E66-0AF1EB5F40A9}"/>
                </a:ext>
              </a:extLst>
            </p:cNvPr>
            <p:cNvSpPr/>
            <p:nvPr/>
          </p:nvSpPr>
          <p:spPr>
            <a:xfrm>
              <a:off x="411604" y="3251201"/>
              <a:ext cx="529700" cy="159173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dist="38100" dir="10800000" algn="r" rotWithShape="0">
                <a:schemeClr val="accent4">
                  <a:lumMod val="60000"/>
                  <a:lumOff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사실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관계</a:t>
              </a:r>
            </a:p>
          </p:txBody>
        </p:sp>
        <p:sp>
          <p:nvSpPr>
            <p:cNvPr id="67" name="사각형: 둥근 모서리 185">
              <a:extLst>
                <a:ext uri="{FF2B5EF4-FFF2-40B4-BE49-F238E27FC236}">
                  <a16:creationId xmlns:a16="http://schemas.microsoft.com/office/drawing/2014/main" id="{FE1C1F29-4A9B-4DE5-B2EC-18AABAEEBD1E}"/>
                </a:ext>
              </a:extLst>
            </p:cNvPr>
            <p:cNvSpPr/>
            <p:nvPr/>
          </p:nvSpPr>
          <p:spPr>
            <a:xfrm>
              <a:off x="914953" y="2404532"/>
              <a:ext cx="7974804" cy="336680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14300" algn="l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/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(1)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피고인 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 : 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공직유관단체 본부장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본부 산하 각 처에서 발주한 공사 계약 적정성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검토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및 결재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등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(2)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B            : 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본부 산하 교량관리처장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(3)     C            : 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퇴직공무원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재직 중 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와 근무이력 등 친분관계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(4)     D           : 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본부 산하 </a:t>
              </a:r>
              <a:r>
                <a:rPr lang="ko-KR" altLang="en-US" sz="1600" b="1" spc="-80" dirty="0" err="1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교량기전팀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직원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(CCTV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설치공사 담당자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8" name="사각형: 둥근 모서리 37"/>
            <p:cNvSpPr/>
            <p:nvPr/>
          </p:nvSpPr>
          <p:spPr>
            <a:xfrm>
              <a:off x="974234" y="2481990"/>
              <a:ext cx="5288616" cy="413609"/>
            </a:xfrm>
            <a:prstGeom prst="roundRect">
              <a:avLst>
                <a:gd name="adj" fmla="val 29024"/>
              </a:avLst>
            </a:prstGeom>
            <a:solidFill>
              <a:srgbClr val="44546A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63500" dist="508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0" i="0" u="none" strike="noStrike" kern="0" cap="none" spc="-80" normalizeH="0" baseline="0" noProof="0" dirty="0">
                <a:ln>
                  <a:solidFill>
                    <a:sysClr val="window" lastClr="FFFFFF">
                      <a:lumMod val="85000"/>
                      <a:alpha val="0"/>
                    </a:sysClr>
                  </a:solidFill>
                </a:ln>
                <a:solidFill>
                  <a:sysClr val="window" lastClr="FFFFFF">
                    <a:lumMod val="85000"/>
                  </a:sysClr>
                </a:solidFill>
                <a:effectLst/>
                <a:uLnTx/>
                <a:uFillTx/>
                <a:latin typeface="나눔바른고딕" pitchFamily="50" charset="-127"/>
                <a:ea typeface="나눔바른고딕" pitchFamily="50" charset="-127"/>
                <a:cs typeface="+mn-cs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1629454" y="2532231"/>
              <a:ext cx="4633395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  <a:scene3d>
                <a:camera prst="orthographicFront"/>
                <a:lightRig rig="threePt" dir="tl"/>
              </a:scene3d>
              <a:sp3d>
                <a:bevelT w="1270" h="1270"/>
                <a:contourClr>
                  <a:srgbClr val="001746"/>
                </a:contourClr>
              </a:sp3d>
            </a:bodyPr>
            <a:lstStyle>
              <a:defPPr>
                <a:defRPr lang="ko-KR"/>
              </a:defPPr>
              <a:lvl1pPr algn="ctr">
                <a:defRPr sz="2400" b="1" spc="-50">
                  <a:ln w="11430"/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defRPr>
              </a:lvl1pPr>
            </a:lstStyle>
            <a:p>
              <a:pPr algn="l"/>
              <a:r>
                <a:rPr lang="ko-KR" altLang="en-US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사례 ①  피고인 </a:t>
              </a:r>
              <a:r>
                <a:rPr lang="en-US" altLang="ko-KR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A</a:t>
              </a:r>
              <a:r>
                <a:rPr lang="ko-KR" altLang="en-US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와</a:t>
              </a:r>
              <a:r>
                <a:rPr lang="en-US" altLang="ko-KR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  B  </a:t>
              </a:r>
              <a:r>
                <a:rPr lang="ko-KR" altLang="en-US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공동범행 </a:t>
              </a:r>
              <a:r>
                <a:rPr lang="en-US" altLang="ko-KR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:  CCTV </a:t>
              </a:r>
              <a:r>
                <a:rPr lang="ko-KR" altLang="en-US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설치공사</a:t>
              </a:r>
              <a:r>
                <a:rPr lang="en-US" altLang="ko-KR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  <a:endParaRPr lang="ko-KR" altLang="en-US" sz="2000" spc="-150" dirty="0"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grpSp>
          <p:nvGrpSpPr>
            <p:cNvPr id="70" name="Group 5">
              <a:extLst>
                <a:ext uri="{FF2B5EF4-FFF2-40B4-BE49-F238E27FC236}">
                  <a16:creationId xmlns:a16="http://schemas.microsoft.com/office/drawing/2014/main" id="{A2937F88-FFA3-484D-AB25-56D86A3C89A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943861" y="2509260"/>
              <a:ext cx="601643" cy="386339"/>
              <a:chOff x="3060" y="2481"/>
              <a:chExt cx="598" cy="384"/>
            </a:xfrm>
            <a:solidFill>
              <a:schemeClr val="bg1"/>
            </a:solidFill>
          </p:grpSpPr>
          <p:sp>
            <p:nvSpPr>
              <p:cNvPr id="110" name="Freeform 6">
                <a:extLst>
                  <a:ext uri="{FF2B5EF4-FFF2-40B4-BE49-F238E27FC236}">
                    <a16:creationId xmlns:a16="http://schemas.microsoft.com/office/drawing/2014/main" id="{7A3D80CF-B0FD-4415-8A3A-BB7E6DC47B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2" y="2499"/>
                <a:ext cx="216" cy="322"/>
              </a:xfrm>
              <a:custGeom>
                <a:avLst/>
                <a:gdLst>
                  <a:gd name="T0" fmla="*/ 14 w 216"/>
                  <a:gd name="T1" fmla="*/ 134 h 322"/>
                  <a:gd name="T2" fmla="*/ 10 w 216"/>
                  <a:gd name="T3" fmla="*/ 146 h 322"/>
                  <a:gd name="T4" fmla="*/ 8 w 216"/>
                  <a:gd name="T5" fmla="*/ 152 h 322"/>
                  <a:gd name="T6" fmla="*/ 46 w 216"/>
                  <a:gd name="T7" fmla="*/ 166 h 322"/>
                  <a:gd name="T8" fmla="*/ 46 w 216"/>
                  <a:gd name="T9" fmla="*/ 180 h 322"/>
                  <a:gd name="T10" fmla="*/ 30 w 216"/>
                  <a:gd name="T11" fmla="*/ 190 h 322"/>
                  <a:gd name="T12" fmla="*/ 26 w 216"/>
                  <a:gd name="T13" fmla="*/ 200 h 322"/>
                  <a:gd name="T14" fmla="*/ 44 w 216"/>
                  <a:gd name="T15" fmla="*/ 210 h 322"/>
                  <a:gd name="T16" fmla="*/ 62 w 216"/>
                  <a:gd name="T17" fmla="*/ 226 h 322"/>
                  <a:gd name="T18" fmla="*/ 70 w 216"/>
                  <a:gd name="T19" fmla="*/ 238 h 322"/>
                  <a:gd name="T20" fmla="*/ 70 w 216"/>
                  <a:gd name="T21" fmla="*/ 246 h 322"/>
                  <a:gd name="T22" fmla="*/ 86 w 216"/>
                  <a:gd name="T23" fmla="*/ 304 h 322"/>
                  <a:gd name="T24" fmla="*/ 216 w 216"/>
                  <a:gd name="T25" fmla="*/ 322 h 322"/>
                  <a:gd name="T26" fmla="*/ 212 w 216"/>
                  <a:gd name="T27" fmla="*/ 244 h 322"/>
                  <a:gd name="T28" fmla="*/ 206 w 216"/>
                  <a:gd name="T29" fmla="*/ 234 h 322"/>
                  <a:gd name="T30" fmla="*/ 196 w 216"/>
                  <a:gd name="T31" fmla="*/ 224 h 322"/>
                  <a:gd name="T32" fmla="*/ 192 w 216"/>
                  <a:gd name="T33" fmla="*/ 224 h 322"/>
                  <a:gd name="T34" fmla="*/ 166 w 216"/>
                  <a:gd name="T35" fmla="*/ 216 h 322"/>
                  <a:gd name="T36" fmla="*/ 160 w 216"/>
                  <a:gd name="T37" fmla="*/ 212 h 322"/>
                  <a:gd name="T38" fmla="*/ 140 w 216"/>
                  <a:gd name="T39" fmla="*/ 202 h 322"/>
                  <a:gd name="T40" fmla="*/ 134 w 216"/>
                  <a:gd name="T41" fmla="*/ 198 h 322"/>
                  <a:gd name="T42" fmla="*/ 130 w 216"/>
                  <a:gd name="T43" fmla="*/ 190 h 322"/>
                  <a:gd name="T44" fmla="*/ 116 w 216"/>
                  <a:gd name="T45" fmla="*/ 180 h 322"/>
                  <a:gd name="T46" fmla="*/ 146 w 216"/>
                  <a:gd name="T47" fmla="*/ 156 h 322"/>
                  <a:gd name="T48" fmla="*/ 154 w 216"/>
                  <a:gd name="T49" fmla="*/ 152 h 322"/>
                  <a:gd name="T50" fmla="*/ 150 w 216"/>
                  <a:gd name="T51" fmla="*/ 146 h 322"/>
                  <a:gd name="T52" fmla="*/ 146 w 216"/>
                  <a:gd name="T53" fmla="*/ 134 h 322"/>
                  <a:gd name="T54" fmla="*/ 152 w 216"/>
                  <a:gd name="T55" fmla="*/ 140 h 322"/>
                  <a:gd name="T56" fmla="*/ 162 w 216"/>
                  <a:gd name="T57" fmla="*/ 148 h 322"/>
                  <a:gd name="T58" fmla="*/ 156 w 216"/>
                  <a:gd name="T59" fmla="*/ 138 h 322"/>
                  <a:gd name="T60" fmla="*/ 150 w 216"/>
                  <a:gd name="T61" fmla="*/ 118 h 322"/>
                  <a:gd name="T62" fmla="*/ 144 w 216"/>
                  <a:gd name="T63" fmla="*/ 90 h 322"/>
                  <a:gd name="T64" fmla="*/ 140 w 216"/>
                  <a:gd name="T65" fmla="*/ 66 h 322"/>
                  <a:gd name="T66" fmla="*/ 134 w 216"/>
                  <a:gd name="T67" fmla="*/ 36 h 322"/>
                  <a:gd name="T68" fmla="*/ 128 w 216"/>
                  <a:gd name="T69" fmla="*/ 24 h 322"/>
                  <a:gd name="T70" fmla="*/ 118 w 216"/>
                  <a:gd name="T71" fmla="*/ 14 h 322"/>
                  <a:gd name="T72" fmla="*/ 104 w 216"/>
                  <a:gd name="T73" fmla="*/ 6 h 322"/>
                  <a:gd name="T74" fmla="*/ 82 w 216"/>
                  <a:gd name="T75" fmla="*/ 0 h 322"/>
                  <a:gd name="T76" fmla="*/ 80 w 216"/>
                  <a:gd name="T77" fmla="*/ 0 h 322"/>
                  <a:gd name="T78" fmla="*/ 80 w 216"/>
                  <a:gd name="T79" fmla="*/ 0 h 322"/>
                  <a:gd name="T80" fmla="*/ 68 w 216"/>
                  <a:gd name="T81" fmla="*/ 2 h 322"/>
                  <a:gd name="T82" fmla="*/ 44 w 216"/>
                  <a:gd name="T83" fmla="*/ 14 h 322"/>
                  <a:gd name="T84" fmla="*/ 38 w 216"/>
                  <a:gd name="T85" fmla="*/ 18 h 322"/>
                  <a:gd name="T86" fmla="*/ 28 w 216"/>
                  <a:gd name="T87" fmla="*/ 36 h 322"/>
                  <a:gd name="T88" fmla="*/ 24 w 216"/>
                  <a:gd name="T89" fmla="*/ 48 h 322"/>
                  <a:gd name="T90" fmla="*/ 18 w 216"/>
                  <a:gd name="T91" fmla="*/ 90 h 322"/>
                  <a:gd name="T92" fmla="*/ 16 w 216"/>
                  <a:gd name="T93" fmla="*/ 102 h 322"/>
                  <a:gd name="T94" fmla="*/ 12 w 216"/>
                  <a:gd name="T95" fmla="*/ 120 h 322"/>
                  <a:gd name="T96" fmla="*/ 0 w 216"/>
                  <a:gd name="T97" fmla="*/ 148 h 322"/>
                  <a:gd name="T98" fmla="*/ 4 w 216"/>
                  <a:gd name="T99" fmla="*/ 146 h 322"/>
                  <a:gd name="T100" fmla="*/ 14 w 216"/>
                  <a:gd name="T101" fmla="*/ 134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16" h="322">
                    <a:moveTo>
                      <a:pt x="14" y="134"/>
                    </a:moveTo>
                    <a:lnTo>
                      <a:pt x="14" y="134"/>
                    </a:lnTo>
                    <a:lnTo>
                      <a:pt x="10" y="146"/>
                    </a:lnTo>
                    <a:lnTo>
                      <a:pt x="10" y="146"/>
                    </a:lnTo>
                    <a:lnTo>
                      <a:pt x="8" y="152"/>
                    </a:lnTo>
                    <a:lnTo>
                      <a:pt x="8" y="152"/>
                    </a:lnTo>
                    <a:lnTo>
                      <a:pt x="16" y="156"/>
                    </a:lnTo>
                    <a:lnTo>
                      <a:pt x="46" y="166"/>
                    </a:lnTo>
                    <a:lnTo>
                      <a:pt x="46" y="180"/>
                    </a:lnTo>
                    <a:lnTo>
                      <a:pt x="46" y="180"/>
                    </a:lnTo>
                    <a:lnTo>
                      <a:pt x="38" y="184"/>
                    </a:lnTo>
                    <a:lnTo>
                      <a:pt x="30" y="190"/>
                    </a:lnTo>
                    <a:lnTo>
                      <a:pt x="30" y="190"/>
                    </a:lnTo>
                    <a:lnTo>
                      <a:pt x="26" y="200"/>
                    </a:lnTo>
                    <a:lnTo>
                      <a:pt x="26" y="200"/>
                    </a:lnTo>
                    <a:lnTo>
                      <a:pt x="44" y="210"/>
                    </a:lnTo>
                    <a:lnTo>
                      <a:pt x="58" y="220"/>
                    </a:lnTo>
                    <a:lnTo>
                      <a:pt x="62" y="226"/>
                    </a:lnTo>
                    <a:lnTo>
                      <a:pt x="66" y="232"/>
                    </a:lnTo>
                    <a:lnTo>
                      <a:pt x="70" y="238"/>
                    </a:lnTo>
                    <a:lnTo>
                      <a:pt x="70" y="246"/>
                    </a:lnTo>
                    <a:lnTo>
                      <a:pt x="70" y="246"/>
                    </a:lnTo>
                    <a:lnTo>
                      <a:pt x="78" y="280"/>
                    </a:lnTo>
                    <a:lnTo>
                      <a:pt x="86" y="304"/>
                    </a:lnTo>
                    <a:lnTo>
                      <a:pt x="88" y="322"/>
                    </a:lnTo>
                    <a:lnTo>
                      <a:pt x="216" y="322"/>
                    </a:lnTo>
                    <a:lnTo>
                      <a:pt x="216" y="322"/>
                    </a:lnTo>
                    <a:lnTo>
                      <a:pt x="212" y="244"/>
                    </a:lnTo>
                    <a:lnTo>
                      <a:pt x="212" y="244"/>
                    </a:lnTo>
                    <a:lnTo>
                      <a:pt x="206" y="234"/>
                    </a:lnTo>
                    <a:lnTo>
                      <a:pt x="200" y="228"/>
                    </a:lnTo>
                    <a:lnTo>
                      <a:pt x="196" y="224"/>
                    </a:lnTo>
                    <a:lnTo>
                      <a:pt x="192" y="224"/>
                    </a:lnTo>
                    <a:lnTo>
                      <a:pt x="192" y="224"/>
                    </a:lnTo>
                    <a:lnTo>
                      <a:pt x="174" y="218"/>
                    </a:lnTo>
                    <a:lnTo>
                      <a:pt x="166" y="216"/>
                    </a:lnTo>
                    <a:lnTo>
                      <a:pt x="160" y="212"/>
                    </a:lnTo>
                    <a:lnTo>
                      <a:pt x="160" y="212"/>
                    </a:lnTo>
                    <a:lnTo>
                      <a:pt x="150" y="208"/>
                    </a:lnTo>
                    <a:lnTo>
                      <a:pt x="140" y="202"/>
                    </a:lnTo>
                    <a:lnTo>
                      <a:pt x="140" y="202"/>
                    </a:lnTo>
                    <a:lnTo>
                      <a:pt x="134" y="198"/>
                    </a:lnTo>
                    <a:lnTo>
                      <a:pt x="130" y="190"/>
                    </a:lnTo>
                    <a:lnTo>
                      <a:pt x="130" y="190"/>
                    </a:lnTo>
                    <a:lnTo>
                      <a:pt x="124" y="184"/>
                    </a:lnTo>
                    <a:lnTo>
                      <a:pt x="116" y="180"/>
                    </a:lnTo>
                    <a:lnTo>
                      <a:pt x="116" y="166"/>
                    </a:lnTo>
                    <a:lnTo>
                      <a:pt x="146" y="156"/>
                    </a:lnTo>
                    <a:lnTo>
                      <a:pt x="146" y="156"/>
                    </a:lnTo>
                    <a:lnTo>
                      <a:pt x="154" y="152"/>
                    </a:lnTo>
                    <a:lnTo>
                      <a:pt x="154" y="152"/>
                    </a:lnTo>
                    <a:lnTo>
                      <a:pt x="150" y="146"/>
                    </a:lnTo>
                    <a:lnTo>
                      <a:pt x="150" y="146"/>
                    </a:lnTo>
                    <a:lnTo>
                      <a:pt x="146" y="134"/>
                    </a:lnTo>
                    <a:lnTo>
                      <a:pt x="146" y="134"/>
                    </a:lnTo>
                    <a:lnTo>
                      <a:pt x="152" y="140"/>
                    </a:lnTo>
                    <a:lnTo>
                      <a:pt x="158" y="146"/>
                    </a:lnTo>
                    <a:lnTo>
                      <a:pt x="162" y="148"/>
                    </a:lnTo>
                    <a:lnTo>
                      <a:pt x="162" y="148"/>
                    </a:lnTo>
                    <a:lnTo>
                      <a:pt x="156" y="138"/>
                    </a:lnTo>
                    <a:lnTo>
                      <a:pt x="150" y="118"/>
                    </a:lnTo>
                    <a:lnTo>
                      <a:pt x="150" y="118"/>
                    </a:lnTo>
                    <a:lnTo>
                      <a:pt x="146" y="100"/>
                    </a:lnTo>
                    <a:lnTo>
                      <a:pt x="144" y="90"/>
                    </a:lnTo>
                    <a:lnTo>
                      <a:pt x="144" y="90"/>
                    </a:lnTo>
                    <a:lnTo>
                      <a:pt x="140" y="66"/>
                    </a:lnTo>
                    <a:lnTo>
                      <a:pt x="138" y="48"/>
                    </a:lnTo>
                    <a:lnTo>
                      <a:pt x="134" y="36"/>
                    </a:lnTo>
                    <a:lnTo>
                      <a:pt x="134" y="36"/>
                    </a:lnTo>
                    <a:lnTo>
                      <a:pt x="128" y="24"/>
                    </a:lnTo>
                    <a:lnTo>
                      <a:pt x="124" y="18"/>
                    </a:lnTo>
                    <a:lnTo>
                      <a:pt x="118" y="14"/>
                    </a:lnTo>
                    <a:lnTo>
                      <a:pt x="118" y="14"/>
                    </a:lnTo>
                    <a:lnTo>
                      <a:pt x="104" y="6"/>
                    </a:lnTo>
                    <a:lnTo>
                      <a:pt x="94" y="2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8" y="2"/>
                    </a:lnTo>
                    <a:lnTo>
                      <a:pt x="58" y="6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38" y="18"/>
                    </a:lnTo>
                    <a:lnTo>
                      <a:pt x="34" y="24"/>
                    </a:lnTo>
                    <a:lnTo>
                      <a:pt x="28" y="36"/>
                    </a:lnTo>
                    <a:lnTo>
                      <a:pt x="28" y="36"/>
                    </a:lnTo>
                    <a:lnTo>
                      <a:pt x="24" y="48"/>
                    </a:lnTo>
                    <a:lnTo>
                      <a:pt x="22" y="66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16" y="102"/>
                    </a:lnTo>
                    <a:lnTo>
                      <a:pt x="12" y="120"/>
                    </a:lnTo>
                    <a:lnTo>
                      <a:pt x="12" y="120"/>
                    </a:lnTo>
                    <a:lnTo>
                      <a:pt x="6" y="138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4" y="146"/>
                    </a:lnTo>
                    <a:lnTo>
                      <a:pt x="10" y="140"/>
                    </a:lnTo>
                    <a:lnTo>
                      <a:pt x="14" y="134"/>
                    </a:lnTo>
                    <a:lnTo>
                      <a:pt x="14" y="1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1" name="Freeform 7">
                <a:extLst>
                  <a:ext uri="{FF2B5EF4-FFF2-40B4-BE49-F238E27FC236}">
                    <a16:creationId xmlns:a16="http://schemas.microsoft.com/office/drawing/2014/main" id="{3414E38F-D5B1-4DEA-BE18-69E3F224B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0" y="2489"/>
                <a:ext cx="208" cy="324"/>
              </a:xfrm>
              <a:custGeom>
                <a:avLst/>
                <a:gdLst>
                  <a:gd name="T0" fmla="*/ 134 w 208"/>
                  <a:gd name="T1" fmla="*/ 266 h 324"/>
                  <a:gd name="T2" fmla="*/ 134 w 208"/>
                  <a:gd name="T3" fmla="*/ 266 h 324"/>
                  <a:gd name="T4" fmla="*/ 146 w 208"/>
                  <a:gd name="T5" fmla="*/ 242 h 324"/>
                  <a:gd name="T6" fmla="*/ 164 w 208"/>
                  <a:gd name="T7" fmla="*/ 224 h 324"/>
                  <a:gd name="T8" fmla="*/ 208 w 208"/>
                  <a:gd name="T9" fmla="*/ 204 h 324"/>
                  <a:gd name="T10" fmla="*/ 208 w 208"/>
                  <a:gd name="T11" fmla="*/ 204 h 324"/>
                  <a:gd name="T12" fmla="*/ 192 w 208"/>
                  <a:gd name="T13" fmla="*/ 194 h 324"/>
                  <a:gd name="T14" fmla="*/ 182 w 208"/>
                  <a:gd name="T15" fmla="*/ 190 h 324"/>
                  <a:gd name="T16" fmla="*/ 178 w 208"/>
                  <a:gd name="T17" fmla="*/ 166 h 324"/>
                  <a:gd name="T18" fmla="*/ 180 w 208"/>
                  <a:gd name="T19" fmla="*/ 164 h 324"/>
                  <a:gd name="T20" fmla="*/ 194 w 208"/>
                  <a:gd name="T21" fmla="*/ 142 h 324"/>
                  <a:gd name="T22" fmla="*/ 200 w 208"/>
                  <a:gd name="T23" fmla="*/ 122 h 324"/>
                  <a:gd name="T24" fmla="*/ 200 w 208"/>
                  <a:gd name="T25" fmla="*/ 122 h 324"/>
                  <a:gd name="T26" fmla="*/ 206 w 208"/>
                  <a:gd name="T27" fmla="*/ 118 h 324"/>
                  <a:gd name="T28" fmla="*/ 208 w 208"/>
                  <a:gd name="T29" fmla="*/ 110 h 324"/>
                  <a:gd name="T30" fmla="*/ 206 w 208"/>
                  <a:gd name="T31" fmla="*/ 90 h 324"/>
                  <a:gd name="T32" fmla="*/ 202 w 208"/>
                  <a:gd name="T33" fmla="*/ 86 h 324"/>
                  <a:gd name="T34" fmla="*/ 202 w 208"/>
                  <a:gd name="T35" fmla="*/ 68 h 324"/>
                  <a:gd name="T36" fmla="*/ 202 w 208"/>
                  <a:gd name="T37" fmla="*/ 48 h 324"/>
                  <a:gd name="T38" fmla="*/ 196 w 208"/>
                  <a:gd name="T39" fmla="*/ 36 h 324"/>
                  <a:gd name="T40" fmla="*/ 184 w 208"/>
                  <a:gd name="T41" fmla="*/ 26 h 324"/>
                  <a:gd name="T42" fmla="*/ 166 w 208"/>
                  <a:gd name="T43" fmla="*/ 14 h 324"/>
                  <a:gd name="T44" fmla="*/ 156 w 208"/>
                  <a:gd name="T45" fmla="*/ 10 h 324"/>
                  <a:gd name="T46" fmla="*/ 152 w 208"/>
                  <a:gd name="T47" fmla="*/ 14 h 324"/>
                  <a:gd name="T48" fmla="*/ 152 w 208"/>
                  <a:gd name="T49" fmla="*/ 12 h 324"/>
                  <a:gd name="T50" fmla="*/ 150 w 208"/>
                  <a:gd name="T51" fmla="*/ 8 h 324"/>
                  <a:gd name="T52" fmla="*/ 150 w 208"/>
                  <a:gd name="T53" fmla="*/ 4 h 324"/>
                  <a:gd name="T54" fmla="*/ 150 w 208"/>
                  <a:gd name="T55" fmla="*/ 0 h 324"/>
                  <a:gd name="T56" fmla="*/ 132 w 208"/>
                  <a:gd name="T57" fmla="*/ 18 h 324"/>
                  <a:gd name="T58" fmla="*/ 134 w 208"/>
                  <a:gd name="T59" fmla="*/ 8 h 324"/>
                  <a:gd name="T60" fmla="*/ 108 w 208"/>
                  <a:gd name="T61" fmla="*/ 24 h 324"/>
                  <a:gd name="T62" fmla="*/ 102 w 208"/>
                  <a:gd name="T63" fmla="*/ 30 h 324"/>
                  <a:gd name="T64" fmla="*/ 92 w 208"/>
                  <a:gd name="T65" fmla="*/ 42 h 324"/>
                  <a:gd name="T66" fmla="*/ 90 w 208"/>
                  <a:gd name="T67" fmla="*/ 62 h 324"/>
                  <a:gd name="T68" fmla="*/ 90 w 208"/>
                  <a:gd name="T69" fmla="*/ 72 h 324"/>
                  <a:gd name="T70" fmla="*/ 92 w 208"/>
                  <a:gd name="T71" fmla="*/ 86 h 324"/>
                  <a:gd name="T72" fmla="*/ 86 w 208"/>
                  <a:gd name="T73" fmla="*/ 94 h 324"/>
                  <a:gd name="T74" fmla="*/ 88 w 208"/>
                  <a:gd name="T75" fmla="*/ 110 h 324"/>
                  <a:gd name="T76" fmla="*/ 92 w 208"/>
                  <a:gd name="T77" fmla="*/ 124 h 324"/>
                  <a:gd name="T78" fmla="*/ 98 w 208"/>
                  <a:gd name="T79" fmla="*/ 126 h 324"/>
                  <a:gd name="T80" fmla="*/ 102 w 208"/>
                  <a:gd name="T81" fmla="*/ 142 h 324"/>
                  <a:gd name="T82" fmla="*/ 114 w 208"/>
                  <a:gd name="T83" fmla="*/ 166 h 324"/>
                  <a:gd name="T84" fmla="*/ 112 w 208"/>
                  <a:gd name="T85" fmla="*/ 178 h 324"/>
                  <a:gd name="T86" fmla="*/ 110 w 208"/>
                  <a:gd name="T87" fmla="*/ 190 h 324"/>
                  <a:gd name="T88" fmla="*/ 76 w 208"/>
                  <a:gd name="T89" fmla="*/ 206 h 324"/>
                  <a:gd name="T90" fmla="*/ 60 w 208"/>
                  <a:gd name="T91" fmla="*/ 214 h 324"/>
                  <a:gd name="T92" fmla="*/ 44 w 208"/>
                  <a:gd name="T93" fmla="*/ 218 h 324"/>
                  <a:gd name="T94" fmla="*/ 30 w 208"/>
                  <a:gd name="T95" fmla="*/ 224 h 324"/>
                  <a:gd name="T96" fmla="*/ 18 w 208"/>
                  <a:gd name="T97" fmla="*/ 234 h 324"/>
                  <a:gd name="T98" fmla="*/ 10 w 208"/>
                  <a:gd name="T99" fmla="*/ 248 h 324"/>
                  <a:gd name="T100" fmla="*/ 0 w 208"/>
                  <a:gd name="T101" fmla="*/ 282 h 324"/>
                  <a:gd name="T102" fmla="*/ 0 w 208"/>
                  <a:gd name="T103" fmla="*/ 310 h 324"/>
                  <a:gd name="T104" fmla="*/ 120 w 208"/>
                  <a:gd name="T105" fmla="*/ 324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08" h="324">
                    <a:moveTo>
                      <a:pt x="134" y="268"/>
                    </a:moveTo>
                    <a:lnTo>
                      <a:pt x="134" y="266"/>
                    </a:lnTo>
                    <a:lnTo>
                      <a:pt x="134" y="266"/>
                    </a:lnTo>
                    <a:lnTo>
                      <a:pt x="134" y="266"/>
                    </a:lnTo>
                    <a:lnTo>
                      <a:pt x="138" y="254"/>
                    </a:lnTo>
                    <a:lnTo>
                      <a:pt x="146" y="242"/>
                    </a:lnTo>
                    <a:lnTo>
                      <a:pt x="154" y="234"/>
                    </a:lnTo>
                    <a:lnTo>
                      <a:pt x="164" y="224"/>
                    </a:lnTo>
                    <a:lnTo>
                      <a:pt x="188" y="212"/>
                    </a:lnTo>
                    <a:lnTo>
                      <a:pt x="208" y="204"/>
                    </a:lnTo>
                    <a:lnTo>
                      <a:pt x="208" y="204"/>
                    </a:lnTo>
                    <a:lnTo>
                      <a:pt x="208" y="204"/>
                    </a:lnTo>
                    <a:lnTo>
                      <a:pt x="208" y="204"/>
                    </a:lnTo>
                    <a:lnTo>
                      <a:pt x="192" y="194"/>
                    </a:lnTo>
                    <a:lnTo>
                      <a:pt x="182" y="190"/>
                    </a:lnTo>
                    <a:lnTo>
                      <a:pt x="182" y="190"/>
                    </a:lnTo>
                    <a:lnTo>
                      <a:pt x="180" y="178"/>
                    </a:lnTo>
                    <a:lnTo>
                      <a:pt x="178" y="166"/>
                    </a:lnTo>
                    <a:lnTo>
                      <a:pt x="178" y="166"/>
                    </a:lnTo>
                    <a:lnTo>
                      <a:pt x="180" y="164"/>
                    </a:lnTo>
                    <a:lnTo>
                      <a:pt x="188" y="156"/>
                    </a:lnTo>
                    <a:lnTo>
                      <a:pt x="194" y="142"/>
                    </a:lnTo>
                    <a:lnTo>
                      <a:pt x="198" y="132"/>
                    </a:lnTo>
                    <a:lnTo>
                      <a:pt x="200" y="122"/>
                    </a:lnTo>
                    <a:lnTo>
                      <a:pt x="200" y="122"/>
                    </a:lnTo>
                    <a:lnTo>
                      <a:pt x="200" y="122"/>
                    </a:lnTo>
                    <a:lnTo>
                      <a:pt x="204" y="122"/>
                    </a:lnTo>
                    <a:lnTo>
                      <a:pt x="206" y="118"/>
                    </a:lnTo>
                    <a:lnTo>
                      <a:pt x="208" y="110"/>
                    </a:lnTo>
                    <a:lnTo>
                      <a:pt x="208" y="110"/>
                    </a:lnTo>
                    <a:lnTo>
                      <a:pt x="208" y="94"/>
                    </a:lnTo>
                    <a:lnTo>
                      <a:pt x="206" y="90"/>
                    </a:lnTo>
                    <a:lnTo>
                      <a:pt x="202" y="86"/>
                    </a:lnTo>
                    <a:lnTo>
                      <a:pt x="202" y="86"/>
                    </a:lnTo>
                    <a:lnTo>
                      <a:pt x="202" y="68"/>
                    </a:lnTo>
                    <a:lnTo>
                      <a:pt x="202" y="68"/>
                    </a:lnTo>
                    <a:lnTo>
                      <a:pt x="202" y="58"/>
                    </a:lnTo>
                    <a:lnTo>
                      <a:pt x="202" y="48"/>
                    </a:lnTo>
                    <a:lnTo>
                      <a:pt x="200" y="42"/>
                    </a:lnTo>
                    <a:lnTo>
                      <a:pt x="196" y="36"/>
                    </a:lnTo>
                    <a:lnTo>
                      <a:pt x="190" y="30"/>
                    </a:lnTo>
                    <a:lnTo>
                      <a:pt x="184" y="26"/>
                    </a:lnTo>
                    <a:lnTo>
                      <a:pt x="184" y="26"/>
                    </a:lnTo>
                    <a:lnTo>
                      <a:pt x="166" y="14"/>
                    </a:lnTo>
                    <a:lnTo>
                      <a:pt x="166" y="14"/>
                    </a:lnTo>
                    <a:lnTo>
                      <a:pt x="156" y="10"/>
                    </a:lnTo>
                    <a:lnTo>
                      <a:pt x="152" y="10"/>
                    </a:lnTo>
                    <a:lnTo>
                      <a:pt x="152" y="14"/>
                    </a:lnTo>
                    <a:lnTo>
                      <a:pt x="152" y="14"/>
                    </a:lnTo>
                    <a:lnTo>
                      <a:pt x="152" y="12"/>
                    </a:lnTo>
                    <a:lnTo>
                      <a:pt x="152" y="12"/>
                    </a:lnTo>
                    <a:lnTo>
                      <a:pt x="150" y="8"/>
                    </a:lnTo>
                    <a:lnTo>
                      <a:pt x="150" y="4"/>
                    </a:lnTo>
                    <a:lnTo>
                      <a:pt x="150" y="4"/>
                    </a:lnTo>
                    <a:lnTo>
                      <a:pt x="150" y="0"/>
                    </a:lnTo>
                    <a:lnTo>
                      <a:pt x="150" y="0"/>
                    </a:lnTo>
                    <a:lnTo>
                      <a:pt x="138" y="12"/>
                    </a:lnTo>
                    <a:lnTo>
                      <a:pt x="132" y="18"/>
                    </a:lnTo>
                    <a:lnTo>
                      <a:pt x="134" y="8"/>
                    </a:lnTo>
                    <a:lnTo>
                      <a:pt x="134" y="8"/>
                    </a:lnTo>
                    <a:lnTo>
                      <a:pt x="130" y="10"/>
                    </a:lnTo>
                    <a:lnTo>
                      <a:pt x="108" y="24"/>
                    </a:lnTo>
                    <a:lnTo>
                      <a:pt x="108" y="24"/>
                    </a:lnTo>
                    <a:lnTo>
                      <a:pt x="102" y="30"/>
                    </a:lnTo>
                    <a:lnTo>
                      <a:pt x="96" y="36"/>
                    </a:lnTo>
                    <a:lnTo>
                      <a:pt x="92" y="42"/>
                    </a:lnTo>
                    <a:lnTo>
                      <a:pt x="90" y="50"/>
                    </a:lnTo>
                    <a:lnTo>
                      <a:pt x="90" y="62"/>
                    </a:lnTo>
                    <a:lnTo>
                      <a:pt x="90" y="72"/>
                    </a:lnTo>
                    <a:lnTo>
                      <a:pt x="90" y="72"/>
                    </a:lnTo>
                    <a:lnTo>
                      <a:pt x="92" y="86"/>
                    </a:lnTo>
                    <a:lnTo>
                      <a:pt x="92" y="86"/>
                    </a:lnTo>
                    <a:lnTo>
                      <a:pt x="86" y="90"/>
                    </a:lnTo>
                    <a:lnTo>
                      <a:pt x="86" y="94"/>
                    </a:lnTo>
                    <a:lnTo>
                      <a:pt x="88" y="110"/>
                    </a:lnTo>
                    <a:lnTo>
                      <a:pt x="88" y="110"/>
                    </a:lnTo>
                    <a:lnTo>
                      <a:pt x="88" y="120"/>
                    </a:lnTo>
                    <a:lnTo>
                      <a:pt x="92" y="124"/>
                    </a:lnTo>
                    <a:lnTo>
                      <a:pt x="96" y="126"/>
                    </a:lnTo>
                    <a:lnTo>
                      <a:pt x="98" y="126"/>
                    </a:lnTo>
                    <a:lnTo>
                      <a:pt x="98" y="126"/>
                    </a:lnTo>
                    <a:lnTo>
                      <a:pt x="102" y="142"/>
                    </a:lnTo>
                    <a:lnTo>
                      <a:pt x="108" y="156"/>
                    </a:lnTo>
                    <a:lnTo>
                      <a:pt x="114" y="166"/>
                    </a:lnTo>
                    <a:lnTo>
                      <a:pt x="114" y="166"/>
                    </a:lnTo>
                    <a:lnTo>
                      <a:pt x="112" y="178"/>
                    </a:lnTo>
                    <a:lnTo>
                      <a:pt x="110" y="190"/>
                    </a:lnTo>
                    <a:lnTo>
                      <a:pt x="110" y="190"/>
                    </a:lnTo>
                    <a:lnTo>
                      <a:pt x="98" y="196"/>
                    </a:lnTo>
                    <a:lnTo>
                      <a:pt x="76" y="206"/>
                    </a:lnTo>
                    <a:lnTo>
                      <a:pt x="76" y="206"/>
                    </a:lnTo>
                    <a:lnTo>
                      <a:pt x="60" y="214"/>
                    </a:lnTo>
                    <a:lnTo>
                      <a:pt x="50" y="216"/>
                    </a:lnTo>
                    <a:lnTo>
                      <a:pt x="44" y="218"/>
                    </a:lnTo>
                    <a:lnTo>
                      <a:pt x="30" y="224"/>
                    </a:lnTo>
                    <a:lnTo>
                      <a:pt x="30" y="224"/>
                    </a:lnTo>
                    <a:lnTo>
                      <a:pt x="24" y="228"/>
                    </a:lnTo>
                    <a:lnTo>
                      <a:pt x="18" y="234"/>
                    </a:lnTo>
                    <a:lnTo>
                      <a:pt x="14" y="240"/>
                    </a:lnTo>
                    <a:lnTo>
                      <a:pt x="10" y="248"/>
                    </a:lnTo>
                    <a:lnTo>
                      <a:pt x="4" y="264"/>
                    </a:lnTo>
                    <a:lnTo>
                      <a:pt x="0" y="282"/>
                    </a:lnTo>
                    <a:lnTo>
                      <a:pt x="0" y="298"/>
                    </a:lnTo>
                    <a:lnTo>
                      <a:pt x="0" y="310"/>
                    </a:lnTo>
                    <a:lnTo>
                      <a:pt x="0" y="324"/>
                    </a:lnTo>
                    <a:lnTo>
                      <a:pt x="120" y="324"/>
                    </a:lnTo>
                    <a:lnTo>
                      <a:pt x="134" y="2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12" name="Freeform 8">
                <a:extLst>
                  <a:ext uri="{FF2B5EF4-FFF2-40B4-BE49-F238E27FC236}">
                    <a16:creationId xmlns:a16="http://schemas.microsoft.com/office/drawing/2014/main" id="{6E8A0045-B394-4839-93B4-409FE6054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6" y="2481"/>
                <a:ext cx="338" cy="384"/>
              </a:xfrm>
              <a:custGeom>
                <a:avLst/>
                <a:gdLst>
                  <a:gd name="T0" fmla="*/ 338 w 338"/>
                  <a:gd name="T1" fmla="*/ 384 h 384"/>
                  <a:gd name="T2" fmla="*/ 334 w 338"/>
                  <a:gd name="T3" fmla="*/ 356 h 384"/>
                  <a:gd name="T4" fmla="*/ 312 w 338"/>
                  <a:gd name="T5" fmla="*/ 264 h 384"/>
                  <a:gd name="T6" fmla="*/ 310 w 338"/>
                  <a:gd name="T7" fmla="*/ 260 h 384"/>
                  <a:gd name="T8" fmla="*/ 304 w 338"/>
                  <a:gd name="T9" fmla="*/ 248 h 384"/>
                  <a:gd name="T10" fmla="*/ 280 w 338"/>
                  <a:gd name="T11" fmla="*/ 234 h 384"/>
                  <a:gd name="T12" fmla="*/ 256 w 338"/>
                  <a:gd name="T13" fmla="*/ 226 h 384"/>
                  <a:gd name="T14" fmla="*/ 232 w 338"/>
                  <a:gd name="T15" fmla="*/ 216 h 384"/>
                  <a:gd name="T16" fmla="*/ 222 w 338"/>
                  <a:gd name="T17" fmla="*/ 210 h 384"/>
                  <a:gd name="T18" fmla="*/ 220 w 338"/>
                  <a:gd name="T19" fmla="*/ 202 h 384"/>
                  <a:gd name="T20" fmla="*/ 208 w 338"/>
                  <a:gd name="T21" fmla="*/ 194 h 384"/>
                  <a:gd name="T22" fmla="*/ 206 w 338"/>
                  <a:gd name="T23" fmla="*/ 178 h 384"/>
                  <a:gd name="T24" fmla="*/ 212 w 338"/>
                  <a:gd name="T25" fmla="*/ 176 h 384"/>
                  <a:gd name="T26" fmla="*/ 218 w 338"/>
                  <a:gd name="T27" fmla="*/ 160 h 384"/>
                  <a:gd name="T28" fmla="*/ 220 w 338"/>
                  <a:gd name="T29" fmla="*/ 146 h 384"/>
                  <a:gd name="T30" fmla="*/ 222 w 338"/>
                  <a:gd name="T31" fmla="*/ 146 h 384"/>
                  <a:gd name="T32" fmla="*/ 230 w 338"/>
                  <a:gd name="T33" fmla="*/ 138 h 384"/>
                  <a:gd name="T34" fmla="*/ 234 w 338"/>
                  <a:gd name="T35" fmla="*/ 128 h 384"/>
                  <a:gd name="T36" fmla="*/ 238 w 338"/>
                  <a:gd name="T37" fmla="*/ 112 h 384"/>
                  <a:gd name="T38" fmla="*/ 236 w 338"/>
                  <a:gd name="T39" fmla="*/ 102 h 384"/>
                  <a:gd name="T40" fmla="*/ 228 w 338"/>
                  <a:gd name="T41" fmla="*/ 100 h 384"/>
                  <a:gd name="T42" fmla="*/ 230 w 338"/>
                  <a:gd name="T43" fmla="*/ 82 h 384"/>
                  <a:gd name="T44" fmla="*/ 228 w 338"/>
                  <a:gd name="T45" fmla="*/ 44 h 384"/>
                  <a:gd name="T46" fmla="*/ 226 w 338"/>
                  <a:gd name="T47" fmla="*/ 32 h 384"/>
                  <a:gd name="T48" fmla="*/ 216 w 338"/>
                  <a:gd name="T49" fmla="*/ 16 h 384"/>
                  <a:gd name="T50" fmla="*/ 200 w 338"/>
                  <a:gd name="T51" fmla="*/ 6 h 384"/>
                  <a:gd name="T52" fmla="*/ 170 w 338"/>
                  <a:gd name="T53" fmla="*/ 0 h 384"/>
                  <a:gd name="T54" fmla="*/ 138 w 338"/>
                  <a:gd name="T55" fmla="*/ 6 h 384"/>
                  <a:gd name="T56" fmla="*/ 128 w 338"/>
                  <a:gd name="T57" fmla="*/ 12 h 384"/>
                  <a:gd name="T58" fmla="*/ 128 w 338"/>
                  <a:gd name="T59" fmla="*/ 18 h 384"/>
                  <a:gd name="T60" fmla="*/ 122 w 338"/>
                  <a:gd name="T61" fmla="*/ 18 h 384"/>
                  <a:gd name="T62" fmla="*/ 114 w 338"/>
                  <a:gd name="T63" fmla="*/ 22 h 384"/>
                  <a:gd name="T64" fmla="*/ 106 w 338"/>
                  <a:gd name="T65" fmla="*/ 36 h 384"/>
                  <a:gd name="T66" fmla="*/ 104 w 338"/>
                  <a:gd name="T67" fmla="*/ 72 h 384"/>
                  <a:gd name="T68" fmla="*/ 110 w 338"/>
                  <a:gd name="T69" fmla="*/ 102 h 384"/>
                  <a:gd name="T70" fmla="*/ 106 w 338"/>
                  <a:gd name="T71" fmla="*/ 104 h 384"/>
                  <a:gd name="T72" fmla="*/ 104 w 338"/>
                  <a:gd name="T73" fmla="*/ 116 h 384"/>
                  <a:gd name="T74" fmla="*/ 108 w 338"/>
                  <a:gd name="T75" fmla="*/ 132 h 384"/>
                  <a:gd name="T76" fmla="*/ 110 w 338"/>
                  <a:gd name="T77" fmla="*/ 142 h 384"/>
                  <a:gd name="T78" fmla="*/ 116 w 338"/>
                  <a:gd name="T79" fmla="*/ 146 h 384"/>
                  <a:gd name="T80" fmla="*/ 118 w 338"/>
                  <a:gd name="T81" fmla="*/ 146 h 384"/>
                  <a:gd name="T82" fmla="*/ 122 w 338"/>
                  <a:gd name="T83" fmla="*/ 164 h 384"/>
                  <a:gd name="T84" fmla="*/ 132 w 338"/>
                  <a:gd name="T85" fmla="*/ 178 h 384"/>
                  <a:gd name="T86" fmla="*/ 134 w 338"/>
                  <a:gd name="T87" fmla="*/ 178 h 384"/>
                  <a:gd name="T88" fmla="*/ 134 w 338"/>
                  <a:gd name="T89" fmla="*/ 194 h 384"/>
                  <a:gd name="T90" fmla="*/ 122 w 338"/>
                  <a:gd name="T91" fmla="*/ 196 h 384"/>
                  <a:gd name="T92" fmla="*/ 120 w 338"/>
                  <a:gd name="T93" fmla="*/ 208 h 384"/>
                  <a:gd name="T94" fmla="*/ 104 w 338"/>
                  <a:gd name="T95" fmla="*/ 216 h 384"/>
                  <a:gd name="T96" fmla="*/ 88 w 338"/>
                  <a:gd name="T97" fmla="*/ 224 h 384"/>
                  <a:gd name="T98" fmla="*/ 46 w 338"/>
                  <a:gd name="T99" fmla="*/ 246 h 384"/>
                  <a:gd name="T100" fmla="*/ 30 w 338"/>
                  <a:gd name="T101" fmla="*/ 260 h 384"/>
                  <a:gd name="T102" fmla="*/ 22 w 338"/>
                  <a:gd name="T103" fmla="*/ 276 h 384"/>
                  <a:gd name="T104" fmla="*/ 8 w 338"/>
                  <a:gd name="T105" fmla="*/ 338 h 384"/>
                  <a:gd name="T106" fmla="*/ 338 w 338"/>
                  <a:gd name="T107" fmla="*/ 384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8" h="384">
                    <a:moveTo>
                      <a:pt x="338" y="384"/>
                    </a:moveTo>
                    <a:lnTo>
                      <a:pt x="338" y="384"/>
                    </a:lnTo>
                    <a:lnTo>
                      <a:pt x="336" y="372"/>
                    </a:lnTo>
                    <a:lnTo>
                      <a:pt x="334" y="356"/>
                    </a:lnTo>
                    <a:lnTo>
                      <a:pt x="324" y="316"/>
                    </a:lnTo>
                    <a:lnTo>
                      <a:pt x="312" y="264"/>
                    </a:lnTo>
                    <a:lnTo>
                      <a:pt x="312" y="264"/>
                    </a:lnTo>
                    <a:lnTo>
                      <a:pt x="310" y="260"/>
                    </a:lnTo>
                    <a:lnTo>
                      <a:pt x="308" y="254"/>
                    </a:lnTo>
                    <a:lnTo>
                      <a:pt x="304" y="248"/>
                    </a:lnTo>
                    <a:lnTo>
                      <a:pt x="298" y="244"/>
                    </a:lnTo>
                    <a:lnTo>
                      <a:pt x="280" y="234"/>
                    </a:lnTo>
                    <a:lnTo>
                      <a:pt x="256" y="226"/>
                    </a:lnTo>
                    <a:lnTo>
                      <a:pt x="256" y="226"/>
                    </a:lnTo>
                    <a:lnTo>
                      <a:pt x="242" y="220"/>
                    </a:lnTo>
                    <a:lnTo>
                      <a:pt x="232" y="216"/>
                    </a:lnTo>
                    <a:lnTo>
                      <a:pt x="222" y="210"/>
                    </a:lnTo>
                    <a:lnTo>
                      <a:pt x="222" y="210"/>
                    </a:lnTo>
                    <a:lnTo>
                      <a:pt x="220" y="206"/>
                    </a:lnTo>
                    <a:lnTo>
                      <a:pt x="220" y="202"/>
                    </a:lnTo>
                    <a:lnTo>
                      <a:pt x="220" y="196"/>
                    </a:lnTo>
                    <a:lnTo>
                      <a:pt x="208" y="194"/>
                    </a:lnTo>
                    <a:lnTo>
                      <a:pt x="208" y="194"/>
                    </a:lnTo>
                    <a:lnTo>
                      <a:pt x="206" y="178"/>
                    </a:lnTo>
                    <a:lnTo>
                      <a:pt x="206" y="178"/>
                    </a:lnTo>
                    <a:lnTo>
                      <a:pt x="212" y="176"/>
                    </a:lnTo>
                    <a:lnTo>
                      <a:pt x="214" y="170"/>
                    </a:lnTo>
                    <a:lnTo>
                      <a:pt x="218" y="160"/>
                    </a:lnTo>
                    <a:lnTo>
                      <a:pt x="220" y="150"/>
                    </a:lnTo>
                    <a:lnTo>
                      <a:pt x="220" y="146"/>
                    </a:lnTo>
                    <a:lnTo>
                      <a:pt x="220" y="146"/>
                    </a:lnTo>
                    <a:lnTo>
                      <a:pt x="222" y="146"/>
                    </a:lnTo>
                    <a:lnTo>
                      <a:pt x="226" y="144"/>
                    </a:lnTo>
                    <a:lnTo>
                      <a:pt x="230" y="138"/>
                    </a:lnTo>
                    <a:lnTo>
                      <a:pt x="234" y="128"/>
                    </a:lnTo>
                    <a:lnTo>
                      <a:pt x="234" y="128"/>
                    </a:lnTo>
                    <a:lnTo>
                      <a:pt x="236" y="118"/>
                    </a:lnTo>
                    <a:lnTo>
                      <a:pt x="238" y="112"/>
                    </a:lnTo>
                    <a:lnTo>
                      <a:pt x="236" y="106"/>
                    </a:lnTo>
                    <a:lnTo>
                      <a:pt x="236" y="102"/>
                    </a:lnTo>
                    <a:lnTo>
                      <a:pt x="230" y="100"/>
                    </a:lnTo>
                    <a:lnTo>
                      <a:pt x="228" y="100"/>
                    </a:lnTo>
                    <a:lnTo>
                      <a:pt x="228" y="100"/>
                    </a:lnTo>
                    <a:lnTo>
                      <a:pt x="230" y="82"/>
                    </a:lnTo>
                    <a:lnTo>
                      <a:pt x="230" y="64"/>
                    </a:lnTo>
                    <a:lnTo>
                      <a:pt x="228" y="44"/>
                    </a:lnTo>
                    <a:lnTo>
                      <a:pt x="228" y="44"/>
                    </a:lnTo>
                    <a:lnTo>
                      <a:pt x="226" y="32"/>
                    </a:lnTo>
                    <a:lnTo>
                      <a:pt x="222" y="24"/>
                    </a:lnTo>
                    <a:lnTo>
                      <a:pt x="216" y="16"/>
                    </a:lnTo>
                    <a:lnTo>
                      <a:pt x="208" y="10"/>
                    </a:lnTo>
                    <a:lnTo>
                      <a:pt x="200" y="6"/>
                    </a:lnTo>
                    <a:lnTo>
                      <a:pt x="190" y="4"/>
                    </a:lnTo>
                    <a:lnTo>
                      <a:pt x="170" y="0"/>
                    </a:lnTo>
                    <a:lnTo>
                      <a:pt x="152" y="2"/>
                    </a:lnTo>
                    <a:lnTo>
                      <a:pt x="138" y="6"/>
                    </a:lnTo>
                    <a:lnTo>
                      <a:pt x="132" y="8"/>
                    </a:lnTo>
                    <a:lnTo>
                      <a:pt x="128" y="12"/>
                    </a:lnTo>
                    <a:lnTo>
                      <a:pt x="126" y="16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2" y="18"/>
                    </a:lnTo>
                    <a:lnTo>
                      <a:pt x="118" y="20"/>
                    </a:lnTo>
                    <a:lnTo>
                      <a:pt x="114" y="22"/>
                    </a:lnTo>
                    <a:lnTo>
                      <a:pt x="112" y="26"/>
                    </a:lnTo>
                    <a:lnTo>
                      <a:pt x="106" y="36"/>
                    </a:lnTo>
                    <a:lnTo>
                      <a:pt x="104" y="48"/>
                    </a:lnTo>
                    <a:lnTo>
                      <a:pt x="104" y="72"/>
                    </a:lnTo>
                    <a:lnTo>
                      <a:pt x="104" y="84"/>
                    </a:lnTo>
                    <a:lnTo>
                      <a:pt x="110" y="102"/>
                    </a:lnTo>
                    <a:lnTo>
                      <a:pt x="110" y="102"/>
                    </a:lnTo>
                    <a:lnTo>
                      <a:pt x="106" y="104"/>
                    </a:lnTo>
                    <a:lnTo>
                      <a:pt x="104" y="108"/>
                    </a:lnTo>
                    <a:lnTo>
                      <a:pt x="104" y="116"/>
                    </a:lnTo>
                    <a:lnTo>
                      <a:pt x="106" y="124"/>
                    </a:lnTo>
                    <a:lnTo>
                      <a:pt x="108" y="132"/>
                    </a:lnTo>
                    <a:lnTo>
                      <a:pt x="108" y="132"/>
                    </a:lnTo>
                    <a:lnTo>
                      <a:pt x="110" y="142"/>
                    </a:lnTo>
                    <a:lnTo>
                      <a:pt x="114" y="146"/>
                    </a:lnTo>
                    <a:lnTo>
                      <a:pt x="116" y="146"/>
                    </a:lnTo>
                    <a:lnTo>
                      <a:pt x="118" y="146"/>
                    </a:lnTo>
                    <a:lnTo>
                      <a:pt x="118" y="146"/>
                    </a:lnTo>
                    <a:lnTo>
                      <a:pt x="120" y="156"/>
                    </a:lnTo>
                    <a:lnTo>
                      <a:pt x="122" y="164"/>
                    </a:lnTo>
                    <a:lnTo>
                      <a:pt x="126" y="174"/>
                    </a:lnTo>
                    <a:lnTo>
                      <a:pt x="132" y="178"/>
                    </a:lnTo>
                    <a:lnTo>
                      <a:pt x="134" y="178"/>
                    </a:lnTo>
                    <a:lnTo>
                      <a:pt x="134" y="178"/>
                    </a:lnTo>
                    <a:lnTo>
                      <a:pt x="136" y="192"/>
                    </a:lnTo>
                    <a:lnTo>
                      <a:pt x="134" y="194"/>
                    </a:lnTo>
                    <a:lnTo>
                      <a:pt x="122" y="196"/>
                    </a:lnTo>
                    <a:lnTo>
                      <a:pt x="122" y="196"/>
                    </a:lnTo>
                    <a:lnTo>
                      <a:pt x="122" y="204"/>
                    </a:lnTo>
                    <a:lnTo>
                      <a:pt x="120" y="208"/>
                    </a:lnTo>
                    <a:lnTo>
                      <a:pt x="120" y="208"/>
                    </a:lnTo>
                    <a:lnTo>
                      <a:pt x="104" y="216"/>
                    </a:lnTo>
                    <a:lnTo>
                      <a:pt x="88" y="224"/>
                    </a:lnTo>
                    <a:lnTo>
                      <a:pt x="88" y="224"/>
                    </a:lnTo>
                    <a:lnTo>
                      <a:pt x="66" y="234"/>
                    </a:lnTo>
                    <a:lnTo>
                      <a:pt x="46" y="246"/>
                    </a:lnTo>
                    <a:lnTo>
                      <a:pt x="38" y="252"/>
                    </a:lnTo>
                    <a:lnTo>
                      <a:pt x="30" y="260"/>
                    </a:lnTo>
                    <a:lnTo>
                      <a:pt x="26" y="268"/>
                    </a:lnTo>
                    <a:lnTo>
                      <a:pt x="22" y="276"/>
                    </a:lnTo>
                    <a:lnTo>
                      <a:pt x="22" y="276"/>
                    </a:lnTo>
                    <a:lnTo>
                      <a:pt x="8" y="338"/>
                    </a:lnTo>
                    <a:lnTo>
                      <a:pt x="0" y="384"/>
                    </a:lnTo>
                    <a:lnTo>
                      <a:pt x="338" y="384"/>
                    </a:lnTo>
                    <a:lnTo>
                      <a:pt x="338" y="3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71" name="그룹 70"/>
            <p:cNvGrpSpPr/>
            <p:nvPr/>
          </p:nvGrpSpPr>
          <p:grpSpPr>
            <a:xfrm>
              <a:off x="1308523" y="3982621"/>
              <a:ext cx="7154158" cy="1769449"/>
              <a:chOff x="1488015" y="4264123"/>
              <a:chExt cx="7154158" cy="2410506"/>
            </a:xfrm>
          </p:grpSpPr>
          <p:sp>
            <p:nvSpPr>
              <p:cNvPr id="75" name="TextBox 74"/>
              <p:cNvSpPr txBox="1"/>
              <p:nvPr/>
            </p:nvSpPr>
            <p:spPr>
              <a:xfrm>
                <a:off x="2884972" y="6338524"/>
                <a:ext cx="963315" cy="33610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공직유관단체 본부장 </a:t>
                </a:r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A</a:t>
                </a:r>
              </a:p>
              <a:p>
                <a:pPr algn="ctr"/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(</a:t>
                </a:r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피고인</a:t>
                </a:r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)</a:t>
                </a:r>
              </a:p>
            </p:txBody>
          </p:sp>
          <p:sp>
            <p:nvSpPr>
              <p:cNvPr id="76" name="굽은 화살표 75"/>
              <p:cNvSpPr/>
              <p:nvPr/>
            </p:nvSpPr>
            <p:spPr>
              <a:xfrm flipV="1">
                <a:off x="5345919" y="5298135"/>
                <a:ext cx="735133" cy="497743"/>
              </a:xfrm>
              <a:prstGeom prst="bentArrow">
                <a:avLst>
                  <a:gd name="adj1" fmla="val 29748"/>
                  <a:gd name="adj2" fmla="val 25000"/>
                  <a:gd name="adj3" fmla="val 36395"/>
                  <a:gd name="adj4" fmla="val 43750"/>
                </a:avLst>
              </a:prstGeom>
              <a:gradFill>
                <a:gsLst>
                  <a:gs pos="0">
                    <a:schemeClr val="bg1">
                      <a:alpha val="0"/>
                    </a:schemeClr>
                  </a:gs>
                  <a:gs pos="50000">
                    <a:srgbClr val="9CB86E"/>
                  </a:gs>
                  <a:gs pos="100000">
                    <a:srgbClr val="156B13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7" name="Oval 48"/>
              <p:cNvSpPr>
                <a:spLocks noChangeArrowheads="1"/>
              </p:cNvSpPr>
              <p:nvPr/>
            </p:nvSpPr>
            <p:spPr bwMode="auto">
              <a:xfrm>
                <a:off x="1814721" y="5207745"/>
                <a:ext cx="239380" cy="180783"/>
              </a:xfrm>
              <a:prstGeom prst="ellipse">
                <a:avLst/>
              </a:prstGeom>
              <a:solidFill>
                <a:srgbClr val="00B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rgbClr val="77933C"/>
                  </a:solidFill>
                </a:endParaRPr>
              </a:p>
            </p:txBody>
          </p:sp>
          <p:sp>
            <p:nvSpPr>
              <p:cNvPr id="78" name="Freeform 51"/>
              <p:cNvSpPr>
                <a:spLocks/>
              </p:cNvSpPr>
              <p:nvPr/>
            </p:nvSpPr>
            <p:spPr bwMode="auto">
              <a:xfrm>
                <a:off x="1659332" y="5424351"/>
                <a:ext cx="644634" cy="779193"/>
              </a:xfrm>
              <a:custGeom>
                <a:avLst/>
                <a:gdLst>
                  <a:gd name="T0" fmla="*/ 103 w 143"/>
                  <a:gd name="T1" fmla="*/ 19 h 233"/>
                  <a:gd name="T2" fmla="*/ 91 w 143"/>
                  <a:gd name="T3" fmla="*/ 6 h 233"/>
                  <a:gd name="T4" fmla="*/ 90 w 143"/>
                  <a:gd name="T5" fmla="*/ 6 h 233"/>
                  <a:gd name="T6" fmla="*/ 75 w 143"/>
                  <a:gd name="T7" fmla="*/ 0 h 233"/>
                  <a:gd name="T8" fmla="*/ 60 w 143"/>
                  <a:gd name="T9" fmla="*/ 0 h 233"/>
                  <a:gd name="T10" fmla="*/ 58 w 143"/>
                  <a:gd name="T11" fmla="*/ 0 h 233"/>
                  <a:gd name="T12" fmla="*/ 47 w 143"/>
                  <a:gd name="T13" fmla="*/ 2 h 233"/>
                  <a:gd name="T14" fmla="*/ 7 w 143"/>
                  <a:gd name="T15" fmla="*/ 45 h 233"/>
                  <a:gd name="T16" fmla="*/ 10 w 143"/>
                  <a:gd name="T17" fmla="*/ 105 h 233"/>
                  <a:gd name="T18" fmla="*/ 20 w 143"/>
                  <a:gd name="T19" fmla="*/ 111 h 233"/>
                  <a:gd name="T20" fmla="*/ 25 w 143"/>
                  <a:gd name="T21" fmla="*/ 110 h 233"/>
                  <a:gd name="T22" fmla="*/ 30 w 143"/>
                  <a:gd name="T23" fmla="*/ 95 h 233"/>
                  <a:gd name="T24" fmla="*/ 29 w 143"/>
                  <a:gd name="T25" fmla="*/ 53 h 233"/>
                  <a:gd name="T26" fmla="*/ 36 w 143"/>
                  <a:gd name="T27" fmla="*/ 39 h 233"/>
                  <a:gd name="T28" fmla="*/ 36 w 143"/>
                  <a:gd name="T29" fmla="*/ 41 h 233"/>
                  <a:gd name="T30" fmla="*/ 36 w 143"/>
                  <a:gd name="T31" fmla="*/ 44 h 233"/>
                  <a:gd name="T32" fmla="*/ 36 w 143"/>
                  <a:gd name="T33" fmla="*/ 89 h 233"/>
                  <a:gd name="T34" fmla="*/ 36 w 143"/>
                  <a:gd name="T35" fmla="*/ 91 h 233"/>
                  <a:gd name="T36" fmla="*/ 36 w 143"/>
                  <a:gd name="T37" fmla="*/ 118 h 233"/>
                  <a:gd name="T38" fmla="*/ 36 w 143"/>
                  <a:gd name="T39" fmla="*/ 219 h 233"/>
                  <a:gd name="T40" fmla="*/ 48 w 143"/>
                  <a:gd name="T41" fmla="*/ 233 h 233"/>
                  <a:gd name="T42" fmla="*/ 50 w 143"/>
                  <a:gd name="T43" fmla="*/ 233 h 233"/>
                  <a:gd name="T44" fmla="*/ 62 w 143"/>
                  <a:gd name="T45" fmla="*/ 219 h 233"/>
                  <a:gd name="T46" fmla="*/ 62 w 143"/>
                  <a:gd name="T47" fmla="*/ 119 h 233"/>
                  <a:gd name="T48" fmla="*/ 73 w 143"/>
                  <a:gd name="T49" fmla="*/ 119 h 233"/>
                  <a:gd name="T50" fmla="*/ 73 w 143"/>
                  <a:gd name="T51" fmla="*/ 219 h 233"/>
                  <a:gd name="T52" fmla="*/ 85 w 143"/>
                  <a:gd name="T53" fmla="*/ 233 h 233"/>
                  <a:gd name="T54" fmla="*/ 87 w 143"/>
                  <a:gd name="T55" fmla="*/ 233 h 233"/>
                  <a:gd name="T56" fmla="*/ 99 w 143"/>
                  <a:gd name="T57" fmla="*/ 219 h 233"/>
                  <a:gd name="T58" fmla="*/ 99 w 143"/>
                  <a:gd name="T59" fmla="*/ 119 h 233"/>
                  <a:gd name="T60" fmla="*/ 99 w 143"/>
                  <a:gd name="T61" fmla="*/ 89 h 233"/>
                  <a:gd name="T62" fmla="*/ 99 w 143"/>
                  <a:gd name="T63" fmla="*/ 48 h 233"/>
                  <a:gd name="T64" fmla="*/ 141 w 143"/>
                  <a:gd name="T65" fmla="*/ 67 h 233"/>
                  <a:gd name="T66" fmla="*/ 138 w 143"/>
                  <a:gd name="T67" fmla="*/ 59 h 233"/>
                  <a:gd name="T68" fmla="*/ 143 w 143"/>
                  <a:gd name="T69" fmla="*/ 44 h 233"/>
                  <a:gd name="T70" fmla="*/ 103 w 143"/>
                  <a:gd name="T71" fmla="*/ 19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3" h="233">
                    <a:moveTo>
                      <a:pt x="103" y="19"/>
                    </a:moveTo>
                    <a:cubicBezTo>
                      <a:pt x="99" y="14"/>
                      <a:pt x="96" y="9"/>
                      <a:pt x="91" y="6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86" y="2"/>
                      <a:pt x="81" y="0"/>
                      <a:pt x="75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9" y="0"/>
                      <a:pt x="59" y="0"/>
                      <a:pt x="58" y="0"/>
                    </a:cubicBezTo>
                    <a:cubicBezTo>
                      <a:pt x="57" y="0"/>
                      <a:pt x="48" y="1"/>
                      <a:pt x="47" y="2"/>
                    </a:cubicBezTo>
                    <a:cubicBezTo>
                      <a:pt x="28" y="10"/>
                      <a:pt x="14" y="25"/>
                      <a:pt x="7" y="45"/>
                    </a:cubicBezTo>
                    <a:cubicBezTo>
                      <a:pt x="0" y="66"/>
                      <a:pt x="1" y="90"/>
                      <a:pt x="10" y="105"/>
                    </a:cubicBezTo>
                    <a:cubicBezTo>
                      <a:pt x="12" y="109"/>
                      <a:pt x="16" y="111"/>
                      <a:pt x="20" y="111"/>
                    </a:cubicBezTo>
                    <a:cubicBezTo>
                      <a:pt x="21" y="111"/>
                      <a:pt x="23" y="111"/>
                      <a:pt x="25" y="110"/>
                    </a:cubicBezTo>
                    <a:cubicBezTo>
                      <a:pt x="31" y="107"/>
                      <a:pt x="33" y="100"/>
                      <a:pt x="30" y="95"/>
                    </a:cubicBezTo>
                    <a:cubicBezTo>
                      <a:pt x="25" y="86"/>
                      <a:pt x="23" y="69"/>
                      <a:pt x="29" y="53"/>
                    </a:cubicBezTo>
                    <a:cubicBezTo>
                      <a:pt x="30" y="49"/>
                      <a:pt x="33" y="44"/>
                      <a:pt x="36" y="39"/>
                    </a:cubicBezTo>
                    <a:cubicBezTo>
                      <a:pt x="36" y="41"/>
                      <a:pt x="36" y="41"/>
                      <a:pt x="36" y="41"/>
                    </a:cubicBezTo>
                    <a:cubicBezTo>
                      <a:pt x="36" y="44"/>
                      <a:pt x="36" y="44"/>
                      <a:pt x="36" y="44"/>
                    </a:cubicBezTo>
                    <a:cubicBezTo>
                      <a:pt x="36" y="89"/>
                      <a:pt x="36" y="89"/>
                      <a:pt x="36" y="89"/>
                    </a:cubicBezTo>
                    <a:cubicBezTo>
                      <a:pt x="36" y="91"/>
                      <a:pt x="36" y="91"/>
                      <a:pt x="36" y="91"/>
                    </a:cubicBezTo>
                    <a:cubicBezTo>
                      <a:pt x="36" y="118"/>
                      <a:pt x="36" y="118"/>
                      <a:pt x="36" y="118"/>
                    </a:cubicBezTo>
                    <a:cubicBezTo>
                      <a:pt x="36" y="219"/>
                      <a:pt x="36" y="219"/>
                      <a:pt x="36" y="219"/>
                    </a:cubicBezTo>
                    <a:cubicBezTo>
                      <a:pt x="36" y="227"/>
                      <a:pt x="41" y="233"/>
                      <a:pt x="48" y="233"/>
                    </a:cubicBezTo>
                    <a:cubicBezTo>
                      <a:pt x="50" y="233"/>
                      <a:pt x="50" y="233"/>
                      <a:pt x="50" y="233"/>
                    </a:cubicBezTo>
                    <a:cubicBezTo>
                      <a:pt x="57" y="233"/>
                      <a:pt x="62" y="227"/>
                      <a:pt x="62" y="219"/>
                    </a:cubicBezTo>
                    <a:cubicBezTo>
                      <a:pt x="62" y="119"/>
                      <a:pt x="62" y="119"/>
                      <a:pt x="62" y="119"/>
                    </a:cubicBezTo>
                    <a:cubicBezTo>
                      <a:pt x="73" y="119"/>
                      <a:pt x="73" y="119"/>
                      <a:pt x="73" y="119"/>
                    </a:cubicBezTo>
                    <a:cubicBezTo>
                      <a:pt x="73" y="219"/>
                      <a:pt x="73" y="219"/>
                      <a:pt x="73" y="219"/>
                    </a:cubicBezTo>
                    <a:cubicBezTo>
                      <a:pt x="73" y="227"/>
                      <a:pt x="78" y="233"/>
                      <a:pt x="85" y="233"/>
                    </a:cubicBezTo>
                    <a:cubicBezTo>
                      <a:pt x="87" y="233"/>
                      <a:pt x="87" y="233"/>
                      <a:pt x="87" y="233"/>
                    </a:cubicBezTo>
                    <a:cubicBezTo>
                      <a:pt x="94" y="233"/>
                      <a:pt x="99" y="227"/>
                      <a:pt x="99" y="219"/>
                    </a:cubicBezTo>
                    <a:cubicBezTo>
                      <a:pt x="99" y="119"/>
                      <a:pt x="99" y="119"/>
                      <a:pt x="99" y="119"/>
                    </a:cubicBezTo>
                    <a:cubicBezTo>
                      <a:pt x="99" y="89"/>
                      <a:pt x="99" y="89"/>
                      <a:pt x="99" y="89"/>
                    </a:cubicBezTo>
                    <a:cubicBezTo>
                      <a:pt x="99" y="48"/>
                      <a:pt x="99" y="48"/>
                      <a:pt x="99" y="48"/>
                    </a:cubicBezTo>
                    <a:cubicBezTo>
                      <a:pt x="108" y="56"/>
                      <a:pt x="121" y="64"/>
                      <a:pt x="141" y="67"/>
                    </a:cubicBezTo>
                    <a:cubicBezTo>
                      <a:pt x="140" y="65"/>
                      <a:pt x="138" y="62"/>
                      <a:pt x="138" y="59"/>
                    </a:cubicBezTo>
                    <a:cubicBezTo>
                      <a:pt x="137" y="53"/>
                      <a:pt x="139" y="48"/>
                      <a:pt x="143" y="44"/>
                    </a:cubicBezTo>
                    <a:cubicBezTo>
                      <a:pt x="121" y="40"/>
                      <a:pt x="111" y="29"/>
                      <a:pt x="103" y="19"/>
                    </a:cubicBezTo>
                    <a:close/>
                  </a:path>
                </a:pathLst>
              </a:custGeom>
              <a:solidFill>
                <a:srgbClr val="00B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rgbClr val="77933C"/>
                  </a:solidFill>
                </a:endParaRPr>
              </a:p>
            </p:txBody>
          </p:sp>
          <p:sp>
            <p:nvSpPr>
              <p:cNvPr id="79" name="오른쪽 화살표 78"/>
              <p:cNvSpPr/>
              <p:nvPr/>
            </p:nvSpPr>
            <p:spPr>
              <a:xfrm>
                <a:off x="2303966" y="5424351"/>
                <a:ext cx="693227" cy="437973"/>
              </a:xfrm>
              <a:prstGeom prst="rightArrow">
                <a:avLst>
                  <a:gd name="adj1" fmla="val 50000"/>
                  <a:gd name="adj2" fmla="val 51815"/>
                </a:avLst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100000">
                    <a:srgbClr val="004370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80" name="그룹 91"/>
              <p:cNvGrpSpPr/>
              <p:nvPr/>
            </p:nvGrpSpPr>
            <p:grpSpPr>
              <a:xfrm>
                <a:off x="2934625" y="5376449"/>
                <a:ext cx="677702" cy="840848"/>
                <a:chOff x="4888828" y="5828813"/>
                <a:chExt cx="574028" cy="863135"/>
              </a:xfrm>
              <a:solidFill>
                <a:srgbClr val="FCB811"/>
              </a:solidFill>
            </p:grpSpPr>
            <p:sp>
              <p:nvSpPr>
                <p:cNvPr id="105" name="Line 10"/>
                <p:cNvSpPr>
                  <a:spLocks noChangeShapeType="1"/>
                </p:cNvSpPr>
                <p:nvPr/>
              </p:nvSpPr>
              <p:spPr bwMode="auto">
                <a:xfrm>
                  <a:off x="4888828" y="6121868"/>
                  <a:ext cx="0" cy="0"/>
                </a:xfrm>
                <a:prstGeom prst="lin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solidFill>
                      <a:srgbClr val="948778"/>
                    </a:solidFill>
                  </a:endParaRPr>
                </a:p>
              </p:txBody>
            </p:sp>
            <p:sp>
              <p:nvSpPr>
                <p:cNvPr id="106" name="Line 11"/>
                <p:cNvSpPr>
                  <a:spLocks noChangeShapeType="1"/>
                </p:cNvSpPr>
                <p:nvPr/>
              </p:nvSpPr>
              <p:spPr bwMode="auto">
                <a:xfrm>
                  <a:off x="4888828" y="6121868"/>
                  <a:ext cx="0" cy="0"/>
                </a:xfrm>
                <a:prstGeom prst="lin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solidFill>
                      <a:srgbClr val="948778"/>
                    </a:solidFill>
                  </a:endParaRPr>
                </a:p>
              </p:txBody>
            </p:sp>
            <p:sp>
              <p:nvSpPr>
                <p:cNvPr id="107" name="Freeform 12"/>
                <p:cNvSpPr>
                  <a:spLocks/>
                </p:cNvSpPr>
                <p:nvPr/>
              </p:nvSpPr>
              <p:spPr bwMode="auto">
                <a:xfrm>
                  <a:off x="4981549" y="5853630"/>
                  <a:ext cx="481307" cy="838318"/>
                </a:xfrm>
                <a:custGeom>
                  <a:avLst/>
                  <a:gdLst>
                    <a:gd name="T0" fmla="*/ 924 w 1092"/>
                    <a:gd name="T1" fmla="*/ 64 h 1902"/>
                    <a:gd name="T2" fmla="*/ 920 w 1092"/>
                    <a:gd name="T3" fmla="*/ 52 h 1902"/>
                    <a:gd name="T4" fmla="*/ 906 w 1092"/>
                    <a:gd name="T5" fmla="*/ 30 h 1902"/>
                    <a:gd name="T6" fmla="*/ 888 w 1092"/>
                    <a:gd name="T7" fmla="*/ 14 h 1902"/>
                    <a:gd name="T8" fmla="*/ 864 w 1092"/>
                    <a:gd name="T9" fmla="*/ 4 h 1902"/>
                    <a:gd name="T10" fmla="*/ 852 w 1092"/>
                    <a:gd name="T11" fmla="*/ 0 h 1902"/>
                    <a:gd name="T12" fmla="*/ 840 w 1092"/>
                    <a:gd name="T13" fmla="*/ 0 h 1902"/>
                    <a:gd name="T14" fmla="*/ 838 w 1092"/>
                    <a:gd name="T15" fmla="*/ 0 h 1902"/>
                    <a:gd name="T16" fmla="*/ 646 w 1092"/>
                    <a:gd name="T17" fmla="*/ 0 h 1902"/>
                    <a:gd name="T18" fmla="*/ 402 w 1092"/>
                    <a:gd name="T19" fmla="*/ 654 h 1902"/>
                    <a:gd name="T20" fmla="*/ 238 w 1092"/>
                    <a:gd name="T21" fmla="*/ 0 h 1902"/>
                    <a:gd name="T22" fmla="*/ 244 w 1092"/>
                    <a:gd name="T23" fmla="*/ 0 h 1902"/>
                    <a:gd name="T24" fmla="*/ 232 w 1092"/>
                    <a:gd name="T25" fmla="*/ 2 h 1902"/>
                    <a:gd name="T26" fmla="*/ 208 w 1092"/>
                    <a:gd name="T27" fmla="*/ 12 h 1902"/>
                    <a:gd name="T28" fmla="*/ 188 w 1092"/>
                    <a:gd name="T29" fmla="*/ 28 h 1902"/>
                    <a:gd name="T30" fmla="*/ 174 w 1092"/>
                    <a:gd name="T31" fmla="*/ 50 h 1902"/>
                    <a:gd name="T32" fmla="*/ 2 w 1092"/>
                    <a:gd name="T33" fmla="*/ 732 h 1902"/>
                    <a:gd name="T34" fmla="*/ 0 w 1092"/>
                    <a:gd name="T35" fmla="*/ 750 h 1902"/>
                    <a:gd name="T36" fmla="*/ 6 w 1092"/>
                    <a:gd name="T37" fmla="*/ 782 h 1902"/>
                    <a:gd name="T38" fmla="*/ 22 w 1092"/>
                    <a:gd name="T39" fmla="*/ 810 h 1902"/>
                    <a:gd name="T40" fmla="*/ 48 w 1092"/>
                    <a:gd name="T41" fmla="*/ 828 h 1902"/>
                    <a:gd name="T42" fmla="*/ 64 w 1092"/>
                    <a:gd name="T43" fmla="*/ 834 h 1902"/>
                    <a:gd name="T44" fmla="*/ 96 w 1092"/>
                    <a:gd name="T45" fmla="*/ 836 h 1902"/>
                    <a:gd name="T46" fmla="*/ 128 w 1092"/>
                    <a:gd name="T47" fmla="*/ 824 h 1902"/>
                    <a:gd name="T48" fmla="*/ 150 w 1092"/>
                    <a:gd name="T49" fmla="*/ 804 h 1902"/>
                    <a:gd name="T50" fmla="*/ 164 w 1092"/>
                    <a:gd name="T51" fmla="*/ 774 h 1902"/>
                    <a:gd name="T52" fmla="*/ 302 w 1092"/>
                    <a:gd name="T53" fmla="*/ 510 h 1902"/>
                    <a:gd name="T54" fmla="*/ 302 w 1092"/>
                    <a:gd name="T55" fmla="*/ 516 h 1902"/>
                    <a:gd name="T56" fmla="*/ 302 w 1092"/>
                    <a:gd name="T57" fmla="*/ 1788 h 1902"/>
                    <a:gd name="T58" fmla="*/ 306 w 1092"/>
                    <a:gd name="T59" fmla="*/ 1814 h 1902"/>
                    <a:gd name="T60" fmla="*/ 312 w 1092"/>
                    <a:gd name="T61" fmla="*/ 1838 h 1902"/>
                    <a:gd name="T62" fmla="*/ 324 w 1092"/>
                    <a:gd name="T63" fmla="*/ 1858 h 1902"/>
                    <a:gd name="T64" fmla="*/ 356 w 1092"/>
                    <a:gd name="T65" fmla="*/ 1886 h 1902"/>
                    <a:gd name="T66" fmla="*/ 394 w 1092"/>
                    <a:gd name="T67" fmla="*/ 1900 h 1902"/>
                    <a:gd name="T68" fmla="*/ 436 w 1092"/>
                    <a:gd name="T69" fmla="*/ 1900 h 1902"/>
                    <a:gd name="T70" fmla="*/ 476 w 1092"/>
                    <a:gd name="T71" fmla="*/ 1884 h 1902"/>
                    <a:gd name="T72" fmla="*/ 508 w 1092"/>
                    <a:gd name="T73" fmla="*/ 1856 h 1902"/>
                    <a:gd name="T74" fmla="*/ 518 w 1092"/>
                    <a:gd name="T75" fmla="*/ 1836 h 1902"/>
                    <a:gd name="T76" fmla="*/ 526 w 1092"/>
                    <a:gd name="T77" fmla="*/ 1814 h 1902"/>
                    <a:gd name="T78" fmla="*/ 528 w 1092"/>
                    <a:gd name="T79" fmla="*/ 1788 h 1902"/>
                    <a:gd name="T80" fmla="*/ 566 w 1092"/>
                    <a:gd name="T81" fmla="*/ 924 h 1902"/>
                    <a:gd name="T82" fmla="*/ 566 w 1092"/>
                    <a:gd name="T83" fmla="*/ 1788 h 1902"/>
                    <a:gd name="T84" fmla="*/ 570 w 1092"/>
                    <a:gd name="T85" fmla="*/ 1814 h 1902"/>
                    <a:gd name="T86" fmla="*/ 576 w 1092"/>
                    <a:gd name="T87" fmla="*/ 1836 h 1902"/>
                    <a:gd name="T88" fmla="*/ 588 w 1092"/>
                    <a:gd name="T89" fmla="*/ 1856 h 1902"/>
                    <a:gd name="T90" fmla="*/ 618 w 1092"/>
                    <a:gd name="T91" fmla="*/ 1884 h 1902"/>
                    <a:gd name="T92" fmla="*/ 658 w 1092"/>
                    <a:gd name="T93" fmla="*/ 1900 h 1902"/>
                    <a:gd name="T94" fmla="*/ 700 w 1092"/>
                    <a:gd name="T95" fmla="*/ 1900 h 1902"/>
                    <a:gd name="T96" fmla="*/ 740 w 1092"/>
                    <a:gd name="T97" fmla="*/ 1886 h 1902"/>
                    <a:gd name="T98" fmla="*/ 772 w 1092"/>
                    <a:gd name="T99" fmla="*/ 1858 h 1902"/>
                    <a:gd name="T100" fmla="*/ 782 w 1092"/>
                    <a:gd name="T101" fmla="*/ 1838 h 1902"/>
                    <a:gd name="T102" fmla="*/ 790 w 1092"/>
                    <a:gd name="T103" fmla="*/ 1814 h 1902"/>
                    <a:gd name="T104" fmla="*/ 792 w 1092"/>
                    <a:gd name="T105" fmla="*/ 1788 h 1902"/>
                    <a:gd name="T106" fmla="*/ 928 w 1092"/>
                    <a:gd name="T107" fmla="*/ 774 h 1902"/>
                    <a:gd name="T108" fmla="*/ 932 w 1092"/>
                    <a:gd name="T109" fmla="*/ 790 h 1902"/>
                    <a:gd name="T110" fmla="*/ 952 w 1092"/>
                    <a:gd name="T111" fmla="*/ 816 h 1902"/>
                    <a:gd name="T112" fmla="*/ 980 w 1092"/>
                    <a:gd name="T113" fmla="*/ 832 h 1902"/>
                    <a:gd name="T114" fmla="*/ 1012 w 1092"/>
                    <a:gd name="T115" fmla="*/ 836 h 1902"/>
                    <a:gd name="T116" fmla="*/ 1028 w 1092"/>
                    <a:gd name="T117" fmla="*/ 834 h 1902"/>
                    <a:gd name="T118" fmla="*/ 1058 w 1092"/>
                    <a:gd name="T119" fmla="*/ 820 h 1902"/>
                    <a:gd name="T120" fmla="*/ 1080 w 1092"/>
                    <a:gd name="T121" fmla="*/ 796 h 1902"/>
                    <a:gd name="T122" fmla="*/ 1090 w 1092"/>
                    <a:gd name="T123" fmla="*/ 766 h 1902"/>
                    <a:gd name="T124" fmla="*/ 1090 w 1092"/>
                    <a:gd name="T125" fmla="*/ 732 h 19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092" h="1902">
                      <a:moveTo>
                        <a:pt x="1090" y="732"/>
                      </a:moveTo>
                      <a:lnTo>
                        <a:pt x="924" y="64"/>
                      </a:lnTo>
                      <a:lnTo>
                        <a:pt x="924" y="64"/>
                      </a:lnTo>
                      <a:lnTo>
                        <a:pt x="920" y="52"/>
                      </a:lnTo>
                      <a:lnTo>
                        <a:pt x="914" y="40"/>
                      </a:lnTo>
                      <a:lnTo>
                        <a:pt x="906" y="30"/>
                      </a:lnTo>
                      <a:lnTo>
                        <a:pt x="898" y="20"/>
                      </a:lnTo>
                      <a:lnTo>
                        <a:pt x="888" y="14"/>
                      </a:lnTo>
                      <a:lnTo>
                        <a:pt x="876" y="8"/>
                      </a:lnTo>
                      <a:lnTo>
                        <a:pt x="864" y="4"/>
                      </a:lnTo>
                      <a:lnTo>
                        <a:pt x="852" y="0"/>
                      </a:lnTo>
                      <a:lnTo>
                        <a:pt x="852" y="0"/>
                      </a:lnTo>
                      <a:lnTo>
                        <a:pt x="840" y="0"/>
                      </a:lnTo>
                      <a:lnTo>
                        <a:pt x="840" y="0"/>
                      </a:lnTo>
                      <a:lnTo>
                        <a:pt x="838" y="0"/>
                      </a:lnTo>
                      <a:lnTo>
                        <a:pt x="838" y="0"/>
                      </a:lnTo>
                      <a:lnTo>
                        <a:pt x="838" y="0"/>
                      </a:lnTo>
                      <a:lnTo>
                        <a:pt x="646" y="0"/>
                      </a:lnTo>
                      <a:lnTo>
                        <a:pt x="690" y="654"/>
                      </a:lnTo>
                      <a:lnTo>
                        <a:pt x="402" y="654"/>
                      </a:lnTo>
                      <a:lnTo>
                        <a:pt x="446" y="0"/>
                      </a:lnTo>
                      <a:lnTo>
                        <a:pt x="238" y="0"/>
                      </a:lnTo>
                      <a:lnTo>
                        <a:pt x="238" y="0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32" y="2"/>
                      </a:lnTo>
                      <a:lnTo>
                        <a:pt x="220" y="6"/>
                      </a:lnTo>
                      <a:lnTo>
                        <a:pt x="208" y="12"/>
                      </a:lnTo>
                      <a:lnTo>
                        <a:pt x="196" y="20"/>
                      </a:lnTo>
                      <a:lnTo>
                        <a:pt x="188" y="28"/>
                      </a:lnTo>
                      <a:lnTo>
                        <a:pt x="180" y="38"/>
                      </a:lnTo>
                      <a:lnTo>
                        <a:pt x="174" y="50"/>
                      </a:lnTo>
                      <a:lnTo>
                        <a:pt x="168" y="64"/>
                      </a:lnTo>
                      <a:lnTo>
                        <a:pt x="2" y="732"/>
                      </a:lnTo>
                      <a:lnTo>
                        <a:pt x="2" y="732"/>
                      </a:lnTo>
                      <a:lnTo>
                        <a:pt x="0" y="750"/>
                      </a:lnTo>
                      <a:lnTo>
                        <a:pt x="2" y="766"/>
                      </a:lnTo>
                      <a:lnTo>
                        <a:pt x="6" y="782"/>
                      </a:lnTo>
                      <a:lnTo>
                        <a:pt x="12" y="796"/>
                      </a:lnTo>
                      <a:lnTo>
                        <a:pt x="22" y="810"/>
                      </a:lnTo>
                      <a:lnTo>
                        <a:pt x="34" y="820"/>
                      </a:lnTo>
                      <a:lnTo>
                        <a:pt x="48" y="828"/>
                      </a:lnTo>
                      <a:lnTo>
                        <a:pt x="64" y="834"/>
                      </a:lnTo>
                      <a:lnTo>
                        <a:pt x="64" y="834"/>
                      </a:lnTo>
                      <a:lnTo>
                        <a:pt x="80" y="836"/>
                      </a:lnTo>
                      <a:lnTo>
                        <a:pt x="96" y="836"/>
                      </a:lnTo>
                      <a:lnTo>
                        <a:pt x="112" y="832"/>
                      </a:lnTo>
                      <a:lnTo>
                        <a:pt x="128" y="824"/>
                      </a:lnTo>
                      <a:lnTo>
                        <a:pt x="140" y="816"/>
                      </a:lnTo>
                      <a:lnTo>
                        <a:pt x="150" y="804"/>
                      </a:lnTo>
                      <a:lnTo>
                        <a:pt x="160" y="790"/>
                      </a:lnTo>
                      <a:lnTo>
                        <a:pt x="164" y="774"/>
                      </a:lnTo>
                      <a:lnTo>
                        <a:pt x="302" y="220"/>
                      </a:lnTo>
                      <a:lnTo>
                        <a:pt x="302" y="510"/>
                      </a:lnTo>
                      <a:lnTo>
                        <a:pt x="302" y="510"/>
                      </a:lnTo>
                      <a:lnTo>
                        <a:pt x="302" y="516"/>
                      </a:lnTo>
                      <a:lnTo>
                        <a:pt x="302" y="1788"/>
                      </a:lnTo>
                      <a:lnTo>
                        <a:pt x="302" y="1788"/>
                      </a:lnTo>
                      <a:lnTo>
                        <a:pt x="304" y="1802"/>
                      </a:lnTo>
                      <a:lnTo>
                        <a:pt x="306" y="1814"/>
                      </a:lnTo>
                      <a:lnTo>
                        <a:pt x="308" y="1826"/>
                      </a:lnTo>
                      <a:lnTo>
                        <a:pt x="312" y="1838"/>
                      </a:lnTo>
                      <a:lnTo>
                        <a:pt x="318" y="1848"/>
                      </a:lnTo>
                      <a:lnTo>
                        <a:pt x="324" y="1858"/>
                      </a:lnTo>
                      <a:lnTo>
                        <a:pt x="338" y="1874"/>
                      </a:lnTo>
                      <a:lnTo>
                        <a:pt x="356" y="1886"/>
                      </a:lnTo>
                      <a:lnTo>
                        <a:pt x="374" y="1894"/>
                      </a:lnTo>
                      <a:lnTo>
                        <a:pt x="394" y="1900"/>
                      </a:lnTo>
                      <a:lnTo>
                        <a:pt x="416" y="1902"/>
                      </a:lnTo>
                      <a:lnTo>
                        <a:pt x="436" y="1900"/>
                      </a:lnTo>
                      <a:lnTo>
                        <a:pt x="456" y="1894"/>
                      </a:lnTo>
                      <a:lnTo>
                        <a:pt x="476" y="1884"/>
                      </a:lnTo>
                      <a:lnTo>
                        <a:pt x="492" y="1872"/>
                      </a:lnTo>
                      <a:lnTo>
                        <a:pt x="508" y="1856"/>
                      </a:lnTo>
                      <a:lnTo>
                        <a:pt x="514" y="1846"/>
                      </a:lnTo>
                      <a:lnTo>
                        <a:pt x="518" y="1836"/>
                      </a:lnTo>
                      <a:lnTo>
                        <a:pt x="522" y="1826"/>
                      </a:lnTo>
                      <a:lnTo>
                        <a:pt x="526" y="1814"/>
                      </a:lnTo>
                      <a:lnTo>
                        <a:pt x="528" y="1800"/>
                      </a:lnTo>
                      <a:lnTo>
                        <a:pt x="528" y="1788"/>
                      </a:lnTo>
                      <a:lnTo>
                        <a:pt x="528" y="924"/>
                      </a:lnTo>
                      <a:lnTo>
                        <a:pt x="566" y="924"/>
                      </a:lnTo>
                      <a:lnTo>
                        <a:pt x="566" y="1788"/>
                      </a:lnTo>
                      <a:lnTo>
                        <a:pt x="566" y="1788"/>
                      </a:lnTo>
                      <a:lnTo>
                        <a:pt x="568" y="1800"/>
                      </a:lnTo>
                      <a:lnTo>
                        <a:pt x="570" y="1814"/>
                      </a:lnTo>
                      <a:lnTo>
                        <a:pt x="572" y="1826"/>
                      </a:lnTo>
                      <a:lnTo>
                        <a:pt x="576" y="1836"/>
                      </a:lnTo>
                      <a:lnTo>
                        <a:pt x="582" y="1846"/>
                      </a:lnTo>
                      <a:lnTo>
                        <a:pt x="588" y="1856"/>
                      </a:lnTo>
                      <a:lnTo>
                        <a:pt x="602" y="1872"/>
                      </a:lnTo>
                      <a:lnTo>
                        <a:pt x="618" y="1884"/>
                      </a:lnTo>
                      <a:lnTo>
                        <a:pt x="638" y="1894"/>
                      </a:lnTo>
                      <a:lnTo>
                        <a:pt x="658" y="1900"/>
                      </a:lnTo>
                      <a:lnTo>
                        <a:pt x="680" y="1902"/>
                      </a:lnTo>
                      <a:lnTo>
                        <a:pt x="700" y="1900"/>
                      </a:lnTo>
                      <a:lnTo>
                        <a:pt x="722" y="1894"/>
                      </a:lnTo>
                      <a:lnTo>
                        <a:pt x="740" y="1886"/>
                      </a:lnTo>
                      <a:lnTo>
                        <a:pt x="758" y="1874"/>
                      </a:lnTo>
                      <a:lnTo>
                        <a:pt x="772" y="1858"/>
                      </a:lnTo>
                      <a:lnTo>
                        <a:pt x="778" y="1848"/>
                      </a:lnTo>
                      <a:lnTo>
                        <a:pt x="782" y="1838"/>
                      </a:lnTo>
                      <a:lnTo>
                        <a:pt x="788" y="1826"/>
                      </a:lnTo>
                      <a:lnTo>
                        <a:pt x="790" y="1814"/>
                      </a:lnTo>
                      <a:lnTo>
                        <a:pt x="792" y="1802"/>
                      </a:lnTo>
                      <a:lnTo>
                        <a:pt x="792" y="1788"/>
                      </a:lnTo>
                      <a:lnTo>
                        <a:pt x="792" y="232"/>
                      </a:lnTo>
                      <a:lnTo>
                        <a:pt x="928" y="774"/>
                      </a:lnTo>
                      <a:lnTo>
                        <a:pt x="928" y="774"/>
                      </a:lnTo>
                      <a:lnTo>
                        <a:pt x="932" y="790"/>
                      </a:lnTo>
                      <a:lnTo>
                        <a:pt x="942" y="804"/>
                      </a:lnTo>
                      <a:lnTo>
                        <a:pt x="952" y="816"/>
                      </a:lnTo>
                      <a:lnTo>
                        <a:pt x="966" y="824"/>
                      </a:lnTo>
                      <a:lnTo>
                        <a:pt x="980" y="832"/>
                      </a:lnTo>
                      <a:lnTo>
                        <a:pt x="996" y="836"/>
                      </a:lnTo>
                      <a:lnTo>
                        <a:pt x="1012" y="836"/>
                      </a:lnTo>
                      <a:lnTo>
                        <a:pt x="1028" y="834"/>
                      </a:lnTo>
                      <a:lnTo>
                        <a:pt x="1028" y="834"/>
                      </a:lnTo>
                      <a:lnTo>
                        <a:pt x="1044" y="828"/>
                      </a:lnTo>
                      <a:lnTo>
                        <a:pt x="1058" y="820"/>
                      </a:lnTo>
                      <a:lnTo>
                        <a:pt x="1070" y="810"/>
                      </a:lnTo>
                      <a:lnTo>
                        <a:pt x="1080" y="796"/>
                      </a:lnTo>
                      <a:lnTo>
                        <a:pt x="1086" y="782"/>
                      </a:lnTo>
                      <a:lnTo>
                        <a:pt x="1090" y="766"/>
                      </a:lnTo>
                      <a:lnTo>
                        <a:pt x="1092" y="750"/>
                      </a:lnTo>
                      <a:lnTo>
                        <a:pt x="1090" y="732"/>
                      </a:lnTo>
                      <a:lnTo>
                        <a:pt x="1090" y="7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solidFill>
                      <a:srgbClr val="948778"/>
                    </a:solidFill>
                  </a:endParaRPr>
                </a:p>
              </p:txBody>
            </p:sp>
            <p:sp>
              <p:nvSpPr>
                <p:cNvPr id="108" name="Freeform 13"/>
                <p:cNvSpPr>
                  <a:spLocks/>
                </p:cNvSpPr>
                <p:nvPr/>
              </p:nvSpPr>
              <p:spPr bwMode="auto">
                <a:xfrm>
                  <a:off x="5165785" y="5828813"/>
                  <a:ext cx="112834" cy="50246"/>
                </a:xfrm>
                <a:custGeom>
                  <a:avLst/>
                  <a:gdLst>
                    <a:gd name="T0" fmla="*/ 256 w 256"/>
                    <a:gd name="T1" fmla="*/ 102 h 114"/>
                    <a:gd name="T2" fmla="*/ 128 w 256"/>
                    <a:gd name="T3" fmla="*/ 0 h 114"/>
                    <a:gd name="T4" fmla="*/ 128 w 256"/>
                    <a:gd name="T5" fmla="*/ 0 h 114"/>
                    <a:gd name="T6" fmla="*/ 0 w 256"/>
                    <a:gd name="T7" fmla="*/ 102 h 114"/>
                    <a:gd name="T8" fmla="*/ 12 w 256"/>
                    <a:gd name="T9" fmla="*/ 114 h 114"/>
                    <a:gd name="T10" fmla="*/ 126 w 256"/>
                    <a:gd name="T11" fmla="*/ 22 h 114"/>
                    <a:gd name="T12" fmla="*/ 244 w 256"/>
                    <a:gd name="T13" fmla="*/ 114 h 114"/>
                    <a:gd name="T14" fmla="*/ 256 w 256"/>
                    <a:gd name="T15" fmla="*/ 102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56" h="114">
                      <a:moveTo>
                        <a:pt x="256" y="102"/>
                      </a:move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0" y="102"/>
                      </a:lnTo>
                      <a:lnTo>
                        <a:pt x="12" y="114"/>
                      </a:lnTo>
                      <a:lnTo>
                        <a:pt x="126" y="22"/>
                      </a:lnTo>
                      <a:lnTo>
                        <a:pt x="244" y="114"/>
                      </a:lnTo>
                      <a:lnTo>
                        <a:pt x="256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solidFill>
                      <a:srgbClr val="948778"/>
                    </a:solidFill>
                  </a:endParaRPr>
                </a:p>
              </p:txBody>
            </p:sp>
            <p:sp>
              <p:nvSpPr>
                <p:cNvPr id="109" name="Freeform 14"/>
                <p:cNvSpPr>
                  <a:spLocks/>
                </p:cNvSpPr>
                <p:nvPr/>
              </p:nvSpPr>
              <p:spPr bwMode="auto">
                <a:xfrm>
                  <a:off x="5190467" y="5858920"/>
                  <a:ext cx="63469" cy="249468"/>
                </a:xfrm>
                <a:custGeom>
                  <a:avLst/>
                  <a:gdLst>
                    <a:gd name="T0" fmla="*/ 72 w 144"/>
                    <a:gd name="T1" fmla="*/ 566 h 566"/>
                    <a:gd name="T2" fmla="*/ 144 w 144"/>
                    <a:gd name="T3" fmla="*/ 484 h 566"/>
                    <a:gd name="T4" fmla="*/ 88 w 144"/>
                    <a:gd name="T5" fmla="*/ 82 h 566"/>
                    <a:gd name="T6" fmla="*/ 124 w 144"/>
                    <a:gd name="T7" fmla="*/ 42 h 566"/>
                    <a:gd name="T8" fmla="*/ 72 w 144"/>
                    <a:gd name="T9" fmla="*/ 0 h 566"/>
                    <a:gd name="T10" fmla="*/ 72 w 144"/>
                    <a:gd name="T11" fmla="*/ 0 h 566"/>
                    <a:gd name="T12" fmla="*/ 72 w 144"/>
                    <a:gd name="T13" fmla="*/ 0 h 566"/>
                    <a:gd name="T14" fmla="*/ 72 w 144"/>
                    <a:gd name="T15" fmla="*/ 0 h 566"/>
                    <a:gd name="T16" fmla="*/ 72 w 144"/>
                    <a:gd name="T17" fmla="*/ 0 h 566"/>
                    <a:gd name="T18" fmla="*/ 20 w 144"/>
                    <a:gd name="T19" fmla="*/ 42 h 566"/>
                    <a:gd name="T20" fmla="*/ 56 w 144"/>
                    <a:gd name="T21" fmla="*/ 82 h 566"/>
                    <a:gd name="T22" fmla="*/ 0 w 144"/>
                    <a:gd name="T23" fmla="*/ 484 h 566"/>
                    <a:gd name="T24" fmla="*/ 72 w 144"/>
                    <a:gd name="T25" fmla="*/ 566 h 566"/>
                    <a:gd name="T26" fmla="*/ 72 w 144"/>
                    <a:gd name="T27" fmla="*/ 566 h 566"/>
                    <a:gd name="T28" fmla="*/ 72 w 144"/>
                    <a:gd name="T29" fmla="*/ 566 h 5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4" h="566">
                      <a:moveTo>
                        <a:pt x="72" y="566"/>
                      </a:moveTo>
                      <a:lnTo>
                        <a:pt x="144" y="484"/>
                      </a:lnTo>
                      <a:lnTo>
                        <a:pt x="88" y="82"/>
                      </a:lnTo>
                      <a:lnTo>
                        <a:pt x="124" y="42"/>
                      </a:lnTo>
                      <a:lnTo>
                        <a:pt x="72" y="0"/>
                      </a:lnTo>
                      <a:lnTo>
                        <a:pt x="72" y="0"/>
                      </a:lnTo>
                      <a:lnTo>
                        <a:pt x="72" y="0"/>
                      </a:lnTo>
                      <a:lnTo>
                        <a:pt x="72" y="0"/>
                      </a:lnTo>
                      <a:lnTo>
                        <a:pt x="72" y="0"/>
                      </a:lnTo>
                      <a:lnTo>
                        <a:pt x="20" y="42"/>
                      </a:lnTo>
                      <a:lnTo>
                        <a:pt x="56" y="82"/>
                      </a:lnTo>
                      <a:lnTo>
                        <a:pt x="0" y="484"/>
                      </a:lnTo>
                      <a:lnTo>
                        <a:pt x="72" y="566"/>
                      </a:lnTo>
                      <a:lnTo>
                        <a:pt x="72" y="566"/>
                      </a:lnTo>
                      <a:lnTo>
                        <a:pt x="72" y="5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solidFill>
                      <a:srgbClr val="948778"/>
                    </a:solidFill>
                  </a:endParaRPr>
                </a:p>
              </p:txBody>
            </p:sp>
          </p:grpSp>
          <p:sp>
            <p:nvSpPr>
              <p:cNvPr id="81" name="직사각형 80"/>
              <p:cNvSpPr/>
              <p:nvPr/>
            </p:nvSpPr>
            <p:spPr>
              <a:xfrm>
                <a:off x="3234786" y="5263534"/>
                <a:ext cx="186845" cy="107102"/>
              </a:xfrm>
              <a:prstGeom prst="rect">
                <a:avLst/>
              </a:prstGeom>
              <a:solidFill>
                <a:srgbClr val="FCB8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1488015" y="6296817"/>
                <a:ext cx="963315" cy="20975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퇴직자 </a:t>
                </a:r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C</a:t>
                </a:r>
                <a:endParaRPr lang="ko-KR" altLang="en-US" sz="1200" b="1" spc="-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84" name="오른쪽 화살표 83"/>
              <p:cNvSpPr/>
              <p:nvPr/>
            </p:nvSpPr>
            <p:spPr>
              <a:xfrm>
                <a:off x="3599478" y="5498439"/>
                <a:ext cx="1210587" cy="437973"/>
              </a:xfrm>
              <a:prstGeom prst="rightArrow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100000">
                    <a:srgbClr val="FCB81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85" name="그룹 30"/>
              <p:cNvGrpSpPr/>
              <p:nvPr/>
            </p:nvGrpSpPr>
            <p:grpSpPr>
              <a:xfrm>
                <a:off x="3392808" y="4264123"/>
                <a:ext cx="1357080" cy="1172326"/>
                <a:chOff x="3782011" y="3053530"/>
                <a:chExt cx="711459" cy="1272179"/>
              </a:xfrm>
            </p:grpSpPr>
            <p:sp>
              <p:nvSpPr>
                <p:cNvPr id="103" name="TextBox 102"/>
                <p:cNvSpPr txBox="1"/>
                <p:nvPr/>
              </p:nvSpPr>
              <p:spPr>
                <a:xfrm>
                  <a:off x="3782011" y="3053530"/>
                  <a:ext cx="711459" cy="1100878"/>
                </a:xfrm>
                <a:prstGeom prst="roundRect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txBody>
                <a:bodyPr wrap="none" rtlCol="0" anchor="ctr">
                  <a:noAutofit/>
                </a:bodyPr>
                <a:lstStyle/>
                <a:p>
                  <a:pPr algn="ctr"/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“[</a:t>
                  </a:r>
                  <a:r>
                    <a:rPr lang="ko-KR" altLang="en-US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전화통화</a:t>
                  </a:r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]</a:t>
                  </a:r>
                </a:p>
                <a:p>
                  <a:pPr algn="ctr"/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C </a:t>
                  </a:r>
                  <a:r>
                    <a:rPr lang="ko-KR" altLang="en-US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왔었지요</a:t>
                  </a:r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, </a:t>
                  </a:r>
                </a:p>
                <a:p>
                  <a:pPr algn="ctr"/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C</a:t>
                  </a:r>
                  <a:r>
                    <a:rPr lang="ko-KR" altLang="en-US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의 말 잘 들어보고</a:t>
                  </a:r>
                  <a:endPara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endParaRPr>
                </a:p>
                <a:p>
                  <a:pPr algn="ctr"/>
                  <a:r>
                    <a:rPr lang="ko-KR" altLang="en-US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사업 진행해보세요</a:t>
                  </a:r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”</a:t>
                  </a:r>
                </a:p>
              </p:txBody>
            </p:sp>
            <p:sp>
              <p:nvSpPr>
                <p:cNvPr id="104" name="이등변 삼각형 103"/>
                <p:cNvSpPr/>
                <p:nvPr/>
              </p:nvSpPr>
              <p:spPr>
                <a:xfrm rot="10800000">
                  <a:off x="3897095" y="4192165"/>
                  <a:ext cx="108347" cy="133544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88" name="그룹 116"/>
              <p:cNvGrpSpPr/>
              <p:nvPr/>
            </p:nvGrpSpPr>
            <p:grpSpPr>
              <a:xfrm>
                <a:off x="4101313" y="5279108"/>
                <a:ext cx="267715" cy="398095"/>
                <a:chOff x="3141554" y="4143380"/>
                <a:chExt cx="216000" cy="432000"/>
              </a:xfrm>
            </p:grpSpPr>
            <p:sp>
              <p:nvSpPr>
                <p:cNvPr id="100" name="모서리가 둥근 직사각형 99"/>
                <p:cNvSpPr/>
                <p:nvPr/>
              </p:nvSpPr>
              <p:spPr>
                <a:xfrm>
                  <a:off x="3141554" y="4143380"/>
                  <a:ext cx="216000" cy="432000"/>
                </a:xfrm>
                <a:prstGeom prst="roundRect">
                  <a:avLst>
                    <a:gd name="adj" fmla="val 11667"/>
                  </a:avLst>
                </a:prstGeom>
                <a:ln w="31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1" name="타원 100"/>
                <p:cNvSpPr/>
                <p:nvPr/>
              </p:nvSpPr>
              <p:spPr>
                <a:xfrm>
                  <a:off x="3235948" y="4537001"/>
                  <a:ext cx="27212" cy="27212"/>
                </a:xfrm>
                <a:prstGeom prst="ellipse">
                  <a:avLst/>
                </a:prstGeom>
                <a:noFill/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2" name="직사각형 101"/>
                <p:cNvSpPr/>
                <p:nvPr/>
              </p:nvSpPr>
              <p:spPr>
                <a:xfrm>
                  <a:off x="3152337" y="4164920"/>
                  <a:ext cx="194434" cy="360000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 w="3175"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89" name="Freeform 50"/>
              <p:cNvSpPr>
                <a:spLocks/>
              </p:cNvSpPr>
              <p:nvPr/>
            </p:nvSpPr>
            <p:spPr bwMode="auto">
              <a:xfrm>
                <a:off x="4990617" y="5393523"/>
                <a:ext cx="710604" cy="779193"/>
              </a:xfrm>
              <a:custGeom>
                <a:avLst/>
                <a:gdLst>
                  <a:gd name="T0" fmla="*/ 153 w 158"/>
                  <a:gd name="T1" fmla="*/ 47 h 233"/>
                  <a:gd name="T2" fmla="*/ 113 w 158"/>
                  <a:gd name="T3" fmla="*/ 2 h 233"/>
                  <a:gd name="T4" fmla="*/ 101 w 158"/>
                  <a:gd name="T5" fmla="*/ 0 h 233"/>
                  <a:gd name="T6" fmla="*/ 101 w 158"/>
                  <a:gd name="T7" fmla="*/ 0 h 233"/>
                  <a:gd name="T8" fmla="*/ 87 w 158"/>
                  <a:gd name="T9" fmla="*/ 0 h 233"/>
                  <a:gd name="T10" fmla="*/ 71 w 158"/>
                  <a:gd name="T11" fmla="*/ 6 h 233"/>
                  <a:gd name="T12" fmla="*/ 71 w 158"/>
                  <a:gd name="T13" fmla="*/ 6 h 233"/>
                  <a:gd name="T14" fmla="*/ 58 w 158"/>
                  <a:gd name="T15" fmla="*/ 19 h 233"/>
                  <a:gd name="T16" fmla="*/ 11 w 158"/>
                  <a:gd name="T17" fmla="*/ 45 h 233"/>
                  <a:gd name="T18" fmla="*/ 1 w 158"/>
                  <a:gd name="T19" fmla="*/ 58 h 233"/>
                  <a:gd name="T20" fmla="*/ 12 w 158"/>
                  <a:gd name="T21" fmla="*/ 68 h 233"/>
                  <a:gd name="T22" fmla="*/ 14 w 158"/>
                  <a:gd name="T23" fmla="*/ 68 h 233"/>
                  <a:gd name="T24" fmla="*/ 62 w 158"/>
                  <a:gd name="T25" fmla="*/ 48 h 233"/>
                  <a:gd name="T26" fmla="*/ 62 w 158"/>
                  <a:gd name="T27" fmla="*/ 89 h 233"/>
                  <a:gd name="T28" fmla="*/ 62 w 158"/>
                  <a:gd name="T29" fmla="*/ 89 h 233"/>
                  <a:gd name="T30" fmla="*/ 62 w 158"/>
                  <a:gd name="T31" fmla="*/ 119 h 233"/>
                  <a:gd name="T32" fmla="*/ 63 w 158"/>
                  <a:gd name="T33" fmla="*/ 219 h 233"/>
                  <a:gd name="T34" fmla="*/ 75 w 158"/>
                  <a:gd name="T35" fmla="*/ 233 h 233"/>
                  <a:gd name="T36" fmla="*/ 77 w 158"/>
                  <a:gd name="T37" fmla="*/ 233 h 233"/>
                  <a:gd name="T38" fmla="*/ 89 w 158"/>
                  <a:gd name="T39" fmla="*/ 219 h 233"/>
                  <a:gd name="T40" fmla="*/ 89 w 158"/>
                  <a:gd name="T41" fmla="*/ 119 h 233"/>
                  <a:gd name="T42" fmla="*/ 99 w 158"/>
                  <a:gd name="T43" fmla="*/ 119 h 233"/>
                  <a:gd name="T44" fmla="*/ 99 w 158"/>
                  <a:gd name="T45" fmla="*/ 219 h 233"/>
                  <a:gd name="T46" fmla="*/ 111 w 158"/>
                  <a:gd name="T47" fmla="*/ 233 h 233"/>
                  <a:gd name="T48" fmla="*/ 113 w 158"/>
                  <a:gd name="T49" fmla="*/ 233 h 233"/>
                  <a:gd name="T50" fmla="*/ 125 w 158"/>
                  <a:gd name="T51" fmla="*/ 219 h 233"/>
                  <a:gd name="T52" fmla="*/ 125 w 158"/>
                  <a:gd name="T53" fmla="*/ 119 h 233"/>
                  <a:gd name="T54" fmla="*/ 126 w 158"/>
                  <a:gd name="T55" fmla="*/ 119 h 233"/>
                  <a:gd name="T56" fmla="*/ 126 w 158"/>
                  <a:gd name="T57" fmla="*/ 114 h 233"/>
                  <a:gd name="T58" fmla="*/ 119 w 158"/>
                  <a:gd name="T59" fmla="*/ 111 h 233"/>
                  <a:gd name="T60" fmla="*/ 118 w 158"/>
                  <a:gd name="T61" fmla="*/ 91 h 233"/>
                  <a:gd name="T62" fmla="*/ 125 w 158"/>
                  <a:gd name="T63" fmla="*/ 79 h 233"/>
                  <a:gd name="T64" fmla="*/ 125 w 158"/>
                  <a:gd name="T65" fmla="*/ 45 h 233"/>
                  <a:gd name="T66" fmla="*/ 125 w 158"/>
                  <a:gd name="T67" fmla="*/ 42 h 233"/>
                  <a:gd name="T68" fmla="*/ 125 w 158"/>
                  <a:gd name="T69" fmla="*/ 39 h 233"/>
                  <a:gd name="T70" fmla="*/ 131 w 158"/>
                  <a:gd name="T71" fmla="*/ 53 h 233"/>
                  <a:gd name="T72" fmla="*/ 125 w 158"/>
                  <a:gd name="T73" fmla="*/ 85 h 233"/>
                  <a:gd name="T74" fmla="*/ 120 w 158"/>
                  <a:gd name="T75" fmla="*/ 93 h 233"/>
                  <a:gd name="T76" fmla="*/ 121 w 158"/>
                  <a:gd name="T77" fmla="*/ 109 h 233"/>
                  <a:gd name="T78" fmla="*/ 126 w 158"/>
                  <a:gd name="T79" fmla="*/ 112 h 233"/>
                  <a:gd name="T80" fmla="*/ 128 w 158"/>
                  <a:gd name="T81" fmla="*/ 112 h 233"/>
                  <a:gd name="T82" fmla="*/ 137 w 158"/>
                  <a:gd name="T83" fmla="*/ 108 h 233"/>
                  <a:gd name="T84" fmla="*/ 153 w 158"/>
                  <a:gd name="T85" fmla="*/ 47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58" h="233">
                    <a:moveTo>
                      <a:pt x="153" y="47"/>
                    </a:moveTo>
                    <a:cubicBezTo>
                      <a:pt x="149" y="27"/>
                      <a:pt x="134" y="11"/>
                      <a:pt x="113" y="2"/>
                    </a:cubicBezTo>
                    <a:cubicBezTo>
                      <a:pt x="112" y="1"/>
                      <a:pt x="102" y="0"/>
                      <a:pt x="101" y="0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1" y="0"/>
                      <a:pt x="75" y="2"/>
                      <a:pt x="71" y="6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66" y="9"/>
                      <a:pt x="62" y="14"/>
                      <a:pt x="58" y="19"/>
                    </a:cubicBezTo>
                    <a:cubicBezTo>
                      <a:pt x="49" y="29"/>
                      <a:pt x="39" y="42"/>
                      <a:pt x="11" y="45"/>
                    </a:cubicBezTo>
                    <a:cubicBezTo>
                      <a:pt x="5" y="46"/>
                      <a:pt x="0" y="52"/>
                      <a:pt x="1" y="58"/>
                    </a:cubicBezTo>
                    <a:cubicBezTo>
                      <a:pt x="2" y="64"/>
                      <a:pt x="7" y="68"/>
                      <a:pt x="12" y="68"/>
                    </a:cubicBezTo>
                    <a:cubicBezTo>
                      <a:pt x="13" y="68"/>
                      <a:pt x="13" y="68"/>
                      <a:pt x="14" y="68"/>
                    </a:cubicBezTo>
                    <a:cubicBezTo>
                      <a:pt x="38" y="65"/>
                      <a:pt x="52" y="57"/>
                      <a:pt x="62" y="48"/>
                    </a:cubicBezTo>
                    <a:cubicBezTo>
                      <a:pt x="62" y="89"/>
                      <a:pt x="62" y="89"/>
                      <a:pt x="62" y="89"/>
                    </a:cubicBezTo>
                    <a:cubicBezTo>
                      <a:pt x="62" y="89"/>
                      <a:pt x="62" y="89"/>
                      <a:pt x="62" y="89"/>
                    </a:cubicBezTo>
                    <a:cubicBezTo>
                      <a:pt x="62" y="119"/>
                      <a:pt x="62" y="119"/>
                      <a:pt x="62" y="119"/>
                    </a:cubicBezTo>
                    <a:cubicBezTo>
                      <a:pt x="63" y="219"/>
                      <a:pt x="63" y="219"/>
                      <a:pt x="63" y="219"/>
                    </a:cubicBezTo>
                    <a:cubicBezTo>
                      <a:pt x="63" y="227"/>
                      <a:pt x="68" y="233"/>
                      <a:pt x="75" y="233"/>
                    </a:cubicBezTo>
                    <a:cubicBezTo>
                      <a:pt x="77" y="233"/>
                      <a:pt x="77" y="233"/>
                      <a:pt x="77" y="233"/>
                    </a:cubicBezTo>
                    <a:cubicBezTo>
                      <a:pt x="83" y="233"/>
                      <a:pt x="89" y="227"/>
                      <a:pt x="89" y="219"/>
                    </a:cubicBezTo>
                    <a:cubicBezTo>
                      <a:pt x="89" y="119"/>
                      <a:pt x="89" y="119"/>
                      <a:pt x="89" y="119"/>
                    </a:cubicBezTo>
                    <a:cubicBezTo>
                      <a:pt x="99" y="119"/>
                      <a:pt x="99" y="119"/>
                      <a:pt x="99" y="119"/>
                    </a:cubicBezTo>
                    <a:cubicBezTo>
                      <a:pt x="99" y="219"/>
                      <a:pt x="99" y="219"/>
                      <a:pt x="99" y="219"/>
                    </a:cubicBezTo>
                    <a:cubicBezTo>
                      <a:pt x="99" y="227"/>
                      <a:pt x="104" y="233"/>
                      <a:pt x="111" y="233"/>
                    </a:cubicBezTo>
                    <a:cubicBezTo>
                      <a:pt x="113" y="233"/>
                      <a:pt x="113" y="233"/>
                      <a:pt x="113" y="233"/>
                    </a:cubicBezTo>
                    <a:cubicBezTo>
                      <a:pt x="120" y="233"/>
                      <a:pt x="125" y="227"/>
                      <a:pt x="125" y="219"/>
                    </a:cubicBezTo>
                    <a:cubicBezTo>
                      <a:pt x="125" y="119"/>
                      <a:pt x="125" y="119"/>
                      <a:pt x="125" y="119"/>
                    </a:cubicBezTo>
                    <a:cubicBezTo>
                      <a:pt x="126" y="119"/>
                      <a:pt x="126" y="119"/>
                      <a:pt x="126" y="119"/>
                    </a:cubicBezTo>
                    <a:cubicBezTo>
                      <a:pt x="126" y="114"/>
                      <a:pt x="126" y="114"/>
                      <a:pt x="126" y="114"/>
                    </a:cubicBezTo>
                    <a:cubicBezTo>
                      <a:pt x="123" y="114"/>
                      <a:pt x="121" y="113"/>
                      <a:pt x="119" y="111"/>
                    </a:cubicBezTo>
                    <a:cubicBezTo>
                      <a:pt x="113" y="106"/>
                      <a:pt x="112" y="97"/>
                      <a:pt x="118" y="91"/>
                    </a:cubicBezTo>
                    <a:cubicBezTo>
                      <a:pt x="121" y="88"/>
                      <a:pt x="123" y="83"/>
                      <a:pt x="125" y="79"/>
                    </a:cubicBezTo>
                    <a:cubicBezTo>
                      <a:pt x="125" y="45"/>
                      <a:pt x="125" y="45"/>
                      <a:pt x="125" y="45"/>
                    </a:cubicBezTo>
                    <a:cubicBezTo>
                      <a:pt x="125" y="42"/>
                      <a:pt x="125" y="42"/>
                      <a:pt x="125" y="42"/>
                    </a:cubicBezTo>
                    <a:cubicBezTo>
                      <a:pt x="125" y="39"/>
                      <a:pt x="125" y="39"/>
                      <a:pt x="125" y="39"/>
                    </a:cubicBezTo>
                    <a:cubicBezTo>
                      <a:pt x="128" y="43"/>
                      <a:pt x="130" y="48"/>
                      <a:pt x="131" y="53"/>
                    </a:cubicBezTo>
                    <a:cubicBezTo>
                      <a:pt x="134" y="63"/>
                      <a:pt x="131" y="75"/>
                      <a:pt x="125" y="85"/>
                    </a:cubicBezTo>
                    <a:cubicBezTo>
                      <a:pt x="124" y="88"/>
                      <a:pt x="122" y="91"/>
                      <a:pt x="120" y="93"/>
                    </a:cubicBezTo>
                    <a:cubicBezTo>
                      <a:pt x="115" y="98"/>
                      <a:pt x="116" y="105"/>
                      <a:pt x="121" y="109"/>
                    </a:cubicBezTo>
                    <a:cubicBezTo>
                      <a:pt x="122" y="110"/>
                      <a:pt x="124" y="111"/>
                      <a:pt x="126" y="112"/>
                    </a:cubicBezTo>
                    <a:cubicBezTo>
                      <a:pt x="126" y="112"/>
                      <a:pt x="127" y="112"/>
                      <a:pt x="128" y="112"/>
                    </a:cubicBezTo>
                    <a:cubicBezTo>
                      <a:pt x="131" y="112"/>
                      <a:pt x="135" y="111"/>
                      <a:pt x="137" y="108"/>
                    </a:cubicBezTo>
                    <a:cubicBezTo>
                      <a:pt x="152" y="91"/>
                      <a:pt x="158" y="68"/>
                      <a:pt x="153" y="47"/>
                    </a:cubicBezTo>
                    <a:close/>
                  </a:path>
                </a:pathLst>
              </a:custGeom>
              <a:solidFill>
                <a:srgbClr val="0043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rgbClr val="77933C"/>
                  </a:solidFill>
                </a:endParaRPr>
              </a:p>
            </p:txBody>
          </p:sp>
          <p:sp>
            <p:nvSpPr>
              <p:cNvPr id="90" name="이등변 삼각형 89"/>
              <p:cNvSpPr/>
              <p:nvPr/>
            </p:nvSpPr>
            <p:spPr>
              <a:xfrm>
                <a:off x="5231590" y="5178183"/>
                <a:ext cx="294228" cy="178249"/>
              </a:xfrm>
              <a:prstGeom prst="triangle">
                <a:avLst/>
              </a:prstGeom>
              <a:solidFill>
                <a:srgbClr val="0043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4808770" y="6406648"/>
                <a:ext cx="1139868" cy="18656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본부 산하</a:t>
                </a:r>
                <a:endParaRPr lang="en-US" altLang="ko-KR" sz="1200" b="1" spc="-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교량관리처장 </a:t>
                </a:r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B</a:t>
                </a:r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 </a:t>
                </a:r>
              </a:p>
            </p:txBody>
          </p:sp>
          <p:sp>
            <p:nvSpPr>
              <p:cNvPr id="92" name="포인트가 6개인 별 91"/>
              <p:cNvSpPr/>
              <p:nvPr/>
            </p:nvSpPr>
            <p:spPr>
              <a:xfrm>
                <a:off x="6641475" y="5235531"/>
                <a:ext cx="306077" cy="229289"/>
              </a:xfrm>
              <a:prstGeom prst="star6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3" name="Freeform 12"/>
              <p:cNvSpPr>
                <a:spLocks/>
              </p:cNvSpPr>
              <p:nvPr/>
            </p:nvSpPr>
            <p:spPr bwMode="auto">
              <a:xfrm>
                <a:off x="6474358" y="5453440"/>
                <a:ext cx="640309" cy="659357"/>
              </a:xfrm>
              <a:custGeom>
                <a:avLst/>
                <a:gdLst>
                  <a:gd name="T0" fmla="*/ 924 w 1092"/>
                  <a:gd name="T1" fmla="*/ 64 h 1902"/>
                  <a:gd name="T2" fmla="*/ 920 w 1092"/>
                  <a:gd name="T3" fmla="*/ 52 h 1902"/>
                  <a:gd name="T4" fmla="*/ 906 w 1092"/>
                  <a:gd name="T5" fmla="*/ 30 h 1902"/>
                  <a:gd name="T6" fmla="*/ 888 w 1092"/>
                  <a:gd name="T7" fmla="*/ 14 h 1902"/>
                  <a:gd name="T8" fmla="*/ 864 w 1092"/>
                  <a:gd name="T9" fmla="*/ 4 h 1902"/>
                  <a:gd name="T10" fmla="*/ 852 w 1092"/>
                  <a:gd name="T11" fmla="*/ 0 h 1902"/>
                  <a:gd name="T12" fmla="*/ 840 w 1092"/>
                  <a:gd name="T13" fmla="*/ 0 h 1902"/>
                  <a:gd name="T14" fmla="*/ 838 w 1092"/>
                  <a:gd name="T15" fmla="*/ 0 h 1902"/>
                  <a:gd name="T16" fmla="*/ 646 w 1092"/>
                  <a:gd name="T17" fmla="*/ 0 h 1902"/>
                  <a:gd name="T18" fmla="*/ 402 w 1092"/>
                  <a:gd name="T19" fmla="*/ 654 h 1902"/>
                  <a:gd name="T20" fmla="*/ 238 w 1092"/>
                  <a:gd name="T21" fmla="*/ 0 h 1902"/>
                  <a:gd name="T22" fmla="*/ 244 w 1092"/>
                  <a:gd name="T23" fmla="*/ 0 h 1902"/>
                  <a:gd name="T24" fmla="*/ 232 w 1092"/>
                  <a:gd name="T25" fmla="*/ 2 h 1902"/>
                  <a:gd name="T26" fmla="*/ 208 w 1092"/>
                  <a:gd name="T27" fmla="*/ 12 h 1902"/>
                  <a:gd name="T28" fmla="*/ 188 w 1092"/>
                  <a:gd name="T29" fmla="*/ 28 h 1902"/>
                  <a:gd name="T30" fmla="*/ 174 w 1092"/>
                  <a:gd name="T31" fmla="*/ 50 h 1902"/>
                  <a:gd name="T32" fmla="*/ 2 w 1092"/>
                  <a:gd name="T33" fmla="*/ 732 h 1902"/>
                  <a:gd name="T34" fmla="*/ 0 w 1092"/>
                  <a:gd name="T35" fmla="*/ 750 h 1902"/>
                  <a:gd name="T36" fmla="*/ 6 w 1092"/>
                  <a:gd name="T37" fmla="*/ 782 h 1902"/>
                  <a:gd name="T38" fmla="*/ 22 w 1092"/>
                  <a:gd name="T39" fmla="*/ 810 h 1902"/>
                  <a:gd name="T40" fmla="*/ 48 w 1092"/>
                  <a:gd name="T41" fmla="*/ 828 h 1902"/>
                  <a:gd name="T42" fmla="*/ 64 w 1092"/>
                  <a:gd name="T43" fmla="*/ 834 h 1902"/>
                  <a:gd name="T44" fmla="*/ 96 w 1092"/>
                  <a:gd name="T45" fmla="*/ 836 h 1902"/>
                  <a:gd name="T46" fmla="*/ 128 w 1092"/>
                  <a:gd name="T47" fmla="*/ 824 h 1902"/>
                  <a:gd name="T48" fmla="*/ 150 w 1092"/>
                  <a:gd name="T49" fmla="*/ 804 h 1902"/>
                  <a:gd name="T50" fmla="*/ 164 w 1092"/>
                  <a:gd name="T51" fmla="*/ 774 h 1902"/>
                  <a:gd name="T52" fmla="*/ 302 w 1092"/>
                  <a:gd name="T53" fmla="*/ 510 h 1902"/>
                  <a:gd name="T54" fmla="*/ 302 w 1092"/>
                  <a:gd name="T55" fmla="*/ 516 h 1902"/>
                  <a:gd name="T56" fmla="*/ 302 w 1092"/>
                  <a:gd name="T57" fmla="*/ 1788 h 1902"/>
                  <a:gd name="T58" fmla="*/ 306 w 1092"/>
                  <a:gd name="T59" fmla="*/ 1814 h 1902"/>
                  <a:gd name="T60" fmla="*/ 312 w 1092"/>
                  <a:gd name="T61" fmla="*/ 1838 h 1902"/>
                  <a:gd name="T62" fmla="*/ 324 w 1092"/>
                  <a:gd name="T63" fmla="*/ 1858 h 1902"/>
                  <a:gd name="T64" fmla="*/ 356 w 1092"/>
                  <a:gd name="T65" fmla="*/ 1886 h 1902"/>
                  <a:gd name="T66" fmla="*/ 394 w 1092"/>
                  <a:gd name="T67" fmla="*/ 1900 h 1902"/>
                  <a:gd name="T68" fmla="*/ 436 w 1092"/>
                  <a:gd name="T69" fmla="*/ 1900 h 1902"/>
                  <a:gd name="T70" fmla="*/ 476 w 1092"/>
                  <a:gd name="T71" fmla="*/ 1884 h 1902"/>
                  <a:gd name="T72" fmla="*/ 508 w 1092"/>
                  <a:gd name="T73" fmla="*/ 1856 h 1902"/>
                  <a:gd name="T74" fmla="*/ 518 w 1092"/>
                  <a:gd name="T75" fmla="*/ 1836 h 1902"/>
                  <a:gd name="T76" fmla="*/ 526 w 1092"/>
                  <a:gd name="T77" fmla="*/ 1814 h 1902"/>
                  <a:gd name="T78" fmla="*/ 528 w 1092"/>
                  <a:gd name="T79" fmla="*/ 1788 h 1902"/>
                  <a:gd name="T80" fmla="*/ 566 w 1092"/>
                  <a:gd name="T81" fmla="*/ 924 h 1902"/>
                  <a:gd name="T82" fmla="*/ 566 w 1092"/>
                  <a:gd name="T83" fmla="*/ 1788 h 1902"/>
                  <a:gd name="T84" fmla="*/ 570 w 1092"/>
                  <a:gd name="T85" fmla="*/ 1814 h 1902"/>
                  <a:gd name="T86" fmla="*/ 576 w 1092"/>
                  <a:gd name="T87" fmla="*/ 1836 h 1902"/>
                  <a:gd name="T88" fmla="*/ 588 w 1092"/>
                  <a:gd name="T89" fmla="*/ 1856 h 1902"/>
                  <a:gd name="T90" fmla="*/ 618 w 1092"/>
                  <a:gd name="T91" fmla="*/ 1884 h 1902"/>
                  <a:gd name="T92" fmla="*/ 658 w 1092"/>
                  <a:gd name="T93" fmla="*/ 1900 h 1902"/>
                  <a:gd name="T94" fmla="*/ 700 w 1092"/>
                  <a:gd name="T95" fmla="*/ 1900 h 1902"/>
                  <a:gd name="T96" fmla="*/ 740 w 1092"/>
                  <a:gd name="T97" fmla="*/ 1886 h 1902"/>
                  <a:gd name="T98" fmla="*/ 772 w 1092"/>
                  <a:gd name="T99" fmla="*/ 1858 h 1902"/>
                  <a:gd name="T100" fmla="*/ 782 w 1092"/>
                  <a:gd name="T101" fmla="*/ 1838 h 1902"/>
                  <a:gd name="T102" fmla="*/ 790 w 1092"/>
                  <a:gd name="T103" fmla="*/ 1814 h 1902"/>
                  <a:gd name="T104" fmla="*/ 792 w 1092"/>
                  <a:gd name="T105" fmla="*/ 1788 h 1902"/>
                  <a:gd name="T106" fmla="*/ 928 w 1092"/>
                  <a:gd name="T107" fmla="*/ 774 h 1902"/>
                  <a:gd name="T108" fmla="*/ 932 w 1092"/>
                  <a:gd name="T109" fmla="*/ 790 h 1902"/>
                  <a:gd name="T110" fmla="*/ 952 w 1092"/>
                  <a:gd name="T111" fmla="*/ 816 h 1902"/>
                  <a:gd name="T112" fmla="*/ 980 w 1092"/>
                  <a:gd name="T113" fmla="*/ 832 h 1902"/>
                  <a:gd name="T114" fmla="*/ 1012 w 1092"/>
                  <a:gd name="T115" fmla="*/ 836 h 1902"/>
                  <a:gd name="T116" fmla="*/ 1028 w 1092"/>
                  <a:gd name="T117" fmla="*/ 834 h 1902"/>
                  <a:gd name="T118" fmla="*/ 1058 w 1092"/>
                  <a:gd name="T119" fmla="*/ 820 h 1902"/>
                  <a:gd name="T120" fmla="*/ 1080 w 1092"/>
                  <a:gd name="T121" fmla="*/ 796 h 1902"/>
                  <a:gd name="T122" fmla="*/ 1090 w 1092"/>
                  <a:gd name="T123" fmla="*/ 766 h 1902"/>
                  <a:gd name="T124" fmla="*/ 1090 w 1092"/>
                  <a:gd name="T125" fmla="*/ 732 h 1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92" h="1902">
                    <a:moveTo>
                      <a:pt x="1090" y="732"/>
                    </a:moveTo>
                    <a:lnTo>
                      <a:pt x="924" y="64"/>
                    </a:lnTo>
                    <a:lnTo>
                      <a:pt x="924" y="64"/>
                    </a:lnTo>
                    <a:lnTo>
                      <a:pt x="920" y="52"/>
                    </a:lnTo>
                    <a:lnTo>
                      <a:pt x="914" y="40"/>
                    </a:lnTo>
                    <a:lnTo>
                      <a:pt x="906" y="30"/>
                    </a:lnTo>
                    <a:lnTo>
                      <a:pt x="898" y="20"/>
                    </a:lnTo>
                    <a:lnTo>
                      <a:pt x="888" y="14"/>
                    </a:lnTo>
                    <a:lnTo>
                      <a:pt x="876" y="8"/>
                    </a:lnTo>
                    <a:lnTo>
                      <a:pt x="864" y="4"/>
                    </a:lnTo>
                    <a:lnTo>
                      <a:pt x="852" y="0"/>
                    </a:lnTo>
                    <a:lnTo>
                      <a:pt x="852" y="0"/>
                    </a:lnTo>
                    <a:lnTo>
                      <a:pt x="840" y="0"/>
                    </a:lnTo>
                    <a:lnTo>
                      <a:pt x="840" y="0"/>
                    </a:lnTo>
                    <a:lnTo>
                      <a:pt x="838" y="0"/>
                    </a:lnTo>
                    <a:lnTo>
                      <a:pt x="838" y="0"/>
                    </a:lnTo>
                    <a:lnTo>
                      <a:pt x="838" y="0"/>
                    </a:lnTo>
                    <a:lnTo>
                      <a:pt x="646" y="0"/>
                    </a:lnTo>
                    <a:lnTo>
                      <a:pt x="690" y="654"/>
                    </a:lnTo>
                    <a:lnTo>
                      <a:pt x="402" y="654"/>
                    </a:lnTo>
                    <a:lnTo>
                      <a:pt x="446" y="0"/>
                    </a:lnTo>
                    <a:lnTo>
                      <a:pt x="238" y="0"/>
                    </a:lnTo>
                    <a:lnTo>
                      <a:pt x="238" y="0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32" y="2"/>
                    </a:lnTo>
                    <a:lnTo>
                      <a:pt x="220" y="6"/>
                    </a:lnTo>
                    <a:lnTo>
                      <a:pt x="208" y="12"/>
                    </a:lnTo>
                    <a:lnTo>
                      <a:pt x="196" y="20"/>
                    </a:lnTo>
                    <a:lnTo>
                      <a:pt x="188" y="28"/>
                    </a:lnTo>
                    <a:lnTo>
                      <a:pt x="180" y="38"/>
                    </a:lnTo>
                    <a:lnTo>
                      <a:pt x="174" y="50"/>
                    </a:lnTo>
                    <a:lnTo>
                      <a:pt x="168" y="64"/>
                    </a:lnTo>
                    <a:lnTo>
                      <a:pt x="2" y="732"/>
                    </a:lnTo>
                    <a:lnTo>
                      <a:pt x="2" y="732"/>
                    </a:lnTo>
                    <a:lnTo>
                      <a:pt x="0" y="750"/>
                    </a:lnTo>
                    <a:lnTo>
                      <a:pt x="2" y="766"/>
                    </a:lnTo>
                    <a:lnTo>
                      <a:pt x="6" y="782"/>
                    </a:lnTo>
                    <a:lnTo>
                      <a:pt x="12" y="796"/>
                    </a:lnTo>
                    <a:lnTo>
                      <a:pt x="22" y="810"/>
                    </a:lnTo>
                    <a:lnTo>
                      <a:pt x="34" y="820"/>
                    </a:lnTo>
                    <a:lnTo>
                      <a:pt x="48" y="828"/>
                    </a:lnTo>
                    <a:lnTo>
                      <a:pt x="64" y="834"/>
                    </a:lnTo>
                    <a:lnTo>
                      <a:pt x="64" y="834"/>
                    </a:lnTo>
                    <a:lnTo>
                      <a:pt x="80" y="836"/>
                    </a:lnTo>
                    <a:lnTo>
                      <a:pt x="96" y="836"/>
                    </a:lnTo>
                    <a:lnTo>
                      <a:pt x="112" y="832"/>
                    </a:lnTo>
                    <a:lnTo>
                      <a:pt x="128" y="824"/>
                    </a:lnTo>
                    <a:lnTo>
                      <a:pt x="140" y="816"/>
                    </a:lnTo>
                    <a:lnTo>
                      <a:pt x="150" y="804"/>
                    </a:lnTo>
                    <a:lnTo>
                      <a:pt x="160" y="790"/>
                    </a:lnTo>
                    <a:lnTo>
                      <a:pt x="164" y="774"/>
                    </a:lnTo>
                    <a:lnTo>
                      <a:pt x="302" y="220"/>
                    </a:lnTo>
                    <a:lnTo>
                      <a:pt x="302" y="510"/>
                    </a:lnTo>
                    <a:lnTo>
                      <a:pt x="302" y="510"/>
                    </a:lnTo>
                    <a:lnTo>
                      <a:pt x="302" y="516"/>
                    </a:lnTo>
                    <a:lnTo>
                      <a:pt x="302" y="1788"/>
                    </a:lnTo>
                    <a:lnTo>
                      <a:pt x="302" y="1788"/>
                    </a:lnTo>
                    <a:lnTo>
                      <a:pt x="304" y="1802"/>
                    </a:lnTo>
                    <a:lnTo>
                      <a:pt x="306" y="1814"/>
                    </a:lnTo>
                    <a:lnTo>
                      <a:pt x="308" y="1826"/>
                    </a:lnTo>
                    <a:lnTo>
                      <a:pt x="312" y="1838"/>
                    </a:lnTo>
                    <a:lnTo>
                      <a:pt x="318" y="1848"/>
                    </a:lnTo>
                    <a:lnTo>
                      <a:pt x="324" y="1858"/>
                    </a:lnTo>
                    <a:lnTo>
                      <a:pt x="338" y="1874"/>
                    </a:lnTo>
                    <a:lnTo>
                      <a:pt x="356" y="1886"/>
                    </a:lnTo>
                    <a:lnTo>
                      <a:pt x="374" y="1894"/>
                    </a:lnTo>
                    <a:lnTo>
                      <a:pt x="394" y="1900"/>
                    </a:lnTo>
                    <a:lnTo>
                      <a:pt x="416" y="1902"/>
                    </a:lnTo>
                    <a:lnTo>
                      <a:pt x="436" y="1900"/>
                    </a:lnTo>
                    <a:lnTo>
                      <a:pt x="456" y="1894"/>
                    </a:lnTo>
                    <a:lnTo>
                      <a:pt x="476" y="1884"/>
                    </a:lnTo>
                    <a:lnTo>
                      <a:pt x="492" y="1872"/>
                    </a:lnTo>
                    <a:lnTo>
                      <a:pt x="508" y="1856"/>
                    </a:lnTo>
                    <a:lnTo>
                      <a:pt x="514" y="1846"/>
                    </a:lnTo>
                    <a:lnTo>
                      <a:pt x="518" y="1836"/>
                    </a:lnTo>
                    <a:lnTo>
                      <a:pt x="522" y="1826"/>
                    </a:lnTo>
                    <a:lnTo>
                      <a:pt x="526" y="1814"/>
                    </a:lnTo>
                    <a:lnTo>
                      <a:pt x="528" y="1800"/>
                    </a:lnTo>
                    <a:lnTo>
                      <a:pt x="528" y="1788"/>
                    </a:lnTo>
                    <a:lnTo>
                      <a:pt x="528" y="924"/>
                    </a:lnTo>
                    <a:lnTo>
                      <a:pt x="566" y="924"/>
                    </a:lnTo>
                    <a:lnTo>
                      <a:pt x="566" y="1788"/>
                    </a:lnTo>
                    <a:lnTo>
                      <a:pt x="566" y="1788"/>
                    </a:lnTo>
                    <a:lnTo>
                      <a:pt x="568" y="1800"/>
                    </a:lnTo>
                    <a:lnTo>
                      <a:pt x="570" y="1814"/>
                    </a:lnTo>
                    <a:lnTo>
                      <a:pt x="572" y="1826"/>
                    </a:lnTo>
                    <a:lnTo>
                      <a:pt x="576" y="1836"/>
                    </a:lnTo>
                    <a:lnTo>
                      <a:pt x="582" y="1846"/>
                    </a:lnTo>
                    <a:lnTo>
                      <a:pt x="588" y="1856"/>
                    </a:lnTo>
                    <a:lnTo>
                      <a:pt x="602" y="1872"/>
                    </a:lnTo>
                    <a:lnTo>
                      <a:pt x="618" y="1884"/>
                    </a:lnTo>
                    <a:lnTo>
                      <a:pt x="638" y="1894"/>
                    </a:lnTo>
                    <a:lnTo>
                      <a:pt x="658" y="1900"/>
                    </a:lnTo>
                    <a:lnTo>
                      <a:pt x="680" y="1902"/>
                    </a:lnTo>
                    <a:lnTo>
                      <a:pt x="700" y="1900"/>
                    </a:lnTo>
                    <a:lnTo>
                      <a:pt x="722" y="1894"/>
                    </a:lnTo>
                    <a:lnTo>
                      <a:pt x="740" y="1886"/>
                    </a:lnTo>
                    <a:lnTo>
                      <a:pt x="758" y="1874"/>
                    </a:lnTo>
                    <a:lnTo>
                      <a:pt x="772" y="1858"/>
                    </a:lnTo>
                    <a:lnTo>
                      <a:pt x="778" y="1848"/>
                    </a:lnTo>
                    <a:lnTo>
                      <a:pt x="782" y="1838"/>
                    </a:lnTo>
                    <a:lnTo>
                      <a:pt x="788" y="1826"/>
                    </a:lnTo>
                    <a:lnTo>
                      <a:pt x="790" y="1814"/>
                    </a:lnTo>
                    <a:lnTo>
                      <a:pt x="792" y="1802"/>
                    </a:lnTo>
                    <a:lnTo>
                      <a:pt x="792" y="1788"/>
                    </a:lnTo>
                    <a:lnTo>
                      <a:pt x="792" y="232"/>
                    </a:lnTo>
                    <a:lnTo>
                      <a:pt x="928" y="774"/>
                    </a:lnTo>
                    <a:lnTo>
                      <a:pt x="928" y="774"/>
                    </a:lnTo>
                    <a:lnTo>
                      <a:pt x="932" y="790"/>
                    </a:lnTo>
                    <a:lnTo>
                      <a:pt x="942" y="804"/>
                    </a:lnTo>
                    <a:lnTo>
                      <a:pt x="952" y="816"/>
                    </a:lnTo>
                    <a:lnTo>
                      <a:pt x="966" y="824"/>
                    </a:lnTo>
                    <a:lnTo>
                      <a:pt x="980" y="832"/>
                    </a:lnTo>
                    <a:lnTo>
                      <a:pt x="996" y="836"/>
                    </a:lnTo>
                    <a:lnTo>
                      <a:pt x="1012" y="836"/>
                    </a:lnTo>
                    <a:lnTo>
                      <a:pt x="1028" y="834"/>
                    </a:lnTo>
                    <a:lnTo>
                      <a:pt x="1028" y="834"/>
                    </a:lnTo>
                    <a:lnTo>
                      <a:pt x="1044" y="828"/>
                    </a:lnTo>
                    <a:lnTo>
                      <a:pt x="1058" y="820"/>
                    </a:lnTo>
                    <a:lnTo>
                      <a:pt x="1070" y="810"/>
                    </a:lnTo>
                    <a:lnTo>
                      <a:pt x="1080" y="796"/>
                    </a:lnTo>
                    <a:lnTo>
                      <a:pt x="1086" y="782"/>
                    </a:lnTo>
                    <a:lnTo>
                      <a:pt x="1090" y="766"/>
                    </a:lnTo>
                    <a:lnTo>
                      <a:pt x="1092" y="750"/>
                    </a:lnTo>
                    <a:lnTo>
                      <a:pt x="1090" y="732"/>
                    </a:lnTo>
                    <a:lnTo>
                      <a:pt x="1090" y="732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rgbClr val="948778"/>
                  </a:solidFill>
                </a:endParaRPr>
              </a:p>
            </p:txBody>
          </p:sp>
          <p:sp>
            <p:nvSpPr>
              <p:cNvPr id="94" name="직사각형 93"/>
              <p:cNvSpPr/>
              <p:nvPr/>
            </p:nvSpPr>
            <p:spPr>
              <a:xfrm>
                <a:off x="6641475" y="5460377"/>
                <a:ext cx="267458" cy="301374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6381897" y="6369718"/>
                <a:ext cx="786613" cy="2234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ko-KR" altLang="en-US" sz="1200" b="1" spc="-100" dirty="0" err="1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교량기전팀</a:t>
                </a:r>
                <a:endParaRPr lang="en-US" altLang="ko-KR" sz="1200" b="1" spc="-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직원 </a:t>
                </a:r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D</a:t>
                </a:r>
                <a:endParaRPr lang="ko-KR" altLang="en-US" sz="1200" b="1" spc="-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grpSp>
            <p:nvGrpSpPr>
              <p:cNvPr id="96" name="그룹 30"/>
              <p:cNvGrpSpPr/>
              <p:nvPr/>
            </p:nvGrpSpPr>
            <p:grpSpPr>
              <a:xfrm>
                <a:off x="4990615" y="4264124"/>
                <a:ext cx="1877050" cy="1003184"/>
                <a:chOff x="3111006" y="2962861"/>
                <a:chExt cx="1246739" cy="1088629"/>
              </a:xfrm>
            </p:grpSpPr>
            <p:sp>
              <p:nvSpPr>
                <p:cNvPr id="98" name="TextBox 97"/>
                <p:cNvSpPr txBox="1"/>
                <p:nvPr/>
              </p:nvSpPr>
              <p:spPr>
                <a:xfrm>
                  <a:off x="3111006" y="2962861"/>
                  <a:ext cx="1246739" cy="945579"/>
                </a:xfrm>
                <a:prstGeom prst="roundRect">
                  <a:avLst/>
                </a:prstGeom>
                <a:noFill/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txBody>
                <a:bodyPr wrap="none" rtlCol="0" anchor="ctr">
                  <a:noAutofit/>
                </a:bodyPr>
                <a:lstStyle/>
                <a:p>
                  <a:pPr algn="ctr"/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C</a:t>
                  </a:r>
                  <a:r>
                    <a:rPr lang="ko-KR" altLang="en-US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의 연락처를 직원 </a:t>
                  </a:r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D</a:t>
                  </a:r>
                  <a:r>
                    <a:rPr lang="ko-KR" altLang="en-US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에게 전달</a:t>
                  </a:r>
                  <a:endPara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endParaRPr>
                </a:p>
                <a:p>
                  <a:pPr algn="ctr"/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(C</a:t>
                  </a:r>
                  <a:r>
                    <a:rPr lang="ko-KR" altLang="en-US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가 지목한 업체</a:t>
                  </a:r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 </a:t>
                  </a:r>
                  <a:r>
                    <a:rPr lang="ko-KR" altLang="en-US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계약 수주 취지</a:t>
                  </a:r>
                  <a:r>
                    <a:rPr lang="en-US" altLang="ko-KR" sz="1200" b="1" spc="-7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나눔바른고딕" pitchFamily="50" charset="-127"/>
                      <a:ea typeface="나눔바른고딕" pitchFamily="50" charset="-127"/>
                    </a:rPr>
                    <a:t>)</a:t>
                  </a:r>
                </a:p>
              </p:txBody>
            </p:sp>
            <p:sp>
              <p:nvSpPr>
                <p:cNvPr id="99" name="이등변 삼각형 98"/>
                <p:cNvSpPr/>
                <p:nvPr/>
              </p:nvSpPr>
              <p:spPr>
                <a:xfrm rot="10800000">
                  <a:off x="3527238" y="3917945"/>
                  <a:ext cx="108347" cy="133545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1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97" name="TextBox 96"/>
              <p:cNvSpPr txBox="1"/>
              <p:nvPr/>
            </p:nvSpPr>
            <p:spPr>
              <a:xfrm>
                <a:off x="7191375" y="4351918"/>
                <a:ext cx="1450798" cy="1906487"/>
              </a:xfrm>
              <a:prstGeom prst="round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[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직원 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D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의 직무수행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]</a:t>
                </a: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기존 공개경쟁 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입찰 방식이 아닌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‘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다수공급자 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2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단계 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경쟁방식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’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으로 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절차를 진행하여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최종 주식회사 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L 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수주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1436846" y="4021850"/>
              <a:ext cx="1555463" cy="615115"/>
            </a:xfrm>
            <a:prstGeom prst="round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본부장 지위권한 등을 </a:t>
              </a:r>
              <a:endParaRPr lang="en-US" altLang="ko-KR" sz="11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algn="ctr"/>
              <a:r>
                <a:rPr lang="ko-KR" altLang="en-US" sz="11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이용해</a:t>
              </a:r>
              <a:r>
                <a:rPr lang="en-US" altLang="ko-KR" sz="11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1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주식회사 </a:t>
              </a:r>
              <a:r>
                <a:rPr lang="en-US" altLang="ko-KR" sz="11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L</a:t>
              </a:r>
              <a:r>
                <a:rPr lang="ko-KR" altLang="en-US" sz="11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이</a:t>
              </a:r>
              <a:endParaRPr lang="en-US" altLang="ko-KR" sz="11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algn="ctr"/>
              <a:r>
                <a:rPr lang="en-US" altLang="ko-KR" sz="11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CCTV </a:t>
              </a:r>
              <a:r>
                <a:rPr lang="ko-KR" altLang="en-US" sz="11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공사 수주하도록 청탁</a:t>
              </a:r>
              <a:endParaRPr lang="en-US" altLang="ko-KR" sz="11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3" name="이등변 삼각형 72"/>
            <p:cNvSpPr/>
            <p:nvPr/>
          </p:nvSpPr>
          <p:spPr>
            <a:xfrm rot="10800000">
              <a:off x="1932439" y="4636965"/>
              <a:ext cx="206668" cy="90335"/>
            </a:xfrm>
            <a:prstGeom prst="triangle">
              <a:avLst>
                <a:gd name="adj" fmla="val 10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이등변 삼각형 73"/>
            <p:cNvSpPr/>
            <p:nvPr/>
          </p:nvSpPr>
          <p:spPr>
            <a:xfrm rot="10800000">
              <a:off x="7109813" y="5446537"/>
              <a:ext cx="163124" cy="90335"/>
            </a:xfrm>
            <a:prstGeom prst="triangle">
              <a:avLst>
                <a:gd name="adj" fmla="val 10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6711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그룹 15">
            <a:extLst>
              <a:ext uri="{FF2B5EF4-FFF2-40B4-BE49-F238E27FC236}">
                <a16:creationId xmlns:a16="http://schemas.microsoft.com/office/drawing/2014/main" id="{221DBD59-F020-44A8-9D9A-270206B445A5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0BA2546-40F4-4F3A-B264-75678577844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0" name="직각 삼각형 19">
              <a:extLst>
                <a:ext uri="{FF2B5EF4-FFF2-40B4-BE49-F238E27FC236}">
                  <a16:creationId xmlns:a16="http://schemas.microsoft.com/office/drawing/2014/main" id="{B0E0C70F-93D5-4097-B440-BFF1F69EE7B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id="{3BD0E1C7-4D40-4830-8CEB-66C1CB418E1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0EBC1945-515F-4661-93A7-9D2EF80323F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77849CEA-07B1-4BBC-959D-208C88EB2D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B52A6D1A-0251-4051-9DBA-80F8D19A54D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8FB8170F-B96E-43C6-B92C-70D1CCF81B70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4" name="그룹 3"/>
          <p:cNvGrpSpPr/>
          <p:nvPr/>
        </p:nvGrpSpPr>
        <p:grpSpPr>
          <a:xfrm>
            <a:off x="381310" y="4584439"/>
            <a:ext cx="8521680" cy="1159934"/>
            <a:chOff x="385253" y="1126066"/>
            <a:chExt cx="8521680" cy="1159934"/>
          </a:xfrm>
        </p:grpSpPr>
        <p:sp>
          <p:nvSpPr>
            <p:cNvPr id="57" name="사각형: 둥근 모서리 185">
              <a:extLst>
                <a:ext uri="{FF2B5EF4-FFF2-40B4-BE49-F238E27FC236}">
                  <a16:creationId xmlns:a16="http://schemas.microsoft.com/office/drawing/2014/main" id="{8B0471A5-9A70-4712-BEF9-6A008B435C38}"/>
                </a:ext>
              </a:extLst>
            </p:cNvPr>
            <p:cNvSpPr/>
            <p:nvPr/>
          </p:nvSpPr>
          <p:spPr>
            <a:xfrm>
              <a:off x="914161" y="1126066"/>
              <a:ext cx="7992772" cy="1159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14300" algn="l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/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2000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☞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주         문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  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피고인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 : 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징역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월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집행유예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년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사회봉사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200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시간</a:t>
              </a:r>
              <a:endParaRPr lang="en-US" altLang="ko-KR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endParaRPr lang="en-US" altLang="ko-KR" sz="5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2000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☞ 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관계법령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  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청탁금지법 제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조제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2000" b="1" spc="-80" dirty="0" err="1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항</a:t>
              </a:r>
              <a:r>
                <a:rPr lang="ko-KR" altLang="en-US" sz="2000" b="1" spc="-80" dirty="0" err="1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</a:t>
              </a: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7</a:t>
              </a:r>
              <a:r>
                <a:rPr lang="ko-KR" altLang="en-US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호</a:t>
              </a:r>
              <a:endParaRPr lang="en-US" altLang="ko-KR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20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*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계약 관련 법령을 위반하여 특정 개인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법인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단체를 계약의 당사자로 선정 또는 탈락되도록 하는 행위</a:t>
              </a:r>
              <a:endParaRPr lang="ko-KR" altLang="en-US" sz="1600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83" name="사각형: 둥근 모서리 185">
              <a:extLst>
                <a:ext uri="{FF2B5EF4-FFF2-40B4-BE49-F238E27FC236}">
                  <a16:creationId xmlns:a16="http://schemas.microsoft.com/office/drawing/2014/main" id="{D776FFCB-E450-48B8-8E66-0AF1EB5F40A9}"/>
                </a:ext>
              </a:extLst>
            </p:cNvPr>
            <p:cNvSpPr/>
            <p:nvPr/>
          </p:nvSpPr>
          <p:spPr>
            <a:xfrm>
              <a:off x="385253" y="1231639"/>
              <a:ext cx="529700" cy="6151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>
              <a:outerShdw dist="38100" dir="10800000" algn="r" rotWithShape="0">
                <a:schemeClr val="accent4">
                  <a:lumMod val="60000"/>
                  <a:lumOff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판결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요지</a:t>
              </a:r>
            </a:p>
          </p:txBody>
        </p:sp>
      </p:grpSp>
      <p:sp>
        <p:nvSpPr>
          <p:cNvPr id="86" name="사각형: 둥근 모서리 185">
            <a:extLst>
              <a:ext uri="{FF2B5EF4-FFF2-40B4-BE49-F238E27FC236}">
                <a16:creationId xmlns:a16="http://schemas.microsoft.com/office/drawing/2014/main" id="{D776FFCB-E450-48B8-8E66-0AF1EB5F40A9}"/>
              </a:ext>
            </a:extLst>
          </p:cNvPr>
          <p:cNvSpPr/>
          <p:nvPr/>
        </p:nvSpPr>
        <p:spPr>
          <a:xfrm>
            <a:off x="381310" y="5811522"/>
            <a:ext cx="529700" cy="6785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판결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이유</a:t>
            </a:r>
          </a:p>
        </p:txBody>
      </p:sp>
      <p:sp>
        <p:nvSpPr>
          <p:cNvPr id="87" name="사각형: 둥근 모서리 185">
            <a:extLst>
              <a:ext uri="{FF2B5EF4-FFF2-40B4-BE49-F238E27FC236}">
                <a16:creationId xmlns:a16="http://schemas.microsoft.com/office/drawing/2014/main" id="{FE1C1F29-4A9B-4DE5-B2EC-18AABAEEBD1E}"/>
              </a:ext>
            </a:extLst>
          </p:cNvPr>
          <p:cNvSpPr/>
          <p:nvPr/>
        </p:nvSpPr>
        <p:spPr>
          <a:xfrm>
            <a:off x="911010" y="5811523"/>
            <a:ext cx="7963071" cy="72307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피고인 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는 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C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로부터 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‘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특정 개인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단체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법인을 계약의 당사자로 선정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’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될 수 있도록 법령에 따라 </a:t>
            </a:r>
            <a:r>
              <a:rPr lang="ko-KR" altLang="en-US" sz="1600" b="1" spc="-80" dirty="0" err="1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부여받은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본부장의 지위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권한을 벗어나 행사해달라는 부정청탁을 받고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그에 따라 직무를 수행함   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CB5F62B-1E7F-4342-9D0F-7B4293DF72F9}"/>
              </a:ext>
            </a:extLst>
          </p:cNvPr>
          <p:cNvSpPr txBox="1"/>
          <p:nvPr/>
        </p:nvSpPr>
        <p:spPr>
          <a:xfrm>
            <a:off x="39638" y="373057"/>
            <a:ext cx="676069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</a:rPr>
              <a:t>부정청탁 사례 ②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</a:rPr>
              <a:t>-</a:t>
            </a:r>
            <a:r>
              <a:rPr lang="en-US" altLang="ko-KR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</a:rPr>
              <a:t>2</a:t>
            </a:r>
            <a:r>
              <a:rPr lang="ko-KR" altLang="en-US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  </a:t>
            </a:r>
            <a:r>
              <a:rPr lang="ko-KR" altLang="en-US" sz="2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지위</a:t>
            </a:r>
            <a:r>
              <a:rPr lang="en-US" altLang="ko-KR" sz="2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·</a:t>
            </a:r>
            <a:r>
              <a:rPr lang="ko-KR" altLang="en-US" sz="2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권한을 벗어난 직무수행  사례</a:t>
            </a:r>
            <a:endParaRPr lang="ko-KR" altLang="en-US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522183" y="479735"/>
            <a:ext cx="278268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부산지방법원</a:t>
            </a:r>
            <a:r>
              <a:rPr lang="en-US" altLang="ko-KR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2021</a:t>
            </a:r>
            <a:r>
              <a:rPr lang="ko-KR" altLang="en-US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고단</a:t>
            </a:r>
            <a:r>
              <a:rPr lang="en-US" altLang="ko-KR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3072)</a:t>
            </a:r>
            <a:endParaRPr lang="ko-KR" altLang="en-US" sz="16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endParaRPr lang="ko-KR" altLang="en-US" dirty="0"/>
          </a:p>
        </p:txBody>
      </p:sp>
      <p:grpSp>
        <p:nvGrpSpPr>
          <p:cNvPr id="48" name="그룹 47"/>
          <p:cNvGrpSpPr/>
          <p:nvPr/>
        </p:nvGrpSpPr>
        <p:grpSpPr>
          <a:xfrm>
            <a:off x="352401" y="1136628"/>
            <a:ext cx="8521680" cy="3376203"/>
            <a:chOff x="385253" y="2404532"/>
            <a:chExt cx="8521680" cy="3376203"/>
          </a:xfrm>
        </p:grpSpPr>
        <p:sp>
          <p:nvSpPr>
            <p:cNvPr id="49" name="사각형: 둥근 모서리 185">
              <a:extLst>
                <a:ext uri="{FF2B5EF4-FFF2-40B4-BE49-F238E27FC236}">
                  <a16:creationId xmlns:a16="http://schemas.microsoft.com/office/drawing/2014/main" id="{FE1C1F29-4A9B-4DE5-B2EC-18AABAEEBD1E}"/>
                </a:ext>
              </a:extLst>
            </p:cNvPr>
            <p:cNvSpPr/>
            <p:nvPr/>
          </p:nvSpPr>
          <p:spPr>
            <a:xfrm>
              <a:off x="932129" y="2404532"/>
              <a:ext cx="7974804" cy="336680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14300" algn="l" rotWithShape="0">
                <a:prstClr val="black">
                  <a:alpha val="2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44000" rtlCol="0" anchor="ctr"/>
            <a:lstStyle/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(1)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피고인 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  :  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공직유관단체 본부장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본부 산하 각 처에서 발주한 공사 계약 적정성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검토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및 결재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등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(2)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C            :  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퇴직공무원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재직 중 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와 근무이력 등 친분관계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(3)      N            :   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본부 산하 </a:t>
              </a:r>
              <a:r>
                <a:rPr lang="ko-KR" altLang="en-US" sz="1600" b="1" spc="-80" dirty="0" err="1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교량기전팀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직원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비상방송 설치공사 담당자</a:t>
              </a: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  <a:p>
              <a:pPr marL="342900" indent="-342900" defTabSz="314325">
                <a:buClr>
                  <a:srgbClr val="EEECE1"/>
                </a:buClr>
                <a:buAutoNum type="arabicParenBoth" startAt="3"/>
                <a:tabLst>
                  <a:tab pos="342900" algn="l"/>
                </a:tabLst>
              </a:pP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342900" indent="-342900" defTabSz="314325">
                <a:buClr>
                  <a:srgbClr val="EEECE1"/>
                </a:buClr>
                <a:buAutoNum type="arabicParenBoth" startAt="3"/>
                <a:tabLst>
                  <a:tab pos="342900" algn="l"/>
                </a:tabLst>
              </a:pP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342900" indent="-342900" defTabSz="314325">
                <a:buClr>
                  <a:srgbClr val="EEECE1"/>
                </a:buClr>
                <a:buAutoNum type="arabicParenBoth" startAt="3"/>
                <a:tabLst>
                  <a:tab pos="342900" algn="l"/>
                </a:tabLst>
              </a:pP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</a:p>
            <a:p>
              <a:pPr defTabSz="314325">
                <a:buClr>
                  <a:srgbClr val="EEECE1"/>
                </a:buClr>
                <a:tabLst>
                  <a:tab pos="342900" algn="l"/>
                </a:tabLst>
              </a:pPr>
              <a:r>
                <a:rPr lang="ko-KR" altLang="en-US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</a:t>
              </a:r>
              <a:endPara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grpSp>
          <p:nvGrpSpPr>
            <p:cNvPr id="50" name="그룹 49"/>
            <p:cNvGrpSpPr/>
            <p:nvPr/>
          </p:nvGrpSpPr>
          <p:grpSpPr>
            <a:xfrm>
              <a:off x="385253" y="2481990"/>
              <a:ext cx="7954414" cy="3298745"/>
              <a:chOff x="385253" y="2481990"/>
              <a:chExt cx="7954414" cy="3298745"/>
            </a:xfrm>
          </p:grpSpPr>
          <p:sp>
            <p:nvSpPr>
              <p:cNvPr id="51" name="사각형: 둥근 모서리 185">
                <a:extLst>
                  <a:ext uri="{FF2B5EF4-FFF2-40B4-BE49-F238E27FC236}">
                    <a16:creationId xmlns:a16="http://schemas.microsoft.com/office/drawing/2014/main" id="{D776FFCB-E450-48B8-8E66-0AF1EB5F40A9}"/>
                  </a:ext>
                </a:extLst>
              </p:cNvPr>
              <p:cNvSpPr/>
              <p:nvPr/>
            </p:nvSpPr>
            <p:spPr>
              <a:xfrm>
                <a:off x="385253" y="2895599"/>
                <a:ext cx="529700" cy="1591733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ffectLst>
                <a:outerShdw dist="38100" dir="10800000" algn="r" rotWithShape="0">
                  <a:schemeClr val="accent4">
                    <a:lumMod val="60000"/>
                    <a:lumOff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algn="ctr" defTabSz="314325">
                  <a:buClr>
                    <a:srgbClr val="EEECE1"/>
                  </a:buClr>
                  <a:tabLst>
                    <a:tab pos="342900" algn="l"/>
                  </a:tabLst>
                </a:pPr>
                <a:r>
                  <a:rPr lang="ko-KR" altLang="en-US" sz="1600" b="1" spc="-80" dirty="0">
                    <a:ln>
                      <a:solidFill>
                        <a:schemeClr val="accent2">
                          <a:lumMod val="60000"/>
                          <a:lumOff val="40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사실</a:t>
                </a:r>
                <a:endParaRPr lang="en-US" altLang="ko-KR" sz="1600" b="1" spc="-80" dirty="0">
                  <a:ln>
                    <a:solidFill>
                      <a:schemeClr val="accent2">
                        <a:lumMod val="60000"/>
                        <a:lumOff val="40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 defTabSz="314325">
                  <a:buClr>
                    <a:srgbClr val="EEECE1"/>
                  </a:buClr>
                  <a:tabLst>
                    <a:tab pos="342900" algn="l"/>
                  </a:tabLst>
                </a:pPr>
                <a:r>
                  <a:rPr lang="ko-KR" altLang="en-US" sz="1600" b="1" spc="-80" dirty="0">
                    <a:ln>
                      <a:solidFill>
                        <a:schemeClr val="accent2">
                          <a:lumMod val="60000"/>
                          <a:lumOff val="40000"/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관계</a:t>
                </a:r>
              </a:p>
            </p:txBody>
          </p:sp>
          <p:sp>
            <p:nvSpPr>
              <p:cNvPr id="52" name="사각형: 둥근 모서리 37"/>
              <p:cNvSpPr/>
              <p:nvPr/>
            </p:nvSpPr>
            <p:spPr>
              <a:xfrm>
                <a:off x="974234" y="2481990"/>
                <a:ext cx="5288616" cy="413609"/>
              </a:xfrm>
              <a:prstGeom prst="roundRect">
                <a:avLst>
                  <a:gd name="adj" fmla="val 29024"/>
                </a:avLst>
              </a:prstGeom>
              <a:solidFill>
                <a:srgbClr val="44546A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63500" dist="508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wrap="square" lIns="0" tIns="0" rIns="0" bIns="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2000" b="0" i="0" u="none" strike="noStrike" kern="0" cap="none" spc="-80" normalizeH="0" baseline="0" noProof="0" dirty="0">
                  <a:ln>
                    <a:solidFill>
                      <a:sysClr val="window" lastClr="FFFFFF">
                        <a:lumMod val="85000"/>
                        <a:alpha val="0"/>
                      </a:sysClr>
                    </a:solidFill>
                  </a:ln>
                  <a:solidFill>
                    <a:sysClr val="window" lastClr="FFFFFF">
                      <a:lumMod val="85000"/>
                    </a:sysClr>
                  </a:solidFill>
                  <a:effectLst/>
                  <a:uLnTx/>
                  <a:uFillTx/>
                  <a:latin typeface="나눔바른고딕" pitchFamily="50" charset="-127"/>
                  <a:ea typeface="나눔바른고딕" pitchFamily="50" charset="-127"/>
                  <a:cs typeface="+mn-cs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1531608" y="2547976"/>
                <a:ext cx="4333195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spAutoFit/>
                <a:scene3d>
                  <a:camera prst="orthographicFront"/>
                  <a:lightRig rig="threePt" dir="tl"/>
                </a:scene3d>
                <a:sp3d>
                  <a:bevelT w="1270" h="1270"/>
                  <a:contourClr>
                    <a:srgbClr val="001746"/>
                  </a:contourClr>
                </a:sp3d>
              </a:bodyPr>
              <a:lstStyle>
                <a:defPPr>
                  <a:defRPr lang="ko-KR"/>
                </a:defPPr>
                <a:lvl1pPr algn="ctr">
                  <a:defRPr sz="2400" b="1" spc="-50">
                    <a:ln w="11430"/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나눔고딕" panose="020D0604000000000000" pitchFamily="50" charset="-127"/>
                    <a:ea typeface="나눔고딕" panose="020D0604000000000000" pitchFamily="50" charset="-127"/>
                    <a:cs typeface="Arial" panose="020B0604020202020204" pitchFamily="34" charset="0"/>
                  </a:defRPr>
                </a:lvl1pPr>
              </a:lstStyle>
              <a:p>
                <a:pPr algn="l"/>
                <a:r>
                  <a:rPr lang="ko-KR" altLang="en-US" sz="2000" spc="-150" dirty="0">
                    <a:solidFill>
                      <a:schemeClr val="bg1"/>
                    </a:solidFill>
                    <a:latin typeface="나눔바른고딕" pitchFamily="50" charset="-127"/>
                    <a:ea typeface="나눔바른고딕" pitchFamily="50" charset="-127"/>
                  </a:rPr>
                  <a:t>사례 ②  피고인 </a:t>
                </a:r>
                <a:r>
                  <a:rPr lang="en-US" altLang="ko-KR" sz="2000" spc="-150" dirty="0">
                    <a:solidFill>
                      <a:schemeClr val="bg1"/>
                    </a:solidFill>
                    <a:latin typeface="나눔바른고딕" pitchFamily="50" charset="-127"/>
                    <a:ea typeface="나눔바른고딕" pitchFamily="50" charset="-127"/>
                  </a:rPr>
                  <a:t>A </a:t>
                </a:r>
                <a:r>
                  <a:rPr lang="ko-KR" altLang="en-US" sz="2000" spc="-150" dirty="0">
                    <a:solidFill>
                      <a:schemeClr val="bg1"/>
                    </a:solidFill>
                    <a:latin typeface="나눔바른고딕" pitchFamily="50" charset="-127"/>
                    <a:ea typeface="나눔바른고딕" pitchFamily="50" charset="-127"/>
                  </a:rPr>
                  <a:t>단독 범행 </a:t>
                </a:r>
                <a:r>
                  <a:rPr lang="en-US" altLang="ko-KR" sz="2000" spc="-150" dirty="0">
                    <a:solidFill>
                      <a:schemeClr val="bg1"/>
                    </a:solidFill>
                    <a:latin typeface="나눔바른고딕" pitchFamily="50" charset="-127"/>
                    <a:ea typeface="나눔바른고딕" pitchFamily="50" charset="-127"/>
                  </a:rPr>
                  <a:t>:  </a:t>
                </a:r>
                <a:r>
                  <a:rPr lang="ko-KR" altLang="en-US" sz="2000" spc="-150" dirty="0">
                    <a:solidFill>
                      <a:schemeClr val="bg1"/>
                    </a:solidFill>
                    <a:latin typeface="나눔바른고딕" pitchFamily="50" charset="-127"/>
                    <a:ea typeface="나눔바른고딕" pitchFamily="50" charset="-127"/>
                  </a:rPr>
                  <a:t>비상방송 설치공사</a:t>
                </a:r>
                <a:r>
                  <a:rPr lang="en-US" altLang="ko-KR" sz="2000" spc="-150" dirty="0">
                    <a:solidFill>
                      <a:schemeClr val="bg1"/>
                    </a:solidFill>
                    <a:latin typeface="나눔바른고딕" pitchFamily="50" charset="-127"/>
                    <a:ea typeface="나눔바른고딕" pitchFamily="50" charset="-127"/>
                  </a:rPr>
                  <a:t> </a:t>
                </a:r>
                <a:endParaRPr lang="ko-KR" altLang="en-US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54" name="Freeform 8">
                <a:extLst>
                  <a:ext uri="{FF2B5EF4-FFF2-40B4-BE49-F238E27FC236}">
                    <a16:creationId xmlns:a16="http://schemas.microsoft.com/office/drawing/2014/main" id="{6E8A0045-B394-4839-93B4-409FE60549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70628" y="2509260"/>
                <a:ext cx="340059" cy="386339"/>
              </a:xfrm>
              <a:custGeom>
                <a:avLst/>
                <a:gdLst>
                  <a:gd name="T0" fmla="*/ 338 w 338"/>
                  <a:gd name="T1" fmla="*/ 384 h 384"/>
                  <a:gd name="T2" fmla="*/ 334 w 338"/>
                  <a:gd name="T3" fmla="*/ 356 h 384"/>
                  <a:gd name="T4" fmla="*/ 312 w 338"/>
                  <a:gd name="T5" fmla="*/ 264 h 384"/>
                  <a:gd name="T6" fmla="*/ 310 w 338"/>
                  <a:gd name="T7" fmla="*/ 260 h 384"/>
                  <a:gd name="T8" fmla="*/ 304 w 338"/>
                  <a:gd name="T9" fmla="*/ 248 h 384"/>
                  <a:gd name="T10" fmla="*/ 280 w 338"/>
                  <a:gd name="T11" fmla="*/ 234 h 384"/>
                  <a:gd name="T12" fmla="*/ 256 w 338"/>
                  <a:gd name="T13" fmla="*/ 226 h 384"/>
                  <a:gd name="T14" fmla="*/ 232 w 338"/>
                  <a:gd name="T15" fmla="*/ 216 h 384"/>
                  <a:gd name="T16" fmla="*/ 222 w 338"/>
                  <a:gd name="T17" fmla="*/ 210 h 384"/>
                  <a:gd name="T18" fmla="*/ 220 w 338"/>
                  <a:gd name="T19" fmla="*/ 202 h 384"/>
                  <a:gd name="T20" fmla="*/ 208 w 338"/>
                  <a:gd name="T21" fmla="*/ 194 h 384"/>
                  <a:gd name="T22" fmla="*/ 206 w 338"/>
                  <a:gd name="T23" fmla="*/ 178 h 384"/>
                  <a:gd name="T24" fmla="*/ 212 w 338"/>
                  <a:gd name="T25" fmla="*/ 176 h 384"/>
                  <a:gd name="T26" fmla="*/ 218 w 338"/>
                  <a:gd name="T27" fmla="*/ 160 h 384"/>
                  <a:gd name="T28" fmla="*/ 220 w 338"/>
                  <a:gd name="T29" fmla="*/ 146 h 384"/>
                  <a:gd name="T30" fmla="*/ 222 w 338"/>
                  <a:gd name="T31" fmla="*/ 146 h 384"/>
                  <a:gd name="T32" fmla="*/ 230 w 338"/>
                  <a:gd name="T33" fmla="*/ 138 h 384"/>
                  <a:gd name="T34" fmla="*/ 234 w 338"/>
                  <a:gd name="T35" fmla="*/ 128 h 384"/>
                  <a:gd name="T36" fmla="*/ 238 w 338"/>
                  <a:gd name="T37" fmla="*/ 112 h 384"/>
                  <a:gd name="T38" fmla="*/ 236 w 338"/>
                  <a:gd name="T39" fmla="*/ 102 h 384"/>
                  <a:gd name="T40" fmla="*/ 228 w 338"/>
                  <a:gd name="T41" fmla="*/ 100 h 384"/>
                  <a:gd name="T42" fmla="*/ 230 w 338"/>
                  <a:gd name="T43" fmla="*/ 82 h 384"/>
                  <a:gd name="T44" fmla="*/ 228 w 338"/>
                  <a:gd name="T45" fmla="*/ 44 h 384"/>
                  <a:gd name="T46" fmla="*/ 226 w 338"/>
                  <a:gd name="T47" fmla="*/ 32 h 384"/>
                  <a:gd name="T48" fmla="*/ 216 w 338"/>
                  <a:gd name="T49" fmla="*/ 16 h 384"/>
                  <a:gd name="T50" fmla="*/ 200 w 338"/>
                  <a:gd name="T51" fmla="*/ 6 h 384"/>
                  <a:gd name="T52" fmla="*/ 170 w 338"/>
                  <a:gd name="T53" fmla="*/ 0 h 384"/>
                  <a:gd name="T54" fmla="*/ 138 w 338"/>
                  <a:gd name="T55" fmla="*/ 6 h 384"/>
                  <a:gd name="T56" fmla="*/ 128 w 338"/>
                  <a:gd name="T57" fmla="*/ 12 h 384"/>
                  <a:gd name="T58" fmla="*/ 128 w 338"/>
                  <a:gd name="T59" fmla="*/ 18 h 384"/>
                  <a:gd name="T60" fmla="*/ 122 w 338"/>
                  <a:gd name="T61" fmla="*/ 18 h 384"/>
                  <a:gd name="T62" fmla="*/ 114 w 338"/>
                  <a:gd name="T63" fmla="*/ 22 h 384"/>
                  <a:gd name="T64" fmla="*/ 106 w 338"/>
                  <a:gd name="T65" fmla="*/ 36 h 384"/>
                  <a:gd name="T66" fmla="*/ 104 w 338"/>
                  <a:gd name="T67" fmla="*/ 72 h 384"/>
                  <a:gd name="T68" fmla="*/ 110 w 338"/>
                  <a:gd name="T69" fmla="*/ 102 h 384"/>
                  <a:gd name="T70" fmla="*/ 106 w 338"/>
                  <a:gd name="T71" fmla="*/ 104 h 384"/>
                  <a:gd name="T72" fmla="*/ 104 w 338"/>
                  <a:gd name="T73" fmla="*/ 116 h 384"/>
                  <a:gd name="T74" fmla="*/ 108 w 338"/>
                  <a:gd name="T75" fmla="*/ 132 h 384"/>
                  <a:gd name="T76" fmla="*/ 110 w 338"/>
                  <a:gd name="T77" fmla="*/ 142 h 384"/>
                  <a:gd name="T78" fmla="*/ 116 w 338"/>
                  <a:gd name="T79" fmla="*/ 146 h 384"/>
                  <a:gd name="T80" fmla="*/ 118 w 338"/>
                  <a:gd name="T81" fmla="*/ 146 h 384"/>
                  <a:gd name="T82" fmla="*/ 122 w 338"/>
                  <a:gd name="T83" fmla="*/ 164 h 384"/>
                  <a:gd name="T84" fmla="*/ 132 w 338"/>
                  <a:gd name="T85" fmla="*/ 178 h 384"/>
                  <a:gd name="T86" fmla="*/ 134 w 338"/>
                  <a:gd name="T87" fmla="*/ 178 h 384"/>
                  <a:gd name="T88" fmla="*/ 134 w 338"/>
                  <a:gd name="T89" fmla="*/ 194 h 384"/>
                  <a:gd name="T90" fmla="*/ 122 w 338"/>
                  <a:gd name="T91" fmla="*/ 196 h 384"/>
                  <a:gd name="T92" fmla="*/ 120 w 338"/>
                  <a:gd name="T93" fmla="*/ 208 h 384"/>
                  <a:gd name="T94" fmla="*/ 104 w 338"/>
                  <a:gd name="T95" fmla="*/ 216 h 384"/>
                  <a:gd name="T96" fmla="*/ 88 w 338"/>
                  <a:gd name="T97" fmla="*/ 224 h 384"/>
                  <a:gd name="T98" fmla="*/ 46 w 338"/>
                  <a:gd name="T99" fmla="*/ 246 h 384"/>
                  <a:gd name="T100" fmla="*/ 30 w 338"/>
                  <a:gd name="T101" fmla="*/ 260 h 384"/>
                  <a:gd name="T102" fmla="*/ 22 w 338"/>
                  <a:gd name="T103" fmla="*/ 276 h 384"/>
                  <a:gd name="T104" fmla="*/ 8 w 338"/>
                  <a:gd name="T105" fmla="*/ 338 h 384"/>
                  <a:gd name="T106" fmla="*/ 338 w 338"/>
                  <a:gd name="T107" fmla="*/ 384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8" h="384">
                    <a:moveTo>
                      <a:pt x="338" y="384"/>
                    </a:moveTo>
                    <a:lnTo>
                      <a:pt x="338" y="384"/>
                    </a:lnTo>
                    <a:lnTo>
                      <a:pt x="336" y="372"/>
                    </a:lnTo>
                    <a:lnTo>
                      <a:pt x="334" y="356"/>
                    </a:lnTo>
                    <a:lnTo>
                      <a:pt x="324" y="316"/>
                    </a:lnTo>
                    <a:lnTo>
                      <a:pt x="312" y="264"/>
                    </a:lnTo>
                    <a:lnTo>
                      <a:pt x="312" y="264"/>
                    </a:lnTo>
                    <a:lnTo>
                      <a:pt x="310" y="260"/>
                    </a:lnTo>
                    <a:lnTo>
                      <a:pt x="308" y="254"/>
                    </a:lnTo>
                    <a:lnTo>
                      <a:pt x="304" y="248"/>
                    </a:lnTo>
                    <a:lnTo>
                      <a:pt x="298" y="244"/>
                    </a:lnTo>
                    <a:lnTo>
                      <a:pt x="280" y="234"/>
                    </a:lnTo>
                    <a:lnTo>
                      <a:pt x="256" y="226"/>
                    </a:lnTo>
                    <a:lnTo>
                      <a:pt x="256" y="226"/>
                    </a:lnTo>
                    <a:lnTo>
                      <a:pt x="242" y="220"/>
                    </a:lnTo>
                    <a:lnTo>
                      <a:pt x="232" y="216"/>
                    </a:lnTo>
                    <a:lnTo>
                      <a:pt x="222" y="210"/>
                    </a:lnTo>
                    <a:lnTo>
                      <a:pt x="222" y="210"/>
                    </a:lnTo>
                    <a:lnTo>
                      <a:pt x="220" y="206"/>
                    </a:lnTo>
                    <a:lnTo>
                      <a:pt x="220" y="202"/>
                    </a:lnTo>
                    <a:lnTo>
                      <a:pt x="220" y="196"/>
                    </a:lnTo>
                    <a:lnTo>
                      <a:pt x="208" y="194"/>
                    </a:lnTo>
                    <a:lnTo>
                      <a:pt x="208" y="194"/>
                    </a:lnTo>
                    <a:lnTo>
                      <a:pt x="206" y="178"/>
                    </a:lnTo>
                    <a:lnTo>
                      <a:pt x="206" y="178"/>
                    </a:lnTo>
                    <a:lnTo>
                      <a:pt x="212" y="176"/>
                    </a:lnTo>
                    <a:lnTo>
                      <a:pt x="214" y="170"/>
                    </a:lnTo>
                    <a:lnTo>
                      <a:pt x="218" y="160"/>
                    </a:lnTo>
                    <a:lnTo>
                      <a:pt x="220" y="150"/>
                    </a:lnTo>
                    <a:lnTo>
                      <a:pt x="220" y="146"/>
                    </a:lnTo>
                    <a:lnTo>
                      <a:pt x="220" y="146"/>
                    </a:lnTo>
                    <a:lnTo>
                      <a:pt x="222" y="146"/>
                    </a:lnTo>
                    <a:lnTo>
                      <a:pt x="226" y="144"/>
                    </a:lnTo>
                    <a:lnTo>
                      <a:pt x="230" y="138"/>
                    </a:lnTo>
                    <a:lnTo>
                      <a:pt x="234" y="128"/>
                    </a:lnTo>
                    <a:lnTo>
                      <a:pt x="234" y="128"/>
                    </a:lnTo>
                    <a:lnTo>
                      <a:pt x="236" y="118"/>
                    </a:lnTo>
                    <a:lnTo>
                      <a:pt x="238" y="112"/>
                    </a:lnTo>
                    <a:lnTo>
                      <a:pt x="236" y="106"/>
                    </a:lnTo>
                    <a:lnTo>
                      <a:pt x="236" y="102"/>
                    </a:lnTo>
                    <a:lnTo>
                      <a:pt x="230" y="100"/>
                    </a:lnTo>
                    <a:lnTo>
                      <a:pt x="228" y="100"/>
                    </a:lnTo>
                    <a:lnTo>
                      <a:pt x="228" y="100"/>
                    </a:lnTo>
                    <a:lnTo>
                      <a:pt x="230" y="82"/>
                    </a:lnTo>
                    <a:lnTo>
                      <a:pt x="230" y="64"/>
                    </a:lnTo>
                    <a:lnTo>
                      <a:pt x="228" y="44"/>
                    </a:lnTo>
                    <a:lnTo>
                      <a:pt x="228" y="44"/>
                    </a:lnTo>
                    <a:lnTo>
                      <a:pt x="226" y="32"/>
                    </a:lnTo>
                    <a:lnTo>
                      <a:pt x="222" y="24"/>
                    </a:lnTo>
                    <a:lnTo>
                      <a:pt x="216" y="16"/>
                    </a:lnTo>
                    <a:lnTo>
                      <a:pt x="208" y="10"/>
                    </a:lnTo>
                    <a:lnTo>
                      <a:pt x="200" y="6"/>
                    </a:lnTo>
                    <a:lnTo>
                      <a:pt x="190" y="4"/>
                    </a:lnTo>
                    <a:lnTo>
                      <a:pt x="170" y="0"/>
                    </a:lnTo>
                    <a:lnTo>
                      <a:pt x="152" y="2"/>
                    </a:lnTo>
                    <a:lnTo>
                      <a:pt x="138" y="6"/>
                    </a:lnTo>
                    <a:lnTo>
                      <a:pt x="132" y="8"/>
                    </a:lnTo>
                    <a:lnTo>
                      <a:pt x="128" y="12"/>
                    </a:lnTo>
                    <a:lnTo>
                      <a:pt x="126" y="16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2" y="18"/>
                    </a:lnTo>
                    <a:lnTo>
                      <a:pt x="118" y="20"/>
                    </a:lnTo>
                    <a:lnTo>
                      <a:pt x="114" y="22"/>
                    </a:lnTo>
                    <a:lnTo>
                      <a:pt x="112" y="26"/>
                    </a:lnTo>
                    <a:lnTo>
                      <a:pt x="106" y="36"/>
                    </a:lnTo>
                    <a:lnTo>
                      <a:pt x="104" y="48"/>
                    </a:lnTo>
                    <a:lnTo>
                      <a:pt x="104" y="72"/>
                    </a:lnTo>
                    <a:lnTo>
                      <a:pt x="104" y="84"/>
                    </a:lnTo>
                    <a:lnTo>
                      <a:pt x="110" y="102"/>
                    </a:lnTo>
                    <a:lnTo>
                      <a:pt x="110" y="102"/>
                    </a:lnTo>
                    <a:lnTo>
                      <a:pt x="106" y="104"/>
                    </a:lnTo>
                    <a:lnTo>
                      <a:pt x="104" y="108"/>
                    </a:lnTo>
                    <a:lnTo>
                      <a:pt x="104" y="116"/>
                    </a:lnTo>
                    <a:lnTo>
                      <a:pt x="106" y="124"/>
                    </a:lnTo>
                    <a:lnTo>
                      <a:pt x="108" y="132"/>
                    </a:lnTo>
                    <a:lnTo>
                      <a:pt x="108" y="132"/>
                    </a:lnTo>
                    <a:lnTo>
                      <a:pt x="110" y="142"/>
                    </a:lnTo>
                    <a:lnTo>
                      <a:pt x="114" y="146"/>
                    </a:lnTo>
                    <a:lnTo>
                      <a:pt x="116" y="146"/>
                    </a:lnTo>
                    <a:lnTo>
                      <a:pt x="118" y="146"/>
                    </a:lnTo>
                    <a:lnTo>
                      <a:pt x="118" y="146"/>
                    </a:lnTo>
                    <a:lnTo>
                      <a:pt x="120" y="156"/>
                    </a:lnTo>
                    <a:lnTo>
                      <a:pt x="122" y="164"/>
                    </a:lnTo>
                    <a:lnTo>
                      <a:pt x="126" y="174"/>
                    </a:lnTo>
                    <a:lnTo>
                      <a:pt x="132" y="178"/>
                    </a:lnTo>
                    <a:lnTo>
                      <a:pt x="134" y="178"/>
                    </a:lnTo>
                    <a:lnTo>
                      <a:pt x="134" y="178"/>
                    </a:lnTo>
                    <a:lnTo>
                      <a:pt x="136" y="192"/>
                    </a:lnTo>
                    <a:lnTo>
                      <a:pt x="134" y="194"/>
                    </a:lnTo>
                    <a:lnTo>
                      <a:pt x="122" y="196"/>
                    </a:lnTo>
                    <a:lnTo>
                      <a:pt x="122" y="196"/>
                    </a:lnTo>
                    <a:lnTo>
                      <a:pt x="122" y="204"/>
                    </a:lnTo>
                    <a:lnTo>
                      <a:pt x="120" y="208"/>
                    </a:lnTo>
                    <a:lnTo>
                      <a:pt x="120" y="208"/>
                    </a:lnTo>
                    <a:lnTo>
                      <a:pt x="104" y="216"/>
                    </a:lnTo>
                    <a:lnTo>
                      <a:pt x="88" y="224"/>
                    </a:lnTo>
                    <a:lnTo>
                      <a:pt x="88" y="224"/>
                    </a:lnTo>
                    <a:lnTo>
                      <a:pt x="66" y="234"/>
                    </a:lnTo>
                    <a:lnTo>
                      <a:pt x="46" y="246"/>
                    </a:lnTo>
                    <a:lnTo>
                      <a:pt x="38" y="252"/>
                    </a:lnTo>
                    <a:lnTo>
                      <a:pt x="30" y="260"/>
                    </a:lnTo>
                    <a:lnTo>
                      <a:pt x="26" y="268"/>
                    </a:lnTo>
                    <a:lnTo>
                      <a:pt x="22" y="276"/>
                    </a:lnTo>
                    <a:lnTo>
                      <a:pt x="22" y="276"/>
                    </a:lnTo>
                    <a:lnTo>
                      <a:pt x="8" y="338"/>
                    </a:lnTo>
                    <a:lnTo>
                      <a:pt x="0" y="384"/>
                    </a:lnTo>
                    <a:lnTo>
                      <a:pt x="338" y="384"/>
                    </a:lnTo>
                    <a:lnTo>
                      <a:pt x="338" y="38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5" name="Oval 48"/>
              <p:cNvSpPr>
                <a:spLocks noChangeArrowheads="1"/>
              </p:cNvSpPr>
              <p:nvPr/>
            </p:nvSpPr>
            <p:spPr bwMode="auto">
              <a:xfrm>
                <a:off x="1815420" y="4555134"/>
                <a:ext cx="201370" cy="180783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rgbClr val="77933C"/>
                  </a:solidFill>
                </a:endParaRPr>
              </a:p>
            </p:txBody>
          </p:sp>
          <p:sp>
            <p:nvSpPr>
              <p:cNvPr id="60" name="Freeform 51"/>
              <p:cNvSpPr>
                <a:spLocks/>
              </p:cNvSpPr>
              <p:nvPr/>
            </p:nvSpPr>
            <p:spPr bwMode="auto">
              <a:xfrm>
                <a:off x="1660031" y="4771740"/>
                <a:ext cx="542277" cy="779193"/>
              </a:xfrm>
              <a:custGeom>
                <a:avLst/>
                <a:gdLst>
                  <a:gd name="T0" fmla="*/ 103 w 143"/>
                  <a:gd name="T1" fmla="*/ 19 h 233"/>
                  <a:gd name="T2" fmla="*/ 91 w 143"/>
                  <a:gd name="T3" fmla="*/ 6 h 233"/>
                  <a:gd name="T4" fmla="*/ 90 w 143"/>
                  <a:gd name="T5" fmla="*/ 6 h 233"/>
                  <a:gd name="T6" fmla="*/ 75 w 143"/>
                  <a:gd name="T7" fmla="*/ 0 h 233"/>
                  <a:gd name="T8" fmla="*/ 60 w 143"/>
                  <a:gd name="T9" fmla="*/ 0 h 233"/>
                  <a:gd name="T10" fmla="*/ 58 w 143"/>
                  <a:gd name="T11" fmla="*/ 0 h 233"/>
                  <a:gd name="T12" fmla="*/ 47 w 143"/>
                  <a:gd name="T13" fmla="*/ 2 h 233"/>
                  <a:gd name="T14" fmla="*/ 7 w 143"/>
                  <a:gd name="T15" fmla="*/ 45 h 233"/>
                  <a:gd name="T16" fmla="*/ 10 w 143"/>
                  <a:gd name="T17" fmla="*/ 105 h 233"/>
                  <a:gd name="T18" fmla="*/ 20 w 143"/>
                  <a:gd name="T19" fmla="*/ 111 h 233"/>
                  <a:gd name="T20" fmla="*/ 25 w 143"/>
                  <a:gd name="T21" fmla="*/ 110 h 233"/>
                  <a:gd name="T22" fmla="*/ 30 w 143"/>
                  <a:gd name="T23" fmla="*/ 95 h 233"/>
                  <a:gd name="T24" fmla="*/ 29 w 143"/>
                  <a:gd name="T25" fmla="*/ 53 h 233"/>
                  <a:gd name="T26" fmla="*/ 36 w 143"/>
                  <a:gd name="T27" fmla="*/ 39 h 233"/>
                  <a:gd name="T28" fmla="*/ 36 w 143"/>
                  <a:gd name="T29" fmla="*/ 41 h 233"/>
                  <a:gd name="T30" fmla="*/ 36 w 143"/>
                  <a:gd name="T31" fmla="*/ 44 h 233"/>
                  <a:gd name="T32" fmla="*/ 36 w 143"/>
                  <a:gd name="T33" fmla="*/ 89 h 233"/>
                  <a:gd name="T34" fmla="*/ 36 w 143"/>
                  <a:gd name="T35" fmla="*/ 91 h 233"/>
                  <a:gd name="T36" fmla="*/ 36 w 143"/>
                  <a:gd name="T37" fmla="*/ 118 h 233"/>
                  <a:gd name="T38" fmla="*/ 36 w 143"/>
                  <a:gd name="T39" fmla="*/ 219 h 233"/>
                  <a:gd name="T40" fmla="*/ 48 w 143"/>
                  <a:gd name="T41" fmla="*/ 233 h 233"/>
                  <a:gd name="T42" fmla="*/ 50 w 143"/>
                  <a:gd name="T43" fmla="*/ 233 h 233"/>
                  <a:gd name="T44" fmla="*/ 62 w 143"/>
                  <a:gd name="T45" fmla="*/ 219 h 233"/>
                  <a:gd name="T46" fmla="*/ 62 w 143"/>
                  <a:gd name="T47" fmla="*/ 119 h 233"/>
                  <a:gd name="T48" fmla="*/ 73 w 143"/>
                  <a:gd name="T49" fmla="*/ 119 h 233"/>
                  <a:gd name="T50" fmla="*/ 73 w 143"/>
                  <a:gd name="T51" fmla="*/ 219 h 233"/>
                  <a:gd name="T52" fmla="*/ 85 w 143"/>
                  <a:gd name="T53" fmla="*/ 233 h 233"/>
                  <a:gd name="T54" fmla="*/ 87 w 143"/>
                  <a:gd name="T55" fmla="*/ 233 h 233"/>
                  <a:gd name="T56" fmla="*/ 99 w 143"/>
                  <a:gd name="T57" fmla="*/ 219 h 233"/>
                  <a:gd name="T58" fmla="*/ 99 w 143"/>
                  <a:gd name="T59" fmla="*/ 119 h 233"/>
                  <a:gd name="T60" fmla="*/ 99 w 143"/>
                  <a:gd name="T61" fmla="*/ 89 h 233"/>
                  <a:gd name="T62" fmla="*/ 99 w 143"/>
                  <a:gd name="T63" fmla="*/ 48 h 233"/>
                  <a:gd name="T64" fmla="*/ 141 w 143"/>
                  <a:gd name="T65" fmla="*/ 67 h 233"/>
                  <a:gd name="T66" fmla="*/ 138 w 143"/>
                  <a:gd name="T67" fmla="*/ 59 h 233"/>
                  <a:gd name="T68" fmla="*/ 143 w 143"/>
                  <a:gd name="T69" fmla="*/ 44 h 233"/>
                  <a:gd name="T70" fmla="*/ 103 w 143"/>
                  <a:gd name="T71" fmla="*/ 19 h 2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43" h="233">
                    <a:moveTo>
                      <a:pt x="103" y="19"/>
                    </a:moveTo>
                    <a:cubicBezTo>
                      <a:pt x="99" y="14"/>
                      <a:pt x="96" y="9"/>
                      <a:pt x="91" y="6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86" y="2"/>
                      <a:pt x="81" y="0"/>
                      <a:pt x="75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9" y="0"/>
                      <a:pt x="59" y="0"/>
                      <a:pt x="58" y="0"/>
                    </a:cubicBezTo>
                    <a:cubicBezTo>
                      <a:pt x="57" y="0"/>
                      <a:pt x="48" y="1"/>
                      <a:pt x="47" y="2"/>
                    </a:cubicBezTo>
                    <a:cubicBezTo>
                      <a:pt x="28" y="10"/>
                      <a:pt x="14" y="25"/>
                      <a:pt x="7" y="45"/>
                    </a:cubicBezTo>
                    <a:cubicBezTo>
                      <a:pt x="0" y="66"/>
                      <a:pt x="1" y="90"/>
                      <a:pt x="10" y="105"/>
                    </a:cubicBezTo>
                    <a:cubicBezTo>
                      <a:pt x="12" y="109"/>
                      <a:pt x="16" y="111"/>
                      <a:pt x="20" y="111"/>
                    </a:cubicBezTo>
                    <a:cubicBezTo>
                      <a:pt x="21" y="111"/>
                      <a:pt x="23" y="111"/>
                      <a:pt x="25" y="110"/>
                    </a:cubicBezTo>
                    <a:cubicBezTo>
                      <a:pt x="31" y="107"/>
                      <a:pt x="33" y="100"/>
                      <a:pt x="30" y="95"/>
                    </a:cubicBezTo>
                    <a:cubicBezTo>
                      <a:pt x="25" y="86"/>
                      <a:pt x="23" y="69"/>
                      <a:pt x="29" y="53"/>
                    </a:cubicBezTo>
                    <a:cubicBezTo>
                      <a:pt x="30" y="49"/>
                      <a:pt x="33" y="44"/>
                      <a:pt x="36" y="39"/>
                    </a:cubicBezTo>
                    <a:cubicBezTo>
                      <a:pt x="36" y="41"/>
                      <a:pt x="36" y="41"/>
                      <a:pt x="36" y="41"/>
                    </a:cubicBezTo>
                    <a:cubicBezTo>
                      <a:pt x="36" y="44"/>
                      <a:pt x="36" y="44"/>
                      <a:pt x="36" y="44"/>
                    </a:cubicBezTo>
                    <a:cubicBezTo>
                      <a:pt x="36" y="89"/>
                      <a:pt x="36" y="89"/>
                      <a:pt x="36" y="89"/>
                    </a:cubicBezTo>
                    <a:cubicBezTo>
                      <a:pt x="36" y="91"/>
                      <a:pt x="36" y="91"/>
                      <a:pt x="36" y="91"/>
                    </a:cubicBezTo>
                    <a:cubicBezTo>
                      <a:pt x="36" y="118"/>
                      <a:pt x="36" y="118"/>
                      <a:pt x="36" y="118"/>
                    </a:cubicBezTo>
                    <a:cubicBezTo>
                      <a:pt x="36" y="219"/>
                      <a:pt x="36" y="219"/>
                      <a:pt x="36" y="219"/>
                    </a:cubicBezTo>
                    <a:cubicBezTo>
                      <a:pt x="36" y="227"/>
                      <a:pt x="41" y="233"/>
                      <a:pt x="48" y="233"/>
                    </a:cubicBezTo>
                    <a:cubicBezTo>
                      <a:pt x="50" y="233"/>
                      <a:pt x="50" y="233"/>
                      <a:pt x="50" y="233"/>
                    </a:cubicBezTo>
                    <a:cubicBezTo>
                      <a:pt x="57" y="233"/>
                      <a:pt x="62" y="227"/>
                      <a:pt x="62" y="219"/>
                    </a:cubicBezTo>
                    <a:cubicBezTo>
                      <a:pt x="62" y="119"/>
                      <a:pt x="62" y="119"/>
                      <a:pt x="62" y="119"/>
                    </a:cubicBezTo>
                    <a:cubicBezTo>
                      <a:pt x="73" y="119"/>
                      <a:pt x="73" y="119"/>
                      <a:pt x="73" y="119"/>
                    </a:cubicBezTo>
                    <a:cubicBezTo>
                      <a:pt x="73" y="219"/>
                      <a:pt x="73" y="219"/>
                      <a:pt x="73" y="219"/>
                    </a:cubicBezTo>
                    <a:cubicBezTo>
                      <a:pt x="73" y="227"/>
                      <a:pt x="78" y="233"/>
                      <a:pt x="85" y="233"/>
                    </a:cubicBezTo>
                    <a:cubicBezTo>
                      <a:pt x="87" y="233"/>
                      <a:pt x="87" y="233"/>
                      <a:pt x="87" y="233"/>
                    </a:cubicBezTo>
                    <a:cubicBezTo>
                      <a:pt x="94" y="233"/>
                      <a:pt x="99" y="227"/>
                      <a:pt x="99" y="219"/>
                    </a:cubicBezTo>
                    <a:cubicBezTo>
                      <a:pt x="99" y="119"/>
                      <a:pt x="99" y="119"/>
                      <a:pt x="99" y="119"/>
                    </a:cubicBezTo>
                    <a:cubicBezTo>
                      <a:pt x="99" y="89"/>
                      <a:pt x="99" y="89"/>
                      <a:pt x="99" y="89"/>
                    </a:cubicBezTo>
                    <a:cubicBezTo>
                      <a:pt x="99" y="48"/>
                      <a:pt x="99" y="48"/>
                      <a:pt x="99" y="48"/>
                    </a:cubicBezTo>
                    <a:cubicBezTo>
                      <a:pt x="108" y="56"/>
                      <a:pt x="121" y="64"/>
                      <a:pt x="141" y="67"/>
                    </a:cubicBezTo>
                    <a:cubicBezTo>
                      <a:pt x="140" y="65"/>
                      <a:pt x="138" y="62"/>
                      <a:pt x="138" y="59"/>
                    </a:cubicBezTo>
                    <a:cubicBezTo>
                      <a:pt x="137" y="53"/>
                      <a:pt x="139" y="48"/>
                      <a:pt x="143" y="44"/>
                    </a:cubicBezTo>
                    <a:cubicBezTo>
                      <a:pt x="121" y="40"/>
                      <a:pt x="111" y="29"/>
                      <a:pt x="103" y="19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rgbClr val="77933C"/>
                  </a:solidFill>
                </a:endParaRPr>
              </a:p>
            </p:txBody>
          </p:sp>
          <p:sp>
            <p:nvSpPr>
              <p:cNvPr id="62" name="오른쪽 화살표 61"/>
              <p:cNvSpPr/>
              <p:nvPr/>
            </p:nvSpPr>
            <p:spPr>
              <a:xfrm>
                <a:off x="2568618" y="4764814"/>
                <a:ext cx="762748" cy="437973"/>
              </a:xfrm>
              <a:prstGeom prst="rightArrow">
                <a:avLst>
                  <a:gd name="adj1" fmla="val 50000"/>
                  <a:gd name="adj2" fmla="val 51815"/>
                </a:avLst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100000">
                    <a:srgbClr val="004370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63" name="그룹 91"/>
              <p:cNvGrpSpPr/>
              <p:nvPr/>
            </p:nvGrpSpPr>
            <p:grpSpPr>
              <a:xfrm>
                <a:off x="3333495" y="4625746"/>
                <a:ext cx="570094" cy="840848"/>
                <a:chOff x="4888828" y="5828813"/>
                <a:chExt cx="574028" cy="863135"/>
              </a:xfrm>
              <a:solidFill>
                <a:srgbClr val="FCB811"/>
              </a:solidFill>
            </p:grpSpPr>
            <p:sp>
              <p:nvSpPr>
                <p:cNvPr id="102" name="Line 10"/>
                <p:cNvSpPr>
                  <a:spLocks noChangeShapeType="1"/>
                </p:cNvSpPr>
                <p:nvPr/>
              </p:nvSpPr>
              <p:spPr bwMode="auto">
                <a:xfrm>
                  <a:off x="4888828" y="6121868"/>
                  <a:ext cx="0" cy="0"/>
                </a:xfrm>
                <a:prstGeom prst="lin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solidFill>
                      <a:srgbClr val="948778"/>
                    </a:solidFill>
                  </a:endParaRPr>
                </a:p>
              </p:txBody>
            </p:sp>
            <p:sp>
              <p:nvSpPr>
                <p:cNvPr id="103" name="Line 11"/>
                <p:cNvSpPr>
                  <a:spLocks noChangeShapeType="1"/>
                </p:cNvSpPr>
                <p:nvPr/>
              </p:nvSpPr>
              <p:spPr bwMode="auto">
                <a:xfrm>
                  <a:off x="4888828" y="6121868"/>
                  <a:ext cx="0" cy="0"/>
                </a:xfrm>
                <a:prstGeom prst="lin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solidFill>
                      <a:srgbClr val="948778"/>
                    </a:solidFill>
                  </a:endParaRPr>
                </a:p>
              </p:txBody>
            </p:sp>
            <p:sp>
              <p:nvSpPr>
                <p:cNvPr id="104" name="Freeform 12"/>
                <p:cNvSpPr>
                  <a:spLocks/>
                </p:cNvSpPr>
                <p:nvPr/>
              </p:nvSpPr>
              <p:spPr bwMode="auto">
                <a:xfrm>
                  <a:off x="4981549" y="5853630"/>
                  <a:ext cx="481307" cy="838318"/>
                </a:xfrm>
                <a:custGeom>
                  <a:avLst/>
                  <a:gdLst>
                    <a:gd name="T0" fmla="*/ 924 w 1092"/>
                    <a:gd name="T1" fmla="*/ 64 h 1902"/>
                    <a:gd name="T2" fmla="*/ 920 w 1092"/>
                    <a:gd name="T3" fmla="*/ 52 h 1902"/>
                    <a:gd name="T4" fmla="*/ 906 w 1092"/>
                    <a:gd name="T5" fmla="*/ 30 h 1902"/>
                    <a:gd name="T6" fmla="*/ 888 w 1092"/>
                    <a:gd name="T7" fmla="*/ 14 h 1902"/>
                    <a:gd name="T8" fmla="*/ 864 w 1092"/>
                    <a:gd name="T9" fmla="*/ 4 h 1902"/>
                    <a:gd name="T10" fmla="*/ 852 w 1092"/>
                    <a:gd name="T11" fmla="*/ 0 h 1902"/>
                    <a:gd name="T12" fmla="*/ 840 w 1092"/>
                    <a:gd name="T13" fmla="*/ 0 h 1902"/>
                    <a:gd name="T14" fmla="*/ 838 w 1092"/>
                    <a:gd name="T15" fmla="*/ 0 h 1902"/>
                    <a:gd name="T16" fmla="*/ 646 w 1092"/>
                    <a:gd name="T17" fmla="*/ 0 h 1902"/>
                    <a:gd name="T18" fmla="*/ 402 w 1092"/>
                    <a:gd name="T19" fmla="*/ 654 h 1902"/>
                    <a:gd name="T20" fmla="*/ 238 w 1092"/>
                    <a:gd name="T21" fmla="*/ 0 h 1902"/>
                    <a:gd name="T22" fmla="*/ 244 w 1092"/>
                    <a:gd name="T23" fmla="*/ 0 h 1902"/>
                    <a:gd name="T24" fmla="*/ 232 w 1092"/>
                    <a:gd name="T25" fmla="*/ 2 h 1902"/>
                    <a:gd name="T26" fmla="*/ 208 w 1092"/>
                    <a:gd name="T27" fmla="*/ 12 h 1902"/>
                    <a:gd name="T28" fmla="*/ 188 w 1092"/>
                    <a:gd name="T29" fmla="*/ 28 h 1902"/>
                    <a:gd name="T30" fmla="*/ 174 w 1092"/>
                    <a:gd name="T31" fmla="*/ 50 h 1902"/>
                    <a:gd name="T32" fmla="*/ 2 w 1092"/>
                    <a:gd name="T33" fmla="*/ 732 h 1902"/>
                    <a:gd name="T34" fmla="*/ 0 w 1092"/>
                    <a:gd name="T35" fmla="*/ 750 h 1902"/>
                    <a:gd name="T36" fmla="*/ 6 w 1092"/>
                    <a:gd name="T37" fmla="*/ 782 h 1902"/>
                    <a:gd name="T38" fmla="*/ 22 w 1092"/>
                    <a:gd name="T39" fmla="*/ 810 h 1902"/>
                    <a:gd name="T40" fmla="*/ 48 w 1092"/>
                    <a:gd name="T41" fmla="*/ 828 h 1902"/>
                    <a:gd name="T42" fmla="*/ 64 w 1092"/>
                    <a:gd name="T43" fmla="*/ 834 h 1902"/>
                    <a:gd name="T44" fmla="*/ 96 w 1092"/>
                    <a:gd name="T45" fmla="*/ 836 h 1902"/>
                    <a:gd name="T46" fmla="*/ 128 w 1092"/>
                    <a:gd name="T47" fmla="*/ 824 h 1902"/>
                    <a:gd name="T48" fmla="*/ 150 w 1092"/>
                    <a:gd name="T49" fmla="*/ 804 h 1902"/>
                    <a:gd name="T50" fmla="*/ 164 w 1092"/>
                    <a:gd name="T51" fmla="*/ 774 h 1902"/>
                    <a:gd name="T52" fmla="*/ 302 w 1092"/>
                    <a:gd name="T53" fmla="*/ 510 h 1902"/>
                    <a:gd name="T54" fmla="*/ 302 w 1092"/>
                    <a:gd name="T55" fmla="*/ 516 h 1902"/>
                    <a:gd name="T56" fmla="*/ 302 w 1092"/>
                    <a:gd name="T57" fmla="*/ 1788 h 1902"/>
                    <a:gd name="T58" fmla="*/ 306 w 1092"/>
                    <a:gd name="T59" fmla="*/ 1814 h 1902"/>
                    <a:gd name="T60" fmla="*/ 312 w 1092"/>
                    <a:gd name="T61" fmla="*/ 1838 h 1902"/>
                    <a:gd name="T62" fmla="*/ 324 w 1092"/>
                    <a:gd name="T63" fmla="*/ 1858 h 1902"/>
                    <a:gd name="T64" fmla="*/ 356 w 1092"/>
                    <a:gd name="T65" fmla="*/ 1886 h 1902"/>
                    <a:gd name="T66" fmla="*/ 394 w 1092"/>
                    <a:gd name="T67" fmla="*/ 1900 h 1902"/>
                    <a:gd name="T68" fmla="*/ 436 w 1092"/>
                    <a:gd name="T69" fmla="*/ 1900 h 1902"/>
                    <a:gd name="T70" fmla="*/ 476 w 1092"/>
                    <a:gd name="T71" fmla="*/ 1884 h 1902"/>
                    <a:gd name="T72" fmla="*/ 508 w 1092"/>
                    <a:gd name="T73" fmla="*/ 1856 h 1902"/>
                    <a:gd name="T74" fmla="*/ 518 w 1092"/>
                    <a:gd name="T75" fmla="*/ 1836 h 1902"/>
                    <a:gd name="T76" fmla="*/ 526 w 1092"/>
                    <a:gd name="T77" fmla="*/ 1814 h 1902"/>
                    <a:gd name="T78" fmla="*/ 528 w 1092"/>
                    <a:gd name="T79" fmla="*/ 1788 h 1902"/>
                    <a:gd name="T80" fmla="*/ 566 w 1092"/>
                    <a:gd name="T81" fmla="*/ 924 h 1902"/>
                    <a:gd name="T82" fmla="*/ 566 w 1092"/>
                    <a:gd name="T83" fmla="*/ 1788 h 1902"/>
                    <a:gd name="T84" fmla="*/ 570 w 1092"/>
                    <a:gd name="T85" fmla="*/ 1814 h 1902"/>
                    <a:gd name="T86" fmla="*/ 576 w 1092"/>
                    <a:gd name="T87" fmla="*/ 1836 h 1902"/>
                    <a:gd name="T88" fmla="*/ 588 w 1092"/>
                    <a:gd name="T89" fmla="*/ 1856 h 1902"/>
                    <a:gd name="T90" fmla="*/ 618 w 1092"/>
                    <a:gd name="T91" fmla="*/ 1884 h 1902"/>
                    <a:gd name="T92" fmla="*/ 658 w 1092"/>
                    <a:gd name="T93" fmla="*/ 1900 h 1902"/>
                    <a:gd name="T94" fmla="*/ 700 w 1092"/>
                    <a:gd name="T95" fmla="*/ 1900 h 1902"/>
                    <a:gd name="T96" fmla="*/ 740 w 1092"/>
                    <a:gd name="T97" fmla="*/ 1886 h 1902"/>
                    <a:gd name="T98" fmla="*/ 772 w 1092"/>
                    <a:gd name="T99" fmla="*/ 1858 h 1902"/>
                    <a:gd name="T100" fmla="*/ 782 w 1092"/>
                    <a:gd name="T101" fmla="*/ 1838 h 1902"/>
                    <a:gd name="T102" fmla="*/ 790 w 1092"/>
                    <a:gd name="T103" fmla="*/ 1814 h 1902"/>
                    <a:gd name="T104" fmla="*/ 792 w 1092"/>
                    <a:gd name="T105" fmla="*/ 1788 h 1902"/>
                    <a:gd name="T106" fmla="*/ 928 w 1092"/>
                    <a:gd name="T107" fmla="*/ 774 h 1902"/>
                    <a:gd name="T108" fmla="*/ 932 w 1092"/>
                    <a:gd name="T109" fmla="*/ 790 h 1902"/>
                    <a:gd name="T110" fmla="*/ 952 w 1092"/>
                    <a:gd name="T111" fmla="*/ 816 h 1902"/>
                    <a:gd name="T112" fmla="*/ 980 w 1092"/>
                    <a:gd name="T113" fmla="*/ 832 h 1902"/>
                    <a:gd name="T114" fmla="*/ 1012 w 1092"/>
                    <a:gd name="T115" fmla="*/ 836 h 1902"/>
                    <a:gd name="T116" fmla="*/ 1028 w 1092"/>
                    <a:gd name="T117" fmla="*/ 834 h 1902"/>
                    <a:gd name="T118" fmla="*/ 1058 w 1092"/>
                    <a:gd name="T119" fmla="*/ 820 h 1902"/>
                    <a:gd name="T120" fmla="*/ 1080 w 1092"/>
                    <a:gd name="T121" fmla="*/ 796 h 1902"/>
                    <a:gd name="T122" fmla="*/ 1090 w 1092"/>
                    <a:gd name="T123" fmla="*/ 766 h 1902"/>
                    <a:gd name="T124" fmla="*/ 1090 w 1092"/>
                    <a:gd name="T125" fmla="*/ 732 h 19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092" h="1902">
                      <a:moveTo>
                        <a:pt x="1090" y="732"/>
                      </a:moveTo>
                      <a:lnTo>
                        <a:pt x="924" y="64"/>
                      </a:lnTo>
                      <a:lnTo>
                        <a:pt x="924" y="64"/>
                      </a:lnTo>
                      <a:lnTo>
                        <a:pt x="920" y="52"/>
                      </a:lnTo>
                      <a:lnTo>
                        <a:pt x="914" y="40"/>
                      </a:lnTo>
                      <a:lnTo>
                        <a:pt x="906" y="30"/>
                      </a:lnTo>
                      <a:lnTo>
                        <a:pt x="898" y="20"/>
                      </a:lnTo>
                      <a:lnTo>
                        <a:pt x="888" y="14"/>
                      </a:lnTo>
                      <a:lnTo>
                        <a:pt x="876" y="8"/>
                      </a:lnTo>
                      <a:lnTo>
                        <a:pt x="864" y="4"/>
                      </a:lnTo>
                      <a:lnTo>
                        <a:pt x="852" y="0"/>
                      </a:lnTo>
                      <a:lnTo>
                        <a:pt x="852" y="0"/>
                      </a:lnTo>
                      <a:lnTo>
                        <a:pt x="840" y="0"/>
                      </a:lnTo>
                      <a:lnTo>
                        <a:pt x="840" y="0"/>
                      </a:lnTo>
                      <a:lnTo>
                        <a:pt x="838" y="0"/>
                      </a:lnTo>
                      <a:lnTo>
                        <a:pt x="838" y="0"/>
                      </a:lnTo>
                      <a:lnTo>
                        <a:pt x="838" y="0"/>
                      </a:lnTo>
                      <a:lnTo>
                        <a:pt x="646" y="0"/>
                      </a:lnTo>
                      <a:lnTo>
                        <a:pt x="690" y="654"/>
                      </a:lnTo>
                      <a:lnTo>
                        <a:pt x="402" y="654"/>
                      </a:lnTo>
                      <a:lnTo>
                        <a:pt x="446" y="0"/>
                      </a:lnTo>
                      <a:lnTo>
                        <a:pt x="238" y="0"/>
                      </a:lnTo>
                      <a:lnTo>
                        <a:pt x="238" y="0"/>
                      </a:lnTo>
                      <a:lnTo>
                        <a:pt x="244" y="0"/>
                      </a:lnTo>
                      <a:lnTo>
                        <a:pt x="244" y="0"/>
                      </a:lnTo>
                      <a:lnTo>
                        <a:pt x="232" y="2"/>
                      </a:lnTo>
                      <a:lnTo>
                        <a:pt x="220" y="6"/>
                      </a:lnTo>
                      <a:lnTo>
                        <a:pt x="208" y="12"/>
                      </a:lnTo>
                      <a:lnTo>
                        <a:pt x="196" y="20"/>
                      </a:lnTo>
                      <a:lnTo>
                        <a:pt x="188" y="28"/>
                      </a:lnTo>
                      <a:lnTo>
                        <a:pt x="180" y="38"/>
                      </a:lnTo>
                      <a:lnTo>
                        <a:pt x="174" y="50"/>
                      </a:lnTo>
                      <a:lnTo>
                        <a:pt x="168" y="64"/>
                      </a:lnTo>
                      <a:lnTo>
                        <a:pt x="2" y="732"/>
                      </a:lnTo>
                      <a:lnTo>
                        <a:pt x="2" y="732"/>
                      </a:lnTo>
                      <a:lnTo>
                        <a:pt x="0" y="750"/>
                      </a:lnTo>
                      <a:lnTo>
                        <a:pt x="2" y="766"/>
                      </a:lnTo>
                      <a:lnTo>
                        <a:pt x="6" y="782"/>
                      </a:lnTo>
                      <a:lnTo>
                        <a:pt x="12" y="796"/>
                      </a:lnTo>
                      <a:lnTo>
                        <a:pt x="22" y="810"/>
                      </a:lnTo>
                      <a:lnTo>
                        <a:pt x="34" y="820"/>
                      </a:lnTo>
                      <a:lnTo>
                        <a:pt x="48" y="828"/>
                      </a:lnTo>
                      <a:lnTo>
                        <a:pt x="64" y="834"/>
                      </a:lnTo>
                      <a:lnTo>
                        <a:pt x="64" y="834"/>
                      </a:lnTo>
                      <a:lnTo>
                        <a:pt x="80" y="836"/>
                      </a:lnTo>
                      <a:lnTo>
                        <a:pt x="96" y="836"/>
                      </a:lnTo>
                      <a:lnTo>
                        <a:pt x="112" y="832"/>
                      </a:lnTo>
                      <a:lnTo>
                        <a:pt x="128" y="824"/>
                      </a:lnTo>
                      <a:lnTo>
                        <a:pt x="140" y="816"/>
                      </a:lnTo>
                      <a:lnTo>
                        <a:pt x="150" y="804"/>
                      </a:lnTo>
                      <a:lnTo>
                        <a:pt x="160" y="790"/>
                      </a:lnTo>
                      <a:lnTo>
                        <a:pt x="164" y="774"/>
                      </a:lnTo>
                      <a:lnTo>
                        <a:pt x="302" y="220"/>
                      </a:lnTo>
                      <a:lnTo>
                        <a:pt x="302" y="510"/>
                      </a:lnTo>
                      <a:lnTo>
                        <a:pt x="302" y="510"/>
                      </a:lnTo>
                      <a:lnTo>
                        <a:pt x="302" y="516"/>
                      </a:lnTo>
                      <a:lnTo>
                        <a:pt x="302" y="1788"/>
                      </a:lnTo>
                      <a:lnTo>
                        <a:pt x="302" y="1788"/>
                      </a:lnTo>
                      <a:lnTo>
                        <a:pt x="304" y="1802"/>
                      </a:lnTo>
                      <a:lnTo>
                        <a:pt x="306" y="1814"/>
                      </a:lnTo>
                      <a:lnTo>
                        <a:pt x="308" y="1826"/>
                      </a:lnTo>
                      <a:lnTo>
                        <a:pt x="312" y="1838"/>
                      </a:lnTo>
                      <a:lnTo>
                        <a:pt x="318" y="1848"/>
                      </a:lnTo>
                      <a:lnTo>
                        <a:pt x="324" y="1858"/>
                      </a:lnTo>
                      <a:lnTo>
                        <a:pt x="338" y="1874"/>
                      </a:lnTo>
                      <a:lnTo>
                        <a:pt x="356" y="1886"/>
                      </a:lnTo>
                      <a:lnTo>
                        <a:pt x="374" y="1894"/>
                      </a:lnTo>
                      <a:lnTo>
                        <a:pt x="394" y="1900"/>
                      </a:lnTo>
                      <a:lnTo>
                        <a:pt x="416" y="1902"/>
                      </a:lnTo>
                      <a:lnTo>
                        <a:pt x="436" y="1900"/>
                      </a:lnTo>
                      <a:lnTo>
                        <a:pt x="456" y="1894"/>
                      </a:lnTo>
                      <a:lnTo>
                        <a:pt x="476" y="1884"/>
                      </a:lnTo>
                      <a:lnTo>
                        <a:pt x="492" y="1872"/>
                      </a:lnTo>
                      <a:lnTo>
                        <a:pt x="508" y="1856"/>
                      </a:lnTo>
                      <a:lnTo>
                        <a:pt x="514" y="1846"/>
                      </a:lnTo>
                      <a:lnTo>
                        <a:pt x="518" y="1836"/>
                      </a:lnTo>
                      <a:lnTo>
                        <a:pt x="522" y="1826"/>
                      </a:lnTo>
                      <a:lnTo>
                        <a:pt x="526" y="1814"/>
                      </a:lnTo>
                      <a:lnTo>
                        <a:pt x="528" y="1800"/>
                      </a:lnTo>
                      <a:lnTo>
                        <a:pt x="528" y="1788"/>
                      </a:lnTo>
                      <a:lnTo>
                        <a:pt x="528" y="924"/>
                      </a:lnTo>
                      <a:lnTo>
                        <a:pt x="566" y="924"/>
                      </a:lnTo>
                      <a:lnTo>
                        <a:pt x="566" y="1788"/>
                      </a:lnTo>
                      <a:lnTo>
                        <a:pt x="566" y="1788"/>
                      </a:lnTo>
                      <a:lnTo>
                        <a:pt x="568" y="1800"/>
                      </a:lnTo>
                      <a:lnTo>
                        <a:pt x="570" y="1814"/>
                      </a:lnTo>
                      <a:lnTo>
                        <a:pt x="572" y="1826"/>
                      </a:lnTo>
                      <a:lnTo>
                        <a:pt x="576" y="1836"/>
                      </a:lnTo>
                      <a:lnTo>
                        <a:pt x="582" y="1846"/>
                      </a:lnTo>
                      <a:lnTo>
                        <a:pt x="588" y="1856"/>
                      </a:lnTo>
                      <a:lnTo>
                        <a:pt x="602" y="1872"/>
                      </a:lnTo>
                      <a:lnTo>
                        <a:pt x="618" y="1884"/>
                      </a:lnTo>
                      <a:lnTo>
                        <a:pt x="638" y="1894"/>
                      </a:lnTo>
                      <a:lnTo>
                        <a:pt x="658" y="1900"/>
                      </a:lnTo>
                      <a:lnTo>
                        <a:pt x="680" y="1902"/>
                      </a:lnTo>
                      <a:lnTo>
                        <a:pt x="700" y="1900"/>
                      </a:lnTo>
                      <a:lnTo>
                        <a:pt x="722" y="1894"/>
                      </a:lnTo>
                      <a:lnTo>
                        <a:pt x="740" y="1886"/>
                      </a:lnTo>
                      <a:lnTo>
                        <a:pt x="758" y="1874"/>
                      </a:lnTo>
                      <a:lnTo>
                        <a:pt x="772" y="1858"/>
                      </a:lnTo>
                      <a:lnTo>
                        <a:pt x="778" y="1848"/>
                      </a:lnTo>
                      <a:lnTo>
                        <a:pt x="782" y="1838"/>
                      </a:lnTo>
                      <a:lnTo>
                        <a:pt x="788" y="1826"/>
                      </a:lnTo>
                      <a:lnTo>
                        <a:pt x="790" y="1814"/>
                      </a:lnTo>
                      <a:lnTo>
                        <a:pt x="792" y="1802"/>
                      </a:lnTo>
                      <a:lnTo>
                        <a:pt x="792" y="1788"/>
                      </a:lnTo>
                      <a:lnTo>
                        <a:pt x="792" y="232"/>
                      </a:lnTo>
                      <a:lnTo>
                        <a:pt x="928" y="774"/>
                      </a:lnTo>
                      <a:lnTo>
                        <a:pt x="928" y="774"/>
                      </a:lnTo>
                      <a:lnTo>
                        <a:pt x="932" y="790"/>
                      </a:lnTo>
                      <a:lnTo>
                        <a:pt x="942" y="804"/>
                      </a:lnTo>
                      <a:lnTo>
                        <a:pt x="952" y="816"/>
                      </a:lnTo>
                      <a:lnTo>
                        <a:pt x="966" y="824"/>
                      </a:lnTo>
                      <a:lnTo>
                        <a:pt x="980" y="832"/>
                      </a:lnTo>
                      <a:lnTo>
                        <a:pt x="996" y="836"/>
                      </a:lnTo>
                      <a:lnTo>
                        <a:pt x="1012" y="836"/>
                      </a:lnTo>
                      <a:lnTo>
                        <a:pt x="1028" y="834"/>
                      </a:lnTo>
                      <a:lnTo>
                        <a:pt x="1028" y="834"/>
                      </a:lnTo>
                      <a:lnTo>
                        <a:pt x="1044" y="828"/>
                      </a:lnTo>
                      <a:lnTo>
                        <a:pt x="1058" y="820"/>
                      </a:lnTo>
                      <a:lnTo>
                        <a:pt x="1070" y="810"/>
                      </a:lnTo>
                      <a:lnTo>
                        <a:pt x="1080" y="796"/>
                      </a:lnTo>
                      <a:lnTo>
                        <a:pt x="1086" y="782"/>
                      </a:lnTo>
                      <a:lnTo>
                        <a:pt x="1090" y="766"/>
                      </a:lnTo>
                      <a:lnTo>
                        <a:pt x="1092" y="750"/>
                      </a:lnTo>
                      <a:lnTo>
                        <a:pt x="1090" y="732"/>
                      </a:lnTo>
                      <a:lnTo>
                        <a:pt x="1090" y="7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solidFill>
                      <a:srgbClr val="948778"/>
                    </a:solidFill>
                  </a:endParaRPr>
                </a:p>
              </p:txBody>
            </p:sp>
            <p:sp>
              <p:nvSpPr>
                <p:cNvPr id="105" name="Freeform 13"/>
                <p:cNvSpPr>
                  <a:spLocks/>
                </p:cNvSpPr>
                <p:nvPr/>
              </p:nvSpPr>
              <p:spPr bwMode="auto">
                <a:xfrm>
                  <a:off x="5165785" y="5828813"/>
                  <a:ext cx="112834" cy="50246"/>
                </a:xfrm>
                <a:custGeom>
                  <a:avLst/>
                  <a:gdLst>
                    <a:gd name="T0" fmla="*/ 256 w 256"/>
                    <a:gd name="T1" fmla="*/ 102 h 114"/>
                    <a:gd name="T2" fmla="*/ 128 w 256"/>
                    <a:gd name="T3" fmla="*/ 0 h 114"/>
                    <a:gd name="T4" fmla="*/ 128 w 256"/>
                    <a:gd name="T5" fmla="*/ 0 h 114"/>
                    <a:gd name="T6" fmla="*/ 0 w 256"/>
                    <a:gd name="T7" fmla="*/ 102 h 114"/>
                    <a:gd name="T8" fmla="*/ 12 w 256"/>
                    <a:gd name="T9" fmla="*/ 114 h 114"/>
                    <a:gd name="T10" fmla="*/ 126 w 256"/>
                    <a:gd name="T11" fmla="*/ 22 h 114"/>
                    <a:gd name="T12" fmla="*/ 244 w 256"/>
                    <a:gd name="T13" fmla="*/ 114 h 114"/>
                    <a:gd name="T14" fmla="*/ 256 w 256"/>
                    <a:gd name="T15" fmla="*/ 102 h 1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56" h="114">
                      <a:moveTo>
                        <a:pt x="256" y="102"/>
                      </a:move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0" y="102"/>
                      </a:lnTo>
                      <a:lnTo>
                        <a:pt x="12" y="114"/>
                      </a:lnTo>
                      <a:lnTo>
                        <a:pt x="126" y="22"/>
                      </a:lnTo>
                      <a:lnTo>
                        <a:pt x="244" y="114"/>
                      </a:lnTo>
                      <a:lnTo>
                        <a:pt x="256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solidFill>
                      <a:srgbClr val="948778"/>
                    </a:solidFill>
                  </a:endParaRPr>
                </a:p>
              </p:txBody>
            </p:sp>
            <p:sp>
              <p:nvSpPr>
                <p:cNvPr id="106" name="Freeform 14"/>
                <p:cNvSpPr>
                  <a:spLocks/>
                </p:cNvSpPr>
                <p:nvPr/>
              </p:nvSpPr>
              <p:spPr bwMode="auto">
                <a:xfrm>
                  <a:off x="5190467" y="5858920"/>
                  <a:ext cx="63469" cy="249468"/>
                </a:xfrm>
                <a:custGeom>
                  <a:avLst/>
                  <a:gdLst>
                    <a:gd name="T0" fmla="*/ 72 w 144"/>
                    <a:gd name="T1" fmla="*/ 566 h 566"/>
                    <a:gd name="T2" fmla="*/ 144 w 144"/>
                    <a:gd name="T3" fmla="*/ 484 h 566"/>
                    <a:gd name="T4" fmla="*/ 88 w 144"/>
                    <a:gd name="T5" fmla="*/ 82 h 566"/>
                    <a:gd name="T6" fmla="*/ 124 w 144"/>
                    <a:gd name="T7" fmla="*/ 42 h 566"/>
                    <a:gd name="T8" fmla="*/ 72 w 144"/>
                    <a:gd name="T9" fmla="*/ 0 h 566"/>
                    <a:gd name="T10" fmla="*/ 72 w 144"/>
                    <a:gd name="T11" fmla="*/ 0 h 566"/>
                    <a:gd name="T12" fmla="*/ 72 w 144"/>
                    <a:gd name="T13" fmla="*/ 0 h 566"/>
                    <a:gd name="T14" fmla="*/ 72 w 144"/>
                    <a:gd name="T15" fmla="*/ 0 h 566"/>
                    <a:gd name="T16" fmla="*/ 72 w 144"/>
                    <a:gd name="T17" fmla="*/ 0 h 566"/>
                    <a:gd name="T18" fmla="*/ 20 w 144"/>
                    <a:gd name="T19" fmla="*/ 42 h 566"/>
                    <a:gd name="T20" fmla="*/ 56 w 144"/>
                    <a:gd name="T21" fmla="*/ 82 h 566"/>
                    <a:gd name="T22" fmla="*/ 0 w 144"/>
                    <a:gd name="T23" fmla="*/ 484 h 566"/>
                    <a:gd name="T24" fmla="*/ 72 w 144"/>
                    <a:gd name="T25" fmla="*/ 566 h 566"/>
                    <a:gd name="T26" fmla="*/ 72 w 144"/>
                    <a:gd name="T27" fmla="*/ 566 h 566"/>
                    <a:gd name="T28" fmla="*/ 72 w 144"/>
                    <a:gd name="T29" fmla="*/ 566 h 5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4" h="566">
                      <a:moveTo>
                        <a:pt x="72" y="566"/>
                      </a:moveTo>
                      <a:lnTo>
                        <a:pt x="144" y="484"/>
                      </a:lnTo>
                      <a:lnTo>
                        <a:pt x="88" y="82"/>
                      </a:lnTo>
                      <a:lnTo>
                        <a:pt x="124" y="42"/>
                      </a:lnTo>
                      <a:lnTo>
                        <a:pt x="72" y="0"/>
                      </a:lnTo>
                      <a:lnTo>
                        <a:pt x="72" y="0"/>
                      </a:lnTo>
                      <a:lnTo>
                        <a:pt x="72" y="0"/>
                      </a:lnTo>
                      <a:lnTo>
                        <a:pt x="72" y="0"/>
                      </a:lnTo>
                      <a:lnTo>
                        <a:pt x="72" y="0"/>
                      </a:lnTo>
                      <a:lnTo>
                        <a:pt x="20" y="42"/>
                      </a:lnTo>
                      <a:lnTo>
                        <a:pt x="56" y="82"/>
                      </a:lnTo>
                      <a:lnTo>
                        <a:pt x="0" y="484"/>
                      </a:lnTo>
                      <a:lnTo>
                        <a:pt x="72" y="566"/>
                      </a:lnTo>
                      <a:lnTo>
                        <a:pt x="72" y="566"/>
                      </a:lnTo>
                      <a:lnTo>
                        <a:pt x="72" y="5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>
                    <a:solidFill>
                      <a:srgbClr val="948778"/>
                    </a:solidFill>
                  </a:endParaRPr>
                </a:p>
              </p:txBody>
            </p:sp>
          </p:grpSp>
          <p:sp>
            <p:nvSpPr>
              <p:cNvPr id="73" name="직사각형 72"/>
              <p:cNvSpPr/>
              <p:nvPr/>
            </p:nvSpPr>
            <p:spPr>
              <a:xfrm>
                <a:off x="3579121" y="4512831"/>
                <a:ext cx="157177" cy="107102"/>
              </a:xfrm>
              <a:prstGeom prst="rect">
                <a:avLst/>
              </a:prstGeom>
              <a:solidFill>
                <a:srgbClr val="FCB8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1338045" y="5570976"/>
                <a:ext cx="1108822" cy="20975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주식회사 </a:t>
                </a:r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M </a:t>
                </a:r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소속직원</a:t>
                </a:r>
              </a:p>
            </p:txBody>
          </p:sp>
          <p:sp>
            <p:nvSpPr>
              <p:cNvPr id="90" name="오른쪽 화살표 89"/>
              <p:cNvSpPr/>
              <p:nvPr/>
            </p:nvSpPr>
            <p:spPr>
              <a:xfrm>
                <a:off x="4143851" y="4665179"/>
                <a:ext cx="1264182" cy="437973"/>
              </a:xfrm>
              <a:prstGeom prst="rightArrow">
                <a:avLst/>
              </a:prstGeom>
              <a:gradFill flip="none" rotWithShape="1">
                <a:gsLst>
                  <a:gs pos="0">
                    <a:schemeClr val="bg1">
                      <a:alpha val="0"/>
                    </a:schemeClr>
                  </a:gs>
                  <a:gs pos="100000">
                    <a:srgbClr val="FCB81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1" name="포인트가 6개인 별 90"/>
              <p:cNvSpPr/>
              <p:nvPr/>
            </p:nvSpPr>
            <p:spPr>
              <a:xfrm>
                <a:off x="5602809" y="4485482"/>
                <a:ext cx="257477" cy="229289"/>
              </a:xfrm>
              <a:prstGeom prst="star6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2" name="Freeform 12"/>
              <p:cNvSpPr>
                <a:spLocks/>
              </p:cNvSpPr>
              <p:nvPr/>
            </p:nvSpPr>
            <p:spPr bwMode="auto">
              <a:xfrm>
                <a:off x="5466745" y="4714771"/>
                <a:ext cx="538638" cy="659358"/>
              </a:xfrm>
              <a:custGeom>
                <a:avLst/>
                <a:gdLst>
                  <a:gd name="T0" fmla="*/ 924 w 1092"/>
                  <a:gd name="T1" fmla="*/ 64 h 1902"/>
                  <a:gd name="T2" fmla="*/ 920 w 1092"/>
                  <a:gd name="T3" fmla="*/ 52 h 1902"/>
                  <a:gd name="T4" fmla="*/ 906 w 1092"/>
                  <a:gd name="T5" fmla="*/ 30 h 1902"/>
                  <a:gd name="T6" fmla="*/ 888 w 1092"/>
                  <a:gd name="T7" fmla="*/ 14 h 1902"/>
                  <a:gd name="T8" fmla="*/ 864 w 1092"/>
                  <a:gd name="T9" fmla="*/ 4 h 1902"/>
                  <a:gd name="T10" fmla="*/ 852 w 1092"/>
                  <a:gd name="T11" fmla="*/ 0 h 1902"/>
                  <a:gd name="T12" fmla="*/ 840 w 1092"/>
                  <a:gd name="T13" fmla="*/ 0 h 1902"/>
                  <a:gd name="T14" fmla="*/ 838 w 1092"/>
                  <a:gd name="T15" fmla="*/ 0 h 1902"/>
                  <a:gd name="T16" fmla="*/ 646 w 1092"/>
                  <a:gd name="T17" fmla="*/ 0 h 1902"/>
                  <a:gd name="T18" fmla="*/ 402 w 1092"/>
                  <a:gd name="T19" fmla="*/ 654 h 1902"/>
                  <a:gd name="T20" fmla="*/ 238 w 1092"/>
                  <a:gd name="T21" fmla="*/ 0 h 1902"/>
                  <a:gd name="T22" fmla="*/ 244 w 1092"/>
                  <a:gd name="T23" fmla="*/ 0 h 1902"/>
                  <a:gd name="T24" fmla="*/ 232 w 1092"/>
                  <a:gd name="T25" fmla="*/ 2 h 1902"/>
                  <a:gd name="T26" fmla="*/ 208 w 1092"/>
                  <a:gd name="T27" fmla="*/ 12 h 1902"/>
                  <a:gd name="T28" fmla="*/ 188 w 1092"/>
                  <a:gd name="T29" fmla="*/ 28 h 1902"/>
                  <a:gd name="T30" fmla="*/ 174 w 1092"/>
                  <a:gd name="T31" fmla="*/ 50 h 1902"/>
                  <a:gd name="T32" fmla="*/ 2 w 1092"/>
                  <a:gd name="T33" fmla="*/ 732 h 1902"/>
                  <a:gd name="T34" fmla="*/ 0 w 1092"/>
                  <a:gd name="T35" fmla="*/ 750 h 1902"/>
                  <a:gd name="T36" fmla="*/ 6 w 1092"/>
                  <a:gd name="T37" fmla="*/ 782 h 1902"/>
                  <a:gd name="T38" fmla="*/ 22 w 1092"/>
                  <a:gd name="T39" fmla="*/ 810 h 1902"/>
                  <a:gd name="T40" fmla="*/ 48 w 1092"/>
                  <a:gd name="T41" fmla="*/ 828 h 1902"/>
                  <a:gd name="T42" fmla="*/ 64 w 1092"/>
                  <a:gd name="T43" fmla="*/ 834 h 1902"/>
                  <a:gd name="T44" fmla="*/ 96 w 1092"/>
                  <a:gd name="T45" fmla="*/ 836 h 1902"/>
                  <a:gd name="T46" fmla="*/ 128 w 1092"/>
                  <a:gd name="T47" fmla="*/ 824 h 1902"/>
                  <a:gd name="T48" fmla="*/ 150 w 1092"/>
                  <a:gd name="T49" fmla="*/ 804 h 1902"/>
                  <a:gd name="T50" fmla="*/ 164 w 1092"/>
                  <a:gd name="T51" fmla="*/ 774 h 1902"/>
                  <a:gd name="T52" fmla="*/ 302 w 1092"/>
                  <a:gd name="T53" fmla="*/ 510 h 1902"/>
                  <a:gd name="T54" fmla="*/ 302 w 1092"/>
                  <a:gd name="T55" fmla="*/ 516 h 1902"/>
                  <a:gd name="T56" fmla="*/ 302 w 1092"/>
                  <a:gd name="T57" fmla="*/ 1788 h 1902"/>
                  <a:gd name="T58" fmla="*/ 306 w 1092"/>
                  <a:gd name="T59" fmla="*/ 1814 h 1902"/>
                  <a:gd name="T60" fmla="*/ 312 w 1092"/>
                  <a:gd name="T61" fmla="*/ 1838 h 1902"/>
                  <a:gd name="T62" fmla="*/ 324 w 1092"/>
                  <a:gd name="T63" fmla="*/ 1858 h 1902"/>
                  <a:gd name="T64" fmla="*/ 356 w 1092"/>
                  <a:gd name="T65" fmla="*/ 1886 h 1902"/>
                  <a:gd name="T66" fmla="*/ 394 w 1092"/>
                  <a:gd name="T67" fmla="*/ 1900 h 1902"/>
                  <a:gd name="T68" fmla="*/ 436 w 1092"/>
                  <a:gd name="T69" fmla="*/ 1900 h 1902"/>
                  <a:gd name="T70" fmla="*/ 476 w 1092"/>
                  <a:gd name="T71" fmla="*/ 1884 h 1902"/>
                  <a:gd name="T72" fmla="*/ 508 w 1092"/>
                  <a:gd name="T73" fmla="*/ 1856 h 1902"/>
                  <a:gd name="T74" fmla="*/ 518 w 1092"/>
                  <a:gd name="T75" fmla="*/ 1836 h 1902"/>
                  <a:gd name="T76" fmla="*/ 526 w 1092"/>
                  <a:gd name="T77" fmla="*/ 1814 h 1902"/>
                  <a:gd name="T78" fmla="*/ 528 w 1092"/>
                  <a:gd name="T79" fmla="*/ 1788 h 1902"/>
                  <a:gd name="T80" fmla="*/ 566 w 1092"/>
                  <a:gd name="T81" fmla="*/ 924 h 1902"/>
                  <a:gd name="T82" fmla="*/ 566 w 1092"/>
                  <a:gd name="T83" fmla="*/ 1788 h 1902"/>
                  <a:gd name="T84" fmla="*/ 570 w 1092"/>
                  <a:gd name="T85" fmla="*/ 1814 h 1902"/>
                  <a:gd name="T86" fmla="*/ 576 w 1092"/>
                  <a:gd name="T87" fmla="*/ 1836 h 1902"/>
                  <a:gd name="T88" fmla="*/ 588 w 1092"/>
                  <a:gd name="T89" fmla="*/ 1856 h 1902"/>
                  <a:gd name="T90" fmla="*/ 618 w 1092"/>
                  <a:gd name="T91" fmla="*/ 1884 h 1902"/>
                  <a:gd name="T92" fmla="*/ 658 w 1092"/>
                  <a:gd name="T93" fmla="*/ 1900 h 1902"/>
                  <a:gd name="T94" fmla="*/ 700 w 1092"/>
                  <a:gd name="T95" fmla="*/ 1900 h 1902"/>
                  <a:gd name="T96" fmla="*/ 740 w 1092"/>
                  <a:gd name="T97" fmla="*/ 1886 h 1902"/>
                  <a:gd name="T98" fmla="*/ 772 w 1092"/>
                  <a:gd name="T99" fmla="*/ 1858 h 1902"/>
                  <a:gd name="T100" fmla="*/ 782 w 1092"/>
                  <a:gd name="T101" fmla="*/ 1838 h 1902"/>
                  <a:gd name="T102" fmla="*/ 790 w 1092"/>
                  <a:gd name="T103" fmla="*/ 1814 h 1902"/>
                  <a:gd name="T104" fmla="*/ 792 w 1092"/>
                  <a:gd name="T105" fmla="*/ 1788 h 1902"/>
                  <a:gd name="T106" fmla="*/ 928 w 1092"/>
                  <a:gd name="T107" fmla="*/ 774 h 1902"/>
                  <a:gd name="T108" fmla="*/ 932 w 1092"/>
                  <a:gd name="T109" fmla="*/ 790 h 1902"/>
                  <a:gd name="T110" fmla="*/ 952 w 1092"/>
                  <a:gd name="T111" fmla="*/ 816 h 1902"/>
                  <a:gd name="T112" fmla="*/ 980 w 1092"/>
                  <a:gd name="T113" fmla="*/ 832 h 1902"/>
                  <a:gd name="T114" fmla="*/ 1012 w 1092"/>
                  <a:gd name="T115" fmla="*/ 836 h 1902"/>
                  <a:gd name="T116" fmla="*/ 1028 w 1092"/>
                  <a:gd name="T117" fmla="*/ 834 h 1902"/>
                  <a:gd name="T118" fmla="*/ 1058 w 1092"/>
                  <a:gd name="T119" fmla="*/ 820 h 1902"/>
                  <a:gd name="T120" fmla="*/ 1080 w 1092"/>
                  <a:gd name="T121" fmla="*/ 796 h 1902"/>
                  <a:gd name="T122" fmla="*/ 1090 w 1092"/>
                  <a:gd name="T123" fmla="*/ 766 h 1902"/>
                  <a:gd name="T124" fmla="*/ 1090 w 1092"/>
                  <a:gd name="T125" fmla="*/ 732 h 1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92" h="1902">
                    <a:moveTo>
                      <a:pt x="1090" y="732"/>
                    </a:moveTo>
                    <a:lnTo>
                      <a:pt x="924" y="64"/>
                    </a:lnTo>
                    <a:lnTo>
                      <a:pt x="924" y="64"/>
                    </a:lnTo>
                    <a:lnTo>
                      <a:pt x="920" y="52"/>
                    </a:lnTo>
                    <a:lnTo>
                      <a:pt x="914" y="40"/>
                    </a:lnTo>
                    <a:lnTo>
                      <a:pt x="906" y="30"/>
                    </a:lnTo>
                    <a:lnTo>
                      <a:pt x="898" y="20"/>
                    </a:lnTo>
                    <a:lnTo>
                      <a:pt x="888" y="14"/>
                    </a:lnTo>
                    <a:lnTo>
                      <a:pt x="876" y="8"/>
                    </a:lnTo>
                    <a:lnTo>
                      <a:pt x="864" y="4"/>
                    </a:lnTo>
                    <a:lnTo>
                      <a:pt x="852" y="0"/>
                    </a:lnTo>
                    <a:lnTo>
                      <a:pt x="852" y="0"/>
                    </a:lnTo>
                    <a:lnTo>
                      <a:pt x="840" y="0"/>
                    </a:lnTo>
                    <a:lnTo>
                      <a:pt x="840" y="0"/>
                    </a:lnTo>
                    <a:lnTo>
                      <a:pt x="838" y="0"/>
                    </a:lnTo>
                    <a:lnTo>
                      <a:pt x="838" y="0"/>
                    </a:lnTo>
                    <a:lnTo>
                      <a:pt x="838" y="0"/>
                    </a:lnTo>
                    <a:lnTo>
                      <a:pt x="646" y="0"/>
                    </a:lnTo>
                    <a:lnTo>
                      <a:pt x="690" y="654"/>
                    </a:lnTo>
                    <a:lnTo>
                      <a:pt x="402" y="654"/>
                    </a:lnTo>
                    <a:lnTo>
                      <a:pt x="446" y="0"/>
                    </a:lnTo>
                    <a:lnTo>
                      <a:pt x="238" y="0"/>
                    </a:lnTo>
                    <a:lnTo>
                      <a:pt x="238" y="0"/>
                    </a:lnTo>
                    <a:lnTo>
                      <a:pt x="244" y="0"/>
                    </a:lnTo>
                    <a:lnTo>
                      <a:pt x="244" y="0"/>
                    </a:lnTo>
                    <a:lnTo>
                      <a:pt x="232" y="2"/>
                    </a:lnTo>
                    <a:lnTo>
                      <a:pt x="220" y="6"/>
                    </a:lnTo>
                    <a:lnTo>
                      <a:pt x="208" y="12"/>
                    </a:lnTo>
                    <a:lnTo>
                      <a:pt x="196" y="20"/>
                    </a:lnTo>
                    <a:lnTo>
                      <a:pt x="188" y="28"/>
                    </a:lnTo>
                    <a:lnTo>
                      <a:pt x="180" y="38"/>
                    </a:lnTo>
                    <a:lnTo>
                      <a:pt x="174" y="50"/>
                    </a:lnTo>
                    <a:lnTo>
                      <a:pt x="168" y="64"/>
                    </a:lnTo>
                    <a:lnTo>
                      <a:pt x="2" y="732"/>
                    </a:lnTo>
                    <a:lnTo>
                      <a:pt x="2" y="732"/>
                    </a:lnTo>
                    <a:lnTo>
                      <a:pt x="0" y="750"/>
                    </a:lnTo>
                    <a:lnTo>
                      <a:pt x="2" y="766"/>
                    </a:lnTo>
                    <a:lnTo>
                      <a:pt x="6" y="782"/>
                    </a:lnTo>
                    <a:lnTo>
                      <a:pt x="12" y="796"/>
                    </a:lnTo>
                    <a:lnTo>
                      <a:pt x="22" y="810"/>
                    </a:lnTo>
                    <a:lnTo>
                      <a:pt x="34" y="820"/>
                    </a:lnTo>
                    <a:lnTo>
                      <a:pt x="48" y="828"/>
                    </a:lnTo>
                    <a:lnTo>
                      <a:pt x="64" y="834"/>
                    </a:lnTo>
                    <a:lnTo>
                      <a:pt x="64" y="834"/>
                    </a:lnTo>
                    <a:lnTo>
                      <a:pt x="80" y="836"/>
                    </a:lnTo>
                    <a:lnTo>
                      <a:pt x="96" y="836"/>
                    </a:lnTo>
                    <a:lnTo>
                      <a:pt x="112" y="832"/>
                    </a:lnTo>
                    <a:lnTo>
                      <a:pt x="128" y="824"/>
                    </a:lnTo>
                    <a:lnTo>
                      <a:pt x="140" y="816"/>
                    </a:lnTo>
                    <a:lnTo>
                      <a:pt x="150" y="804"/>
                    </a:lnTo>
                    <a:lnTo>
                      <a:pt x="160" y="790"/>
                    </a:lnTo>
                    <a:lnTo>
                      <a:pt x="164" y="774"/>
                    </a:lnTo>
                    <a:lnTo>
                      <a:pt x="302" y="220"/>
                    </a:lnTo>
                    <a:lnTo>
                      <a:pt x="302" y="510"/>
                    </a:lnTo>
                    <a:lnTo>
                      <a:pt x="302" y="510"/>
                    </a:lnTo>
                    <a:lnTo>
                      <a:pt x="302" y="516"/>
                    </a:lnTo>
                    <a:lnTo>
                      <a:pt x="302" y="1788"/>
                    </a:lnTo>
                    <a:lnTo>
                      <a:pt x="302" y="1788"/>
                    </a:lnTo>
                    <a:lnTo>
                      <a:pt x="304" y="1802"/>
                    </a:lnTo>
                    <a:lnTo>
                      <a:pt x="306" y="1814"/>
                    </a:lnTo>
                    <a:lnTo>
                      <a:pt x="308" y="1826"/>
                    </a:lnTo>
                    <a:lnTo>
                      <a:pt x="312" y="1838"/>
                    </a:lnTo>
                    <a:lnTo>
                      <a:pt x="318" y="1848"/>
                    </a:lnTo>
                    <a:lnTo>
                      <a:pt x="324" y="1858"/>
                    </a:lnTo>
                    <a:lnTo>
                      <a:pt x="338" y="1874"/>
                    </a:lnTo>
                    <a:lnTo>
                      <a:pt x="356" y="1886"/>
                    </a:lnTo>
                    <a:lnTo>
                      <a:pt x="374" y="1894"/>
                    </a:lnTo>
                    <a:lnTo>
                      <a:pt x="394" y="1900"/>
                    </a:lnTo>
                    <a:lnTo>
                      <a:pt x="416" y="1902"/>
                    </a:lnTo>
                    <a:lnTo>
                      <a:pt x="436" y="1900"/>
                    </a:lnTo>
                    <a:lnTo>
                      <a:pt x="456" y="1894"/>
                    </a:lnTo>
                    <a:lnTo>
                      <a:pt x="476" y="1884"/>
                    </a:lnTo>
                    <a:lnTo>
                      <a:pt x="492" y="1872"/>
                    </a:lnTo>
                    <a:lnTo>
                      <a:pt x="508" y="1856"/>
                    </a:lnTo>
                    <a:lnTo>
                      <a:pt x="514" y="1846"/>
                    </a:lnTo>
                    <a:lnTo>
                      <a:pt x="518" y="1836"/>
                    </a:lnTo>
                    <a:lnTo>
                      <a:pt x="522" y="1826"/>
                    </a:lnTo>
                    <a:lnTo>
                      <a:pt x="526" y="1814"/>
                    </a:lnTo>
                    <a:lnTo>
                      <a:pt x="528" y="1800"/>
                    </a:lnTo>
                    <a:lnTo>
                      <a:pt x="528" y="1788"/>
                    </a:lnTo>
                    <a:lnTo>
                      <a:pt x="528" y="924"/>
                    </a:lnTo>
                    <a:lnTo>
                      <a:pt x="566" y="924"/>
                    </a:lnTo>
                    <a:lnTo>
                      <a:pt x="566" y="1788"/>
                    </a:lnTo>
                    <a:lnTo>
                      <a:pt x="566" y="1788"/>
                    </a:lnTo>
                    <a:lnTo>
                      <a:pt x="568" y="1800"/>
                    </a:lnTo>
                    <a:lnTo>
                      <a:pt x="570" y="1814"/>
                    </a:lnTo>
                    <a:lnTo>
                      <a:pt x="572" y="1826"/>
                    </a:lnTo>
                    <a:lnTo>
                      <a:pt x="576" y="1836"/>
                    </a:lnTo>
                    <a:lnTo>
                      <a:pt x="582" y="1846"/>
                    </a:lnTo>
                    <a:lnTo>
                      <a:pt x="588" y="1856"/>
                    </a:lnTo>
                    <a:lnTo>
                      <a:pt x="602" y="1872"/>
                    </a:lnTo>
                    <a:lnTo>
                      <a:pt x="618" y="1884"/>
                    </a:lnTo>
                    <a:lnTo>
                      <a:pt x="638" y="1894"/>
                    </a:lnTo>
                    <a:lnTo>
                      <a:pt x="658" y="1900"/>
                    </a:lnTo>
                    <a:lnTo>
                      <a:pt x="680" y="1902"/>
                    </a:lnTo>
                    <a:lnTo>
                      <a:pt x="700" y="1900"/>
                    </a:lnTo>
                    <a:lnTo>
                      <a:pt x="722" y="1894"/>
                    </a:lnTo>
                    <a:lnTo>
                      <a:pt x="740" y="1886"/>
                    </a:lnTo>
                    <a:lnTo>
                      <a:pt x="758" y="1874"/>
                    </a:lnTo>
                    <a:lnTo>
                      <a:pt x="772" y="1858"/>
                    </a:lnTo>
                    <a:lnTo>
                      <a:pt x="778" y="1848"/>
                    </a:lnTo>
                    <a:lnTo>
                      <a:pt x="782" y="1838"/>
                    </a:lnTo>
                    <a:lnTo>
                      <a:pt x="788" y="1826"/>
                    </a:lnTo>
                    <a:lnTo>
                      <a:pt x="790" y="1814"/>
                    </a:lnTo>
                    <a:lnTo>
                      <a:pt x="792" y="1802"/>
                    </a:lnTo>
                    <a:lnTo>
                      <a:pt x="792" y="1788"/>
                    </a:lnTo>
                    <a:lnTo>
                      <a:pt x="792" y="232"/>
                    </a:lnTo>
                    <a:lnTo>
                      <a:pt x="928" y="774"/>
                    </a:lnTo>
                    <a:lnTo>
                      <a:pt x="928" y="774"/>
                    </a:lnTo>
                    <a:lnTo>
                      <a:pt x="932" y="790"/>
                    </a:lnTo>
                    <a:lnTo>
                      <a:pt x="942" y="804"/>
                    </a:lnTo>
                    <a:lnTo>
                      <a:pt x="952" y="816"/>
                    </a:lnTo>
                    <a:lnTo>
                      <a:pt x="966" y="824"/>
                    </a:lnTo>
                    <a:lnTo>
                      <a:pt x="980" y="832"/>
                    </a:lnTo>
                    <a:lnTo>
                      <a:pt x="996" y="836"/>
                    </a:lnTo>
                    <a:lnTo>
                      <a:pt x="1012" y="836"/>
                    </a:lnTo>
                    <a:lnTo>
                      <a:pt x="1028" y="834"/>
                    </a:lnTo>
                    <a:lnTo>
                      <a:pt x="1028" y="834"/>
                    </a:lnTo>
                    <a:lnTo>
                      <a:pt x="1044" y="828"/>
                    </a:lnTo>
                    <a:lnTo>
                      <a:pt x="1058" y="820"/>
                    </a:lnTo>
                    <a:lnTo>
                      <a:pt x="1070" y="810"/>
                    </a:lnTo>
                    <a:lnTo>
                      <a:pt x="1080" y="796"/>
                    </a:lnTo>
                    <a:lnTo>
                      <a:pt x="1086" y="782"/>
                    </a:lnTo>
                    <a:lnTo>
                      <a:pt x="1090" y="766"/>
                    </a:lnTo>
                    <a:lnTo>
                      <a:pt x="1092" y="750"/>
                    </a:lnTo>
                    <a:lnTo>
                      <a:pt x="1090" y="732"/>
                    </a:lnTo>
                    <a:lnTo>
                      <a:pt x="1090" y="732"/>
                    </a:ln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>
                  <a:solidFill>
                    <a:srgbClr val="948778"/>
                  </a:solidFill>
                </a:endParaRPr>
              </a:p>
            </p:txBody>
          </p:sp>
          <p:sp>
            <p:nvSpPr>
              <p:cNvPr id="93" name="직사각형 92"/>
              <p:cNvSpPr/>
              <p:nvPr/>
            </p:nvSpPr>
            <p:spPr>
              <a:xfrm>
                <a:off x="5619053" y="4728314"/>
                <a:ext cx="224990" cy="301374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5238750" y="5466594"/>
                <a:ext cx="1011202" cy="2234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ko-KR" altLang="en-US" sz="1200" b="1" spc="-100" dirty="0" err="1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교량기전팀</a:t>
                </a:r>
                <a:endParaRPr lang="en-US" altLang="ko-KR" sz="1200" b="1" spc="-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직원</a:t>
                </a:r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 N</a:t>
                </a:r>
                <a:endParaRPr lang="ko-KR" altLang="en-US" sz="1200" b="1" spc="-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1174997" y="3777700"/>
                <a:ext cx="1790059" cy="778728"/>
              </a:xfrm>
              <a:prstGeom prst="round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“G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의 소개로 찾아왔습니다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.</a:t>
                </a: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우리 회사가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 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비상방송 설치공사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수주할 수 있도록 해주세요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”</a:t>
                </a:r>
              </a:p>
              <a:p>
                <a:pPr algn="ctr"/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[ 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주식회사 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M 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카탈로그 전달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]</a:t>
                </a:r>
              </a:p>
              <a:p>
                <a:pPr algn="ctr"/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96" name="이등변 삼각형 95"/>
              <p:cNvSpPr/>
              <p:nvPr/>
            </p:nvSpPr>
            <p:spPr>
              <a:xfrm rot="10800000">
                <a:off x="2139402" y="4550041"/>
                <a:ext cx="125812" cy="123063"/>
              </a:xfrm>
              <a:prstGeom prst="triangle">
                <a:avLst>
                  <a:gd name="adj" fmla="val 10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7" name="TextBox 96"/>
              <p:cNvSpPr txBox="1"/>
              <p:nvPr/>
            </p:nvSpPr>
            <p:spPr>
              <a:xfrm>
                <a:off x="3897991" y="3777701"/>
                <a:ext cx="1709335" cy="746150"/>
              </a:xfrm>
              <a:prstGeom prst="round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“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주식회사 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M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이 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비상방송 설치공사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수주할 수 있게 하게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”</a:t>
                </a:r>
              </a:p>
              <a:p>
                <a:pPr algn="ctr"/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[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주식회사 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M 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카탈로그 전달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]</a:t>
                </a:r>
              </a:p>
            </p:txBody>
          </p:sp>
          <p:sp>
            <p:nvSpPr>
              <p:cNvPr id="98" name="이등변 삼각형 97"/>
              <p:cNvSpPr/>
              <p:nvPr/>
            </p:nvSpPr>
            <p:spPr>
              <a:xfrm rot="10800000">
                <a:off x="4214470" y="4523215"/>
                <a:ext cx="125812" cy="123063"/>
              </a:xfrm>
              <a:prstGeom prst="triangle">
                <a:avLst>
                  <a:gd name="adj" fmla="val 10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6549355" y="3918812"/>
                <a:ext cx="1790312" cy="1619996"/>
              </a:xfrm>
              <a:prstGeom prst="roundRect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[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직원 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N 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직무수행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]</a:t>
                </a: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주식회사 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M 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소속 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담당자에게 연락하여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견적금액을 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 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낮추게 하는 등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절차를 진행하여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최종 주식회사 </a:t>
                </a:r>
                <a:r>
                  <a:rPr lang="en-US" altLang="ko-KR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M</a:t>
                </a:r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이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  <a:p>
                <a:pPr algn="ctr"/>
                <a:r>
                  <a:rPr lang="ko-KR" altLang="en-US" sz="1200" b="1" spc="-7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수주하도록 직무수행</a:t>
                </a:r>
                <a:endPara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100" name="화살표: 오른쪽 112">
                <a:extLst>
                  <a:ext uri="{FF2B5EF4-FFF2-40B4-BE49-F238E27FC236}">
                    <a16:creationId xmlns:a16="http://schemas.microsoft.com/office/drawing/2014/main" id="{01D25D8D-7D46-421B-99D3-8B87C14D3332}"/>
                  </a:ext>
                </a:extLst>
              </p:cNvPr>
              <p:cNvSpPr/>
              <p:nvPr/>
            </p:nvSpPr>
            <p:spPr>
              <a:xfrm>
                <a:off x="6139867" y="4682971"/>
                <a:ext cx="409488" cy="394219"/>
              </a:xfrm>
              <a:prstGeom prst="rightArrow">
                <a:avLst/>
              </a:prstGeom>
              <a:gradFill flip="none" rotWithShape="1">
                <a:gsLst>
                  <a:gs pos="0">
                    <a:schemeClr val="bg2">
                      <a:lumMod val="75000"/>
                      <a:shade val="30000"/>
                      <a:satMod val="115000"/>
                    </a:schemeClr>
                  </a:gs>
                  <a:gs pos="99115">
                    <a:schemeClr val="accent1">
                      <a:lumMod val="40000"/>
                      <a:lumOff val="60000"/>
                    </a:schemeClr>
                  </a:gs>
                  <a:gs pos="11000">
                    <a:schemeClr val="tx2">
                      <a:lumMod val="20000"/>
                      <a:lumOff val="8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01" name="TextBox 100"/>
              <p:cNvSpPr txBox="1"/>
              <p:nvPr/>
            </p:nvSpPr>
            <p:spPr>
              <a:xfrm>
                <a:off x="3233141" y="5527906"/>
                <a:ext cx="963315" cy="2467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pPr algn="ctr"/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공직유관단체 본부장 </a:t>
                </a:r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A</a:t>
                </a:r>
              </a:p>
              <a:p>
                <a:pPr algn="ctr"/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(</a:t>
                </a:r>
                <a:r>
                  <a:rPr lang="ko-KR" altLang="en-US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피고인</a:t>
                </a:r>
                <a:r>
                  <a:rPr lang="en-US" altLang="ko-KR" sz="1200" b="1" spc="-1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itchFamily="50" charset="-127"/>
                    <a:ea typeface="나눔바른고딕" pitchFamily="50" charset="-127"/>
                  </a:rPr>
                  <a:t>)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2841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3696736-16EB-436F-A582-F0769E7C9C9E}"/>
              </a:ext>
            </a:extLst>
          </p:cNvPr>
          <p:cNvSpPr/>
          <p:nvPr/>
        </p:nvSpPr>
        <p:spPr>
          <a:xfrm>
            <a:off x="0" y="6366032"/>
            <a:ext cx="9150475" cy="491968"/>
          </a:xfrm>
          <a:prstGeom prst="rect">
            <a:avLst/>
          </a:prstGeom>
          <a:gradFill flip="none" rotWithShape="1">
            <a:gsLst>
              <a:gs pos="0">
                <a:srgbClr val="8FAADC">
                  <a:lumMod val="94000"/>
                </a:srgbClr>
              </a:gs>
              <a:gs pos="100000">
                <a:srgbClr val="DAE3F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B7BA911-003F-42B3-8D72-6E2E853A03A4}"/>
              </a:ext>
            </a:extLst>
          </p:cNvPr>
          <p:cNvSpPr/>
          <p:nvPr/>
        </p:nvSpPr>
        <p:spPr>
          <a:xfrm>
            <a:off x="-6475" y="-1"/>
            <a:ext cx="9150475" cy="6362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:a16="http://schemas.microsoft.com/office/drawing/2014/main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:a16="http://schemas.microsoft.com/office/drawing/2014/main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70C7C8DA-B8A6-430C-BE01-E95CEBF61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14" y="505644"/>
            <a:ext cx="1366172" cy="325804"/>
          </a:xfrm>
          <a:prstGeom prst="rect">
            <a:avLst/>
          </a:prstGeom>
        </p:spPr>
      </p:pic>
      <p:sp>
        <p:nvSpPr>
          <p:cNvPr id="36" name="직각 삼각형 35">
            <a:extLst>
              <a:ext uri="{FF2B5EF4-FFF2-40B4-BE49-F238E27FC236}">
                <a16:creationId xmlns:a16="http://schemas.microsoft.com/office/drawing/2014/main" id="{7D411EBC-1F19-457E-B31B-F27C6272BDCB}"/>
              </a:ext>
            </a:extLst>
          </p:cNvPr>
          <p:cNvSpPr>
            <a:spLocks/>
          </p:cNvSpPr>
          <p:nvPr/>
        </p:nvSpPr>
        <p:spPr bwMode="auto">
          <a:xfrm>
            <a:off x="-12952" y="4810124"/>
            <a:ext cx="4558956" cy="1552576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rgbClr val="79D595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7" name="직각 삼각형 36">
            <a:extLst>
              <a:ext uri="{FF2B5EF4-FFF2-40B4-BE49-F238E27FC236}">
                <a16:creationId xmlns:a16="http://schemas.microsoft.com/office/drawing/2014/main" id="{8B3397EE-120E-4931-8DB3-5F8928BC71EF}"/>
              </a:ext>
            </a:extLst>
          </p:cNvPr>
          <p:cNvSpPr>
            <a:spLocks/>
          </p:cNvSpPr>
          <p:nvPr/>
        </p:nvSpPr>
        <p:spPr bwMode="auto">
          <a:xfrm flipH="1">
            <a:off x="1155700" y="4667251"/>
            <a:ext cx="7988295" cy="1695450"/>
          </a:xfrm>
          <a:prstGeom prst="rtTriangle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100000">
                <a:schemeClr val="accent6">
                  <a:lumMod val="40000"/>
                  <a:lumOff val="60000"/>
                  <a:alpha val="5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1155701" y="2400211"/>
            <a:ext cx="6832600" cy="162345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1200"/>
              </a:spcAft>
              <a:defRPr/>
            </a:pPr>
            <a:r>
              <a:rPr lang="ko-KR" altLang="en-US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청탁금지법</a:t>
            </a:r>
            <a:br>
              <a:rPr lang="en-US" altLang="ko-KR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F4960"/>
                </a:solidFill>
                <a:latin typeface="+mj-ea"/>
                <a:ea typeface="+mj-ea"/>
              </a:rPr>
            </a:br>
            <a:r>
              <a:rPr lang="ko-KR" altLang="en-US" sz="4400" b="1" kern="0" spc="-30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+mj-ea"/>
                <a:ea typeface="+mj-ea"/>
              </a:rPr>
              <a:t>금품등</a:t>
            </a:r>
            <a:r>
              <a:rPr lang="ko-KR" altLang="en-US" sz="4400" b="1" kern="0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+mj-ea"/>
                <a:ea typeface="+mj-ea"/>
              </a:rPr>
              <a:t> 수수 금지</a:t>
            </a:r>
            <a:endParaRPr lang="en-US" altLang="ko-KR" sz="4400" b="1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55B2"/>
              </a:solidFill>
              <a:latin typeface="+mj-ea"/>
              <a:ea typeface="+mj-ea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8F2C1CFC-872F-42F0-8A02-791329BC87E2}"/>
              </a:ext>
            </a:extLst>
          </p:cNvPr>
          <p:cNvCxnSpPr/>
          <p:nvPr/>
        </p:nvCxnSpPr>
        <p:spPr>
          <a:xfrm flipV="1">
            <a:off x="2386946" y="3981451"/>
            <a:ext cx="4422079" cy="8658"/>
          </a:xfrm>
          <a:prstGeom prst="line">
            <a:avLst/>
          </a:prstGeom>
          <a:ln>
            <a:solidFill>
              <a:srgbClr val="3855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9">
            <a:extLst>
              <a:ext uri="{FF2B5EF4-FFF2-40B4-BE49-F238E27FC236}">
                <a16:creationId xmlns:a16="http://schemas.microsoft.com/office/drawing/2014/main" id="{4E3547CD-FC9C-4649-8662-2703578C79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7740" y="4843689"/>
            <a:ext cx="1308520" cy="1529488"/>
            <a:chOff x="1398" y="4320"/>
            <a:chExt cx="604" cy="706"/>
          </a:xfrm>
          <a:solidFill>
            <a:srgbClr val="8CA8DB"/>
          </a:solidFill>
        </p:grpSpPr>
        <p:sp>
          <p:nvSpPr>
            <p:cNvPr id="16" name="Freeform 90">
              <a:extLst>
                <a:ext uri="{FF2B5EF4-FFF2-40B4-BE49-F238E27FC236}">
                  <a16:creationId xmlns:a16="http://schemas.microsoft.com/office/drawing/2014/main" id="{4E31AEB6-2F4C-43AC-8AA9-4A8DDBD0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4" y="4662"/>
              <a:ext cx="234" cy="304"/>
            </a:xfrm>
            <a:custGeom>
              <a:avLst/>
              <a:gdLst>
                <a:gd name="T0" fmla="*/ 234 w 234"/>
                <a:gd name="T1" fmla="*/ 304 h 304"/>
                <a:gd name="T2" fmla="*/ 234 w 234"/>
                <a:gd name="T3" fmla="*/ 50 h 304"/>
                <a:gd name="T4" fmla="*/ 234 w 234"/>
                <a:gd name="T5" fmla="*/ 50 h 304"/>
                <a:gd name="T6" fmla="*/ 232 w 234"/>
                <a:gd name="T7" fmla="*/ 40 h 304"/>
                <a:gd name="T8" fmla="*/ 230 w 234"/>
                <a:gd name="T9" fmla="*/ 30 h 304"/>
                <a:gd name="T10" fmla="*/ 226 w 234"/>
                <a:gd name="T11" fmla="*/ 22 h 304"/>
                <a:gd name="T12" fmla="*/ 220 w 234"/>
                <a:gd name="T13" fmla="*/ 16 h 304"/>
                <a:gd name="T14" fmla="*/ 212 w 234"/>
                <a:gd name="T15" fmla="*/ 10 h 304"/>
                <a:gd name="T16" fmla="*/ 204 w 234"/>
                <a:gd name="T17" fmla="*/ 4 h 304"/>
                <a:gd name="T18" fmla="*/ 194 w 234"/>
                <a:gd name="T19" fmla="*/ 2 h 304"/>
                <a:gd name="T20" fmla="*/ 184 w 234"/>
                <a:gd name="T21" fmla="*/ 0 h 304"/>
                <a:gd name="T22" fmla="*/ 0 w 234"/>
                <a:gd name="T23" fmla="*/ 0 h 304"/>
                <a:gd name="T24" fmla="*/ 0 w 234"/>
                <a:gd name="T25" fmla="*/ 292 h 304"/>
                <a:gd name="T26" fmla="*/ 204 w 234"/>
                <a:gd name="T27" fmla="*/ 292 h 304"/>
                <a:gd name="T28" fmla="*/ 204 w 234"/>
                <a:gd name="T29" fmla="*/ 292 h 304"/>
                <a:gd name="T30" fmla="*/ 204 w 234"/>
                <a:gd name="T31" fmla="*/ 292 h 304"/>
                <a:gd name="T32" fmla="*/ 220 w 234"/>
                <a:gd name="T33" fmla="*/ 298 h 304"/>
                <a:gd name="T34" fmla="*/ 234 w 234"/>
                <a:gd name="T35" fmla="*/ 304 h 304"/>
                <a:gd name="T36" fmla="*/ 234 w 234"/>
                <a:gd name="T3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4" h="304">
                  <a:moveTo>
                    <a:pt x="234" y="304"/>
                  </a:moveTo>
                  <a:lnTo>
                    <a:pt x="234" y="50"/>
                  </a:lnTo>
                  <a:lnTo>
                    <a:pt x="234" y="50"/>
                  </a:lnTo>
                  <a:lnTo>
                    <a:pt x="232" y="40"/>
                  </a:lnTo>
                  <a:lnTo>
                    <a:pt x="230" y="30"/>
                  </a:lnTo>
                  <a:lnTo>
                    <a:pt x="226" y="22"/>
                  </a:lnTo>
                  <a:lnTo>
                    <a:pt x="220" y="16"/>
                  </a:lnTo>
                  <a:lnTo>
                    <a:pt x="212" y="10"/>
                  </a:lnTo>
                  <a:lnTo>
                    <a:pt x="204" y="4"/>
                  </a:lnTo>
                  <a:lnTo>
                    <a:pt x="194" y="2"/>
                  </a:lnTo>
                  <a:lnTo>
                    <a:pt x="184" y="0"/>
                  </a:lnTo>
                  <a:lnTo>
                    <a:pt x="0" y="0"/>
                  </a:lnTo>
                  <a:lnTo>
                    <a:pt x="0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20" y="298"/>
                  </a:lnTo>
                  <a:lnTo>
                    <a:pt x="234" y="304"/>
                  </a:lnTo>
                  <a:lnTo>
                    <a:pt x="23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1">
              <a:extLst>
                <a:ext uri="{FF2B5EF4-FFF2-40B4-BE49-F238E27FC236}">
                  <a16:creationId xmlns:a16="http://schemas.microsoft.com/office/drawing/2014/main" id="{E02541B7-548A-4C4B-8C9A-8B1F252C8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8" y="4678"/>
              <a:ext cx="604" cy="348"/>
            </a:xfrm>
            <a:custGeom>
              <a:avLst/>
              <a:gdLst>
                <a:gd name="T0" fmla="*/ 604 w 604"/>
                <a:gd name="T1" fmla="*/ 40 h 348"/>
                <a:gd name="T2" fmla="*/ 574 w 604"/>
                <a:gd name="T3" fmla="*/ 0 h 348"/>
                <a:gd name="T4" fmla="*/ 574 w 604"/>
                <a:gd name="T5" fmla="*/ 300 h 348"/>
                <a:gd name="T6" fmla="*/ 348 w 604"/>
                <a:gd name="T7" fmla="*/ 300 h 348"/>
                <a:gd name="T8" fmla="*/ 346 w 604"/>
                <a:gd name="T9" fmla="*/ 302 h 348"/>
                <a:gd name="T10" fmla="*/ 346 w 604"/>
                <a:gd name="T11" fmla="*/ 302 h 348"/>
                <a:gd name="T12" fmla="*/ 334 w 604"/>
                <a:gd name="T13" fmla="*/ 304 h 348"/>
                <a:gd name="T14" fmla="*/ 324 w 604"/>
                <a:gd name="T15" fmla="*/ 310 h 348"/>
                <a:gd name="T16" fmla="*/ 314 w 604"/>
                <a:gd name="T17" fmla="*/ 320 h 348"/>
                <a:gd name="T18" fmla="*/ 308 w 604"/>
                <a:gd name="T19" fmla="*/ 332 h 348"/>
                <a:gd name="T20" fmla="*/ 302 w 604"/>
                <a:gd name="T21" fmla="*/ 344 h 348"/>
                <a:gd name="T22" fmla="*/ 296 w 604"/>
                <a:gd name="T23" fmla="*/ 332 h 348"/>
                <a:gd name="T24" fmla="*/ 296 w 604"/>
                <a:gd name="T25" fmla="*/ 332 h 348"/>
                <a:gd name="T26" fmla="*/ 290 w 604"/>
                <a:gd name="T27" fmla="*/ 320 h 348"/>
                <a:gd name="T28" fmla="*/ 282 w 604"/>
                <a:gd name="T29" fmla="*/ 310 h 348"/>
                <a:gd name="T30" fmla="*/ 270 w 604"/>
                <a:gd name="T31" fmla="*/ 304 h 348"/>
                <a:gd name="T32" fmla="*/ 258 w 604"/>
                <a:gd name="T33" fmla="*/ 302 h 348"/>
                <a:gd name="T34" fmla="*/ 254 w 604"/>
                <a:gd name="T35" fmla="*/ 300 h 348"/>
                <a:gd name="T36" fmla="*/ 30 w 604"/>
                <a:gd name="T37" fmla="*/ 300 h 348"/>
                <a:gd name="T38" fmla="*/ 30 w 604"/>
                <a:gd name="T39" fmla="*/ 0 h 348"/>
                <a:gd name="T40" fmla="*/ 0 w 604"/>
                <a:gd name="T41" fmla="*/ 40 h 348"/>
                <a:gd name="T42" fmla="*/ 0 w 604"/>
                <a:gd name="T43" fmla="*/ 348 h 348"/>
                <a:gd name="T44" fmla="*/ 604 w 604"/>
                <a:gd name="T45" fmla="*/ 348 h 348"/>
                <a:gd name="T46" fmla="*/ 604 w 604"/>
                <a:gd name="T47" fmla="*/ 40 h 348"/>
                <a:gd name="T48" fmla="*/ 604 w 604"/>
                <a:gd name="T49" fmla="*/ 4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4" h="348">
                  <a:moveTo>
                    <a:pt x="604" y="40"/>
                  </a:moveTo>
                  <a:lnTo>
                    <a:pt x="574" y="0"/>
                  </a:lnTo>
                  <a:lnTo>
                    <a:pt x="574" y="300"/>
                  </a:lnTo>
                  <a:lnTo>
                    <a:pt x="348" y="300"/>
                  </a:lnTo>
                  <a:lnTo>
                    <a:pt x="346" y="302"/>
                  </a:lnTo>
                  <a:lnTo>
                    <a:pt x="346" y="302"/>
                  </a:lnTo>
                  <a:lnTo>
                    <a:pt x="334" y="304"/>
                  </a:lnTo>
                  <a:lnTo>
                    <a:pt x="324" y="310"/>
                  </a:lnTo>
                  <a:lnTo>
                    <a:pt x="314" y="320"/>
                  </a:lnTo>
                  <a:lnTo>
                    <a:pt x="308" y="332"/>
                  </a:lnTo>
                  <a:lnTo>
                    <a:pt x="302" y="344"/>
                  </a:lnTo>
                  <a:lnTo>
                    <a:pt x="296" y="332"/>
                  </a:lnTo>
                  <a:lnTo>
                    <a:pt x="296" y="332"/>
                  </a:lnTo>
                  <a:lnTo>
                    <a:pt x="290" y="320"/>
                  </a:lnTo>
                  <a:lnTo>
                    <a:pt x="282" y="310"/>
                  </a:lnTo>
                  <a:lnTo>
                    <a:pt x="270" y="304"/>
                  </a:lnTo>
                  <a:lnTo>
                    <a:pt x="258" y="302"/>
                  </a:lnTo>
                  <a:lnTo>
                    <a:pt x="254" y="300"/>
                  </a:lnTo>
                  <a:lnTo>
                    <a:pt x="30" y="300"/>
                  </a:lnTo>
                  <a:lnTo>
                    <a:pt x="30" y="0"/>
                  </a:lnTo>
                  <a:lnTo>
                    <a:pt x="0" y="40"/>
                  </a:lnTo>
                  <a:lnTo>
                    <a:pt x="0" y="348"/>
                  </a:lnTo>
                  <a:lnTo>
                    <a:pt x="604" y="348"/>
                  </a:lnTo>
                  <a:lnTo>
                    <a:pt x="604" y="40"/>
                  </a:lnTo>
                  <a:lnTo>
                    <a:pt x="60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2">
              <a:extLst>
                <a:ext uri="{FF2B5EF4-FFF2-40B4-BE49-F238E27FC236}">
                  <a16:creationId xmlns:a16="http://schemas.microsoft.com/office/drawing/2014/main" id="{1966867A-F5B4-4036-8221-0B1F13B2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" y="4662"/>
              <a:ext cx="234" cy="304"/>
            </a:xfrm>
            <a:custGeom>
              <a:avLst/>
              <a:gdLst>
                <a:gd name="T0" fmla="*/ 176 w 234"/>
                <a:gd name="T1" fmla="*/ 0 h 304"/>
                <a:gd name="T2" fmla="*/ 176 w 234"/>
                <a:gd name="T3" fmla="*/ 174 h 304"/>
                <a:gd name="T4" fmla="*/ 146 w 234"/>
                <a:gd name="T5" fmla="*/ 152 h 304"/>
                <a:gd name="T6" fmla="*/ 118 w 234"/>
                <a:gd name="T7" fmla="*/ 174 h 304"/>
                <a:gd name="T8" fmla="*/ 118 w 234"/>
                <a:gd name="T9" fmla="*/ 0 h 304"/>
                <a:gd name="T10" fmla="*/ 50 w 234"/>
                <a:gd name="T11" fmla="*/ 0 h 304"/>
                <a:gd name="T12" fmla="*/ 50 w 234"/>
                <a:gd name="T13" fmla="*/ 0 h 304"/>
                <a:gd name="T14" fmla="*/ 40 w 234"/>
                <a:gd name="T15" fmla="*/ 2 h 304"/>
                <a:gd name="T16" fmla="*/ 30 w 234"/>
                <a:gd name="T17" fmla="*/ 4 h 304"/>
                <a:gd name="T18" fmla="*/ 22 w 234"/>
                <a:gd name="T19" fmla="*/ 10 h 304"/>
                <a:gd name="T20" fmla="*/ 16 w 234"/>
                <a:gd name="T21" fmla="*/ 16 h 304"/>
                <a:gd name="T22" fmla="*/ 10 w 234"/>
                <a:gd name="T23" fmla="*/ 22 h 304"/>
                <a:gd name="T24" fmla="*/ 4 w 234"/>
                <a:gd name="T25" fmla="*/ 30 h 304"/>
                <a:gd name="T26" fmla="*/ 2 w 234"/>
                <a:gd name="T27" fmla="*/ 40 h 304"/>
                <a:gd name="T28" fmla="*/ 0 w 234"/>
                <a:gd name="T29" fmla="*/ 50 h 304"/>
                <a:gd name="T30" fmla="*/ 0 w 234"/>
                <a:gd name="T31" fmla="*/ 304 h 304"/>
                <a:gd name="T32" fmla="*/ 0 w 234"/>
                <a:gd name="T33" fmla="*/ 304 h 304"/>
                <a:gd name="T34" fmla="*/ 14 w 234"/>
                <a:gd name="T35" fmla="*/ 298 h 304"/>
                <a:gd name="T36" fmla="*/ 30 w 234"/>
                <a:gd name="T37" fmla="*/ 292 h 304"/>
                <a:gd name="T38" fmla="*/ 30 w 234"/>
                <a:gd name="T39" fmla="*/ 292 h 304"/>
                <a:gd name="T40" fmla="*/ 36 w 234"/>
                <a:gd name="T41" fmla="*/ 292 h 304"/>
                <a:gd name="T42" fmla="*/ 234 w 234"/>
                <a:gd name="T43" fmla="*/ 292 h 304"/>
                <a:gd name="T44" fmla="*/ 234 w 234"/>
                <a:gd name="T45" fmla="*/ 0 h 304"/>
                <a:gd name="T46" fmla="*/ 176 w 234"/>
                <a:gd name="T47" fmla="*/ 0 h 304"/>
                <a:gd name="T48" fmla="*/ 176 w 234"/>
                <a:gd name="T49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304">
                  <a:moveTo>
                    <a:pt x="176" y="0"/>
                  </a:moveTo>
                  <a:lnTo>
                    <a:pt x="176" y="174"/>
                  </a:lnTo>
                  <a:lnTo>
                    <a:pt x="146" y="152"/>
                  </a:lnTo>
                  <a:lnTo>
                    <a:pt x="118" y="174"/>
                  </a:lnTo>
                  <a:lnTo>
                    <a:pt x="118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6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4" y="298"/>
                  </a:lnTo>
                  <a:lnTo>
                    <a:pt x="30" y="292"/>
                  </a:lnTo>
                  <a:lnTo>
                    <a:pt x="30" y="292"/>
                  </a:lnTo>
                  <a:lnTo>
                    <a:pt x="36" y="292"/>
                  </a:lnTo>
                  <a:lnTo>
                    <a:pt x="234" y="292"/>
                  </a:lnTo>
                  <a:lnTo>
                    <a:pt x="234" y="0"/>
                  </a:lnTo>
                  <a:lnTo>
                    <a:pt x="176" y="0"/>
                  </a:lnTo>
                  <a:lnTo>
                    <a:pt x="1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93">
              <a:extLst>
                <a:ext uri="{FF2B5EF4-FFF2-40B4-BE49-F238E27FC236}">
                  <a16:creationId xmlns:a16="http://schemas.microsoft.com/office/drawing/2014/main" id="{B052F567-7323-44B0-A45F-EB199DAF7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4" y="4320"/>
              <a:ext cx="338" cy="256"/>
            </a:xfrm>
            <a:custGeom>
              <a:avLst/>
              <a:gdLst>
                <a:gd name="T0" fmla="*/ 316 w 338"/>
                <a:gd name="T1" fmla="*/ 88 h 256"/>
                <a:gd name="T2" fmla="*/ 294 w 338"/>
                <a:gd name="T3" fmla="*/ 30 h 256"/>
                <a:gd name="T4" fmla="*/ 274 w 338"/>
                <a:gd name="T5" fmla="*/ 8 h 256"/>
                <a:gd name="T6" fmla="*/ 250 w 338"/>
                <a:gd name="T7" fmla="*/ 0 h 256"/>
                <a:gd name="T8" fmla="*/ 248 w 338"/>
                <a:gd name="T9" fmla="*/ 0 h 256"/>
                <a:gd name="T10" fmla="*/ 238 w 338"/>
                <a:gd name="T11" fmla="*/ 4 h 256"/>
                <a:gd name="T12" fmla="*/ 234 w 338"/>
                <a:gd name="T13" fmla="*/ 14 h 256"/>
                <a:gd name="T14" fmla="*/ 244 w 338"/>
                <a:gd name="T15" fmla="*/ 26 h 256"/>
                <a:gd name="T16" fmla="*/ 250 w 338"/>
                <a:gd name="T17" fmla="*/ 28 h 256"/>
                <a:gd name="T18" fmla="*/ 252 w 338"/>
                <a:gd name="T19" fmla="*/ 28 h 256"/>
                <a:gd name="T20" fmla="*/ 272 w 338"/>
                <a:gd name="T21" fmla="*/ 44 h 256"/>
                <a:gd name="T22" fmla="*/ 288 w 338"/>
                <a:gd name="T23" fmla="*/ 88 h 256"/>
                <a:gd name="T24" fmla="*/ 32 w 338"/>
                <a:gd name="T25" fmla="*/ 152 h 256"/>
                <a:gd name="T26" fmla="*/ 68 w 338"/>
                <a:gd name="T27" fmla="*/ 44 h 256"/>
                <a:gd name="T28" fmla="*/ 82 w 338"/>
                <a:gd name="T29" fmla="*/ 30 h 256"/>
                <a:gd name="T30" fmla="*/ 88 w 338"/>
                <a:gd name="T31" fmla="*/ 28 h 256"/>
                <a:gd name="T32" fmla="*/ 94 w 338"/>
                <a:gd name="T33" fmla="*/ 26 h 256"/>
                <a:gd name="T34" fmla="*/ 102 w 338"/>
                <a:gd name="T35" fmla="*/ 14 h 256"/>
                <a:gd name="T36" fmla="*/ 98 w 338"/>
                <a:gd name="T37" fmla="*/ 4 h 256"/>
                <a:gd name="T38" fmla="*/ 90 w 338"/>
                <a:gd name="T39" fmla="*/ 0 h 256"/>
                <a:gd name="T40" fmla="*/ 72 w 338"/>
                <a:gd name="T41" fmla="*/ 4 h 256"/>
                <a:gd name="T42" fmla="*/ 52 w 338"/>
                <a:gd name="T43" fmla="*/ 20 h 256"/>
                <a:gd name="T44" fmla="*/ 34 w 338"/>
                <a:gd name="T45" fmla="*/ 54 h 256"/>
                <a:gd name="T46" fmla="*/ 4 w 338"/>
                <a:gd name="T47" fmla="*/ 152 h 256"/>
                <a:gd name="T48" fmla="*/ 0 w 338"/>
                <a:gd name="T49" fmla="*/ 168 h 256"/>
                <a:gd name="T50" fmla="*/ 6 w 338"/>
                <a:gd name="T51" fmla="*/ 208 h 256"/>
                <a:gd name="T52" fmla="*/ 12 w 338"/>
                <a:gd name="T53" fmla="*/ 234 h 256"/>
                <a:gd name="T54" fmla="*/ 24 w 338"/>
                <a:gd name="T55" fmla="*/ 250 h 256"/>
                <a:gd name="T56" fmla="*/ 124 w 338"/>
                <a:gd name="T57" fmla="*/ 256 h 256"/>
                <a:gd name="T58" fmla="*/ 136 w 338"/>
                <a:gd name="T59" fmla="*/ 254 h 256"/>
                <a:gd name="T60" fmla="*/ 156 w 338"/>
                <a:gd name="T61" fmla="*/ 224 h 256"/>
                <a:gd name="T62" fmla="*/ 164 w 338"/>
                <a:gd name="T63" fmla="*/ 182 h 256"/>
                <a:gd name="T64" fmla="*/ 180 w 338"/>
                <a:gd name="T65" fmla="*/ 184 h 256"/>
                <a:gd name="T66" fmla="*/ 182 w 338"/>
                <a:gd name="T67" fmla="*/ 224 h 256"/>
                <a:gd name="T68" fmla="*/ 202 w 338"/>
                <a:gd name="T69" fmla="*/ 254 h 256"/>
                <a:gd name="T70" fmla="*/ 298 w 338"/>
                <a:gd name="T71" fmla="*/ 256 h 256"/>
                <a:gd name="T72" fmla="*/ 316 w 338"/>
                <a:gd name="T73" fmla="*/ 250 h 256"/>
                <a:gd name="T74" fmla="*/ 326 w 338"/>
                <a:gd name="T75" fmla="*/ 234 h 256"/>
                <a:gd name="T76" fmla="*/ 332 w 338"/>
                <a:gd name="T77" fmla="*/ 208 h 256"/>
                <a:gd name="T78" fmla="*/ 338 w 338"/>
                <a:gd name="T79" fmla="*/ 168 h 256"/>
                <a:gd name="T80" fmla="*/ 336 w 338"/>
                <a:gd name="T81" fmla="*/ 152 h 256"/>
                <a:gd name="T82" fmla="*/ 130 w 338"/>
                <a:gd name="T83" fmla="*/ 220 h 256"/>
                <a:gd name="T84" fmla="*/ 124 w 338"/>
                <a:gd name="T85" fmla="*/ 228 h 256"/>
                <a:gd name="T86" fmla="*/ 40 w 338"/>
                <a:gd name="T87" fmla="*/ 228 h 256"/>
                <a:gd name="T88" fmla="*/ 34 w 338"/>
                <a:gd name="T89" fmla="*/ 204 h 256"/>
                <a:gd name="T90" fmla="*/ 132 w 338"/>
                <a:gd name="T91" fmla="*/ 180 h 256"/>
                <a:gd name="T92" fmla="*/ 306 w 338"/>
                <a:gd name="T93" fmla="*/ 204 h 256"/>
                <a:gd name="T94" fmla="*/ 300 w 338"/>
                <a:gd name="T95" fmla="*/ 228 h 256"/>
                <a:gd name="T96" fmla="*/ 214 w 338"/>
                <a:gd name="T97" fmla="*/ 228 h 256"/>
                <a:gd name="T98" fmla="*/ 210 w 338"/>
                <a:gd name="T99" fmla="*/ 220 h 256"/>
                <a:gd name="T100" fmla="*/ 310 w 338"/>
                <a:gd name="T101" fmla="*/ 18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8" h="256">
                  <a:moveTo>
                    <a:pt x="336" y="152"/>
                  </a:moveTo>
                  <a:lnTo>
                    <a:pt x="336" y="152"/>
                  </a:lnTo>
                  <a:lnTo>
                    <a:pt x="316" y="88"/>
                  </a:lnTo>
                  <a:lnTo>
                    <a:pt x="304" y="54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88" y="20"/>
                  </a:lnTo>
                  <a:lnTo>
                    <a:pt x="280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4" y="2"/>
                  </a:lnTo>
                  <a:lnTo>
                    <a:pt x="238" y="4"/>
                  </a:lnTo>
                  <a:lnTo>
                    <a:pt x="236" y="8"/>
                  </a:lnTo>
                  <a:lnTo>
                    <a:pt x="234" y="14"/>
                  </a:lnTo>
                  <a:lnTo>
                    <a:pt x="234" y="14"/>
                  </a:lnTo>
                  <a:lnTo>
                    <a:pt x="236" y="20"/>
                  </a:lnTo>
                  <a:lnTo>
                    <a:pt x="238" y="24"/>
                  </a:lnTo>
                  <a:lnTo>
                    <a:pt x="244" y="26"/>
                  </a:lnTo>
                  <a:lnTo>
                    <a:pt x="248" y="28"/>
                  </a:lnTo>
                  <a:lnTo>
                    <a:pt x="248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8" y="30"/>
                  </a:lnTo>
                  <a:lnTo>
                    <a:pt x="264" y="3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78" y="60"/>
                  </a:lnTo>
                  <a:lnTo>
                    <a:pt x="288" y="88"/>
                  </a:lnTo>
                  <a:lnTo>
                    <a:pt x="306" y="152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52" y="88"/>
                  </a:lnTo>
                  <a:lnTo>
                    <a:pt x="60" y="60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74" y="36"/>
                  </a:lnTo>
                  <a:lnTo>
                    <a:pt x="82" y="30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4" y="26"/>
                  </a:lnTo>
                  <a:lnTo>
                    <a:pt x="98" y="24"/>
                  </a:lnTo>
                  <a:lnTo>
                    <a:pt x="102" y="20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98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4" y="2"/>
                  </a:lnTo>
                  <a:lnTo>
                    <a:pt x="72" y="4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52" y="2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34" y="54"/>
                  </a:lnTo>
                  <a:lnTo>
                    <a:pt x="22" y="88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24"/>
                  </a:lnTo>
                  <a:lnTo>
                    <a:pt x="10" y="224"/>
                  </a:lnTo>
                  <a:lnTo>
                    <a:pt x="12" y="234"/>
                  </a:lnTo>
                  <a:lnTo>
                    <a:pt x="16" y="242"/>
                  </a:lnTo>
                  <a:lnTo>
                    <a:pt x="20" y="246"/>
                  </a:lnTo>
                  <a:lnTo>
                    <a:pt x="24" y="250"/>
                  </a:lnTo>
                  <a:lnTo>
                    <a:pt x="34" y="256"/>
                  </a:lnTo>
                  <a:lnTo>
                    <a:pt x="4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30" y="256"/>
                  </a:lnTo>
                  <a:lnTo>
                    <a:pt x="136" y="254"/>
                  </a:lnTo>
                  <a:lnTo>
                    <a:pt x="146" y="248"/>
                  </a:lnTo>
                  <a:lnTo>
                    <a:pt x="154" y="236"/>
                  </a:lnTo>
                  <a:lnTo>
                    <a:pt x="156" y="22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4" y="182"/>
                  </a:lnTo>
                  <a:lnTo>
                    <a:pt x="170" y="182"/>
                  </a:lnTo>
                  <a:lnTo>
                    <a:pt x="176" y="182"/>
                  </a:lnTo>
                  <a:lnTo>
                    <a:pt x="180" y="184"/>
                  </a:lnTo>
                  <a:lnTo>
                    <a:pt x="182" y="222"/>
                  </a:lnTo>
                  <a:lnTo>
                    <a:pt x="182" y="224"/>
                  </a:lnTo>
                  <a:lnTo>
                    <a:pt x="182" y="224"/>
                  </a:lnTo>
                  <a:lnTo>
                    <a:pt x="186" y="236"/>
                  </a:lnTo>
                  <a:lnTo>
                    <a:pt x="192" y="248"/>
                  </a:lnTo>
                  <a:lnTo>
                    <a:pt x="202" y="254"/>
                  </a:lnTo>
                  <a:lnTo>
                    <a:pt x="208" y="256"/>
                  </a:lnTo>
                  <a:lnTo>
                    <a:pt x="214" y="256"/>
                  </a:lnTo>
                  <a:lnTo>
                    <a:pt x="298" y="256"/>
                  </a:lnTo>
                  <a:lnTo>
                    <a:pt x="298" y="256"/>
                  </a:lnTo>
                  <a:lnTo>
                    <a:pt x="306" y="256"/>
                  </a:lnTo>
                  <a:lnTo>
                    <a:pt x="316" y="250"/>
                  </a:lnTo>
                  <a:lnTo>
                    <a:pt x="320" y="246"/>
                  </a:lnTo>
                  <a:lnTo>
                    <a:pt x="324" y="242"/>
                  </a:lnTo>
                  <a:lnTo>
                    <a:pt x="326" y="234"/>
                  </a:lnTo>
                  <a:lnTo>
                    <a:pt x="330" y="224"/>
                  </a:lnTo>
                  <a:lnTo>
                    <a:pt x="330" y="224"/>
                  </a:lnTo>
                  <a:lnTo>
                    <a:pt x="332" y="208"/>
                  </a:lnTo>
                  <a:lnTo>
                    <a:pt x="332" y="208"/>
                  </a:lnTo>
                  <a:lnTo>
                    <a:pt x="338" y="184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8" y="160"/>
                  </a:lnTo>
                  <a:lnTo>
                    <a:pt x="336" y="152"/>
                  </a:lnTo>
                  <a:lnTo>
                    <a:pt x="336" y="152"/>
                  </a:lnTo>
                  <a:close/>
                  <a:moveTo>
                    <a:pt x="130" y="220"/>
                  </a:moveTo>
                  <a:lnTo>
                    <a:pt x="130" y="220"/>
                  </a:lnTo>
                  <a:lnTo>
                    <a:pt x="128" y="226"/>
                  </a:lnTo>
                  <a:lnTo>
                    <a:pt x="126" y="228"/>
                  </a:lnTo>
                  <a:lnTo>
                    <a:pt x="124" y="228"/>
                  </a:lnTo>
                  <a:lnTo>
                    <a:pt x="42" y="228"/>
                  </a:lnTo>
                  <a:lnTo>
                    <a:pt x="42" y="228"/>
                  </a:lnTo>
                  <a:lnTo>
                    <a:pt x="40" y="228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28" y="180"/>
                  </a:lnTo>
                  <a:lnTo>
                    <a:pt x="132" y="180"/>
                  </a:lnTo>
                  <a:lnTo>
                    <a:pt x="130" y="220"/>
                  </a:lnTo>
                  <a:close/>
                  <a:moveTo>
                    <a:pt x="306" y="204"/>
                  </a:moveTo>
                  <a:lnTo>
                    <a:pt x="306" y="204"/>
                  </a:lnTo>
                  <a:lnTo>
                    <a:pt x="302" y="220"/>
                  </a:lnTo>
                  <a:lnTo>
                    <a:pt x="302" y="220"/>
                  </a:lnTo>
                  <a:lnTo>
                    <a:pt x="300" y="228"/>
                  </a:lnTo>
                  <a:lnTo>
                    <a:pt x="29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2" y="228"/>
                  </a:lnTo>
                  <a:lnTo>
                    <a:pt x="210" y="226"/>
                  </a:lnTo>
                  <a:lnTo>
                    <a:pt x="210" y="220"/>
                  </a:lnTo>
                  <a:lnTo>
                    <a:pt x="206" y="180"/>
                  </a:lnTo>
                  <a:lnTo>
                    <a:pt x="310" y="180"/>
                  </a:lnTo>
                  <a:lnTo>
                    <a:pt x="310" y="180"/>
                  </a:lnTo>
                  <a:lnTo>
                    <a:pt x="306" y="204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684105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089D03AC-4666-4AFB-B646-DE8D950A5262}"/>
              </a:ext>
            </a:extLst>
          </p:cNvPr>
          <p:cNvSpPr/>
          <p:nvPr/>
        </p:nvSpPr>
        <p:spPr>
          <a:xfrm>
            <a:off x="0" y="939507"/>
            <a:ext cx="9144000" cy="5297781"/>
          </a:xfrm>
          <a:prstGeom prst="rect">
            <a:avLst/>
          </a:prstGeom>
          <a:gradFill flip="none" rotWithShape="1">
            <a:gsLst>
              <a:gs pos="6500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4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9" name="그룹 98">
            <a:extLst>
              <a:ext uri="{FF2B5EF4-FFF2-40B4-BE49-F238E27FC236}">
                <a16:creationId xmlns:a16="http://schemas.microsoft.com/office/drawing/2014/main" id="{41942D6A-04C4-4937-9B31-7AA160A6B844}"/>
              </a:ext>
            </a:extLst>
          </p:cNvPr>
          <p:cNvGrpSpPr/>
          <p:nvPr/>
        </p:nvGrpSpPr>
        <p:grpSpPr>
          <a:xfrm rot="5400000">
            <a:off x="6658310" y="3997798"/>
            <a:ext cx="2951136" cy="1527845"/>
            <a:chOff x="555624" y="2164739"/>
            <a:chExt cx="806450" cy="417511"/>
          </a:xfrm>
          <a:solidFill>
            <a:schemeClr val="bg1"/>
          </a:solidFill>
        </p:grpSpPr>
        <p:sp>
          <p:nvSpPr>
            <p:cNvPr id="101" name="Rectangle 9">
              <a:extLst>
                <a:ext uri="{FF2B5EF4-FFF2-40B4-BE49-F238E27FC236}">
                  <a16:creationId xmlns:a16="http://schemas.microsoft.com/office/drawing/2014/main" id="{5CBC4BE6-9FCF-484C-9C0E-0B72E96E0D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624" y="2179024"/>
              <a:ext cx="68263" cy="2460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Freeform 10">
              <a:extLst>
                <a:ext uri="{FF2B5EF4-FFF2-40B4-BE49-F238E27FC236}">
                  <a16:creationId xmlns:a16="http://schemas.microsoft.com/office/drawing/2014/main" id="{604B55DC-67DD-4FBE-BD3C-611543F1C5F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4399" y="2267925"/>
              <a:ext cx="447675" cy="314325"/>
            </a:xfrm>
            <a:custGeom>
              <a:avLst/>
              <a:gdLst>
                <a:gd name="T0" fmla="*/ 915 w 936"/>
                <a:gd name="T1" fmla="*/ 125 h 655"/>
                <a:gd name="T2" fmla="*/ 915 w 936"/>
                <a:gd name="T3" fmla="*/ 125 h 655"/>
                <a:gd name="T4" fmla="*/ 912 w 936"/>
                <a:gd name="T5" fmla="*/ 123 h 655"/>
                <a:gd name="T6" fmla="*/ 907 w 936"/>
                <a:gd name="T7" fmla="*/ 121 h 655"/>
                <a:gd name="T8" fmla="*/ 445 w 936"/>
                <a:gd name="T9" fmla="*/ 0 h 655"/>
                <a:gd name="T10" fmla="*/ 445 w 936"/>
                <a:gd name="T11" fmla="*/ 0 h 655"/>
                <a:gd name="T12" fmla="*/ 398 w 936"/>
                <a:gd name="T13" fmla="*/ 47 h 655"/>
                <a:gd name="T14" fmla="*/ 445 w 936"/>
                <a:gd name="T15" fmla="*/ 94 h 655"/>
                <a:gd name="T16" fmla="*/ 655 w 936"/>
                <a:gd name="T17" fmla="*/ 164 h 655"/>
                <a:gd name="T18" fmla="*/ 538 w 936"/>
                <a:gd name="T19" fmla="*/ 176 h 655"/>
                <a:gd name="T20" fmla="*/ 117 w 936"/>
                <a:gd name="T21" fmla="*/ 176 h 655"/>
                <a:gd name="T22" fmla="*/ 70 w 936"/>
                <a:gd name="T23" fmla="*/ 223 h 655"/>
                <a:gd name="T24" fmla="*/ 117 w 936"/>
                <a:gd name="T25" fmla="*/ 269 h 655"/>
                <a:gd name="T26" fmla="*/ 468 w 936"/>
                <a:gd name="T27" fmla="*/ 269 h 655"/>
                <a:gd name="T28" fmla="*/ 468 w 936"/>
                <a:gd name="T29" fmla="*/ 305 h 655"/>
                <a:gd name="T30" fmla="*/ 47 w 936"/>
                <a:gd name="T31" fmla="*/ 305 h 655"/>
                <a:gd name="T32" fmla="*/ 0 w 936"/>
                <a:gd name="T33" fmla="*/ 351 h 655"/>
                <a:gd name="T34" fmla="*/ 47 w 936"/>
                <a:gd name="T35" fmla="*/ 398 h 655"/>
                <a:gd name="T36" fmla="*/ 468 w 936"/>
                <a:gd name="T37" fmla="*/ 398 h 655"/>
                <a:gd name="T38" fmla="*/ 468 w 936"/>
                <a:gd name="T39" fmla="*/ 433 h 655"/>
                <a:gd name="T40" fmla="*/ 117 w 936"/>
                <a:gd name="T41" fmla="*/ 433 h 655"/>
                <a:gd name="T42" fmla="*/ 70 w 936"/>
                <a:gd name="T43" fmla="*/ 480 h 655"/>
                <a:gd name="T44" fmla="*/ 117 w 936"/>
                <a:gd name="T45" fmla="*/ 527 h 655"/>
                <a:gd name="T46" fmla="*/ 468 w 936"/>
                <a:gd name="T47" fmla="*/ 527 h 655"/>
                <a:gd name="T48" fmla="*/ 468 w 936"/>
                <a:gd name="T49" fmla="*/ 562 h 655"/>
                <a:gd name="T50" fmla="*/ 234 w 936"/>
                <a:gd name="T51" fmla="*/ 562 h 655"/>
                <a:gd name="T52" fmla="*/ 187 w 936"/>
                <a:gd name="T53" fmla="*/ 609 h 655"/>
                <a:gd name="T54" fmla="*/ 234 w 936"/>
                <a:gd name="T55" fmla="*/ 655 h 655"/>
                <a:gd name="T56" fmla="*/ 554 w 936"/>
                <a:gd name="T57" fmla="*/ 655 h 655"/>
                <a:gd name="T58" fmla="*/ 554 w 936"/>
                <a:gd name="T59" fmla="*/ 655 h 655"/>
                <a:gd name="T60" fmla="*/ 915 w 936"/>
                <a:gd name="T61" fmla="*/ 531 h 655"/>
                <a:gd name="T62" fmla="*/ 915 w 936"/>
                <a:gd name="T63" fmla="*/ 531 h 655"/>
                <a:gd name="T64" fmla="*/ 936 w 936"/>
                <a:gd name="T65" fmla="*/ 492 h 655"/>
                <a:gd name="T66" fmla="*/ 936 w 936"/>
                <a:gd name="T67" fmla="*/ 164 h 655"/>
                <a:gd name="T68" fmla="*/ 915 w 936"/>
                <a:gd name="T69" fmla="*/ 125 h 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36" h="655">
                  <a:moveTo>
                    <a:pt x="915" y="125"/>
                  </a:moveTo>
                  <a:cubicBezTo>
                    <a:pt x="915" y="125"/>
                    <a:pt x="915" y="125"/>
                    <a:pt x="915" y="125"/>
                  </a:cubicBezTo>
                  <a:cubicBezTo>
                    <a:pt x="915" y="125"/>
                    <a:pt x="914" y="124"/>
                    <a:pt x="912" y="123"/>
                  </a:cubicBezTo>
                  <a:cubicBezTo>
                    <a:pt x="910" y="122"/>
                    <a:pt x="909" y="121"/>
                    <a:pt x="907" y="121"/>
                  </a:cubicBezTo>
                  <a:cubicBezTo>
                    <a:pt x="864" y="99"/>
                    <a:pt x="654" y="0"/>
                    <a:pt x="445" y="0"/>
                  </a:cubicBezTo>
                  <a:cubicBezTo>
                    <a:pt x="445" y="0"/>
                    <a:pt x="445" y="0"/>
                    <a:pt x="445" y="0"/>
                  </a:cubicBezTo>
                  <a:cubicBezTo>
                    <a:pt x="419" y="0"/>
                    <a:pt x="398" y="21"/>
                    <a:pt x="398" y="47"/>
                  </a:cubicBezTo>
                  <a:cubicBezTo>
                    <a:pt x="398" y="73"/>
                    <a:pt x="419" y="94"/>
                    <a:pt x="445" y="94"/>
                  </a:cubicBezTo>
                  <a:cubicBezTo>
                    <a:pt x="562" y="94"/>
                    <a:pt x="655" y="164"/>
                    <a:pt x="655" y="164"/>
                  </a:cubicBezTo>
                  <a:cubicBezTo>
                    <a:pt x="621" y="177"/>
                    <a:pt x="538" y="176"/>
                    <a:pt x="538" y="176"/>
                  </a:cubicBezTo>
                  <a:cubicBezTo>
                    <a:pt x="117" y="176"/>
                    <a:pt x="117" y="176"/>
                    <a:pt x="117" y="176"/>
                  </a:cubicBezTo>
                  <a:cubicBezTo>
                    <a:pt x="91" y="176"/>
                    <a:pt x="70" y="197"/>
                    <a:pt x="70" y="223"/>
                  </a:cubicBezTo>
                  <a:cubicBezTo>
                    <a:pt x="70" y="248"/>
                    <a:pt x="91" y="269"/>
                    <a:pt x="117" y="269"/>
                  </a:cubicBezTo>
                  <a:cubicBezTo>
                    <a:pt x="468" y="269"/>
                    <a:pt x="468" y="269"/>
                    <a:pt x="468" y="269"/>
                  </a:cubicBezTo>
                  <a:cubicBezTo>
                    <a:pt x="468" y="305"/>
                    <a:pt x="468" y="305"/>
                    <a:pt x="468" y="305"/>
                  </a:cubicBezTo>
                  <a:cubicBezTo>
                    <a:pt x="47" y="305"/>
                    <a:pt x="47" y="305"/>
                    <a:pt x="47" y="305"/>
                  </a:cubicBezTo>
                  <a:cubicBezTo>
                    <a:pt x="21" y="305"/>
                    <a:pt x="0" y="325"/>
                    <a:pt x="0" y="351"/>
                  </a:cubicBezTo>
                  <a:cubicBezTo>
                    <a:pt x="0" y="377"/>
                    <a:pt x="21" y="398"/>
                    <a:pt x="47" y="398"/>
                  </a:cubicBezTo>
                  <a:cubicBezTo>
                    <a:pt x="468" y="398"/>
                    <a:pt x="468" y="398"/>
                    <a:pt x="468" y="398"/>
                  </a:cubicBezTo>
                  <a:cubicBezTo>
                    <a:pt x="468" y="433"/>
                    <a:pt x="468" y="433"/>
                    <a:pt x="468" y="433"/>
                  </a:cubicBezTo>
                  <a:cubicBezTo>
                    <a:pt x="117" y="433"/>
                    <a:pt x="117" y="433"/>
                    <a:pt x="117" y="433"/>
                  </a:cubicBezTo>
                  <a:cubicBezTo>
                    <a:pt x="91" y="433"/>
                    <a:pt x="70" y="454"/>
                    <a:pt x="70" y="480"/>
                  </a:cubicBezTo>
                  <a:cubicBezTo>
                    <a:pt x="70" y="506"/>
                    <a:pt x="91" y="527"/>
                    <a:pt x="117" y="527"/>
                  </a:cubicBezTo>
                  <a:cubicBezTo>
                    <a:pt x="468" y="527"/>
                    <a:pt x="468" y="527"/>
                    <a:pt x="468" y="527"/>
                  </a:cubicBezTo>
                  <a:cubicBezTo>
                    <a:pt x="468" y="562"/>
                    <a:pt x="468" y="562"/>
                    <a:pt x="468" y="562"/>
                  </a:cubicBezTo>
                  <a:cubicBezTo>
                    <a:pt x="234" y="562"/>
                    <a:pt x="234" y="562"/>
                    <a:pt x="234" y="562"/>
                  </a:cubicBezTo>
                  <a:cubicBezTo>
                    <a:pt x="208" y="562"/>
                    <a:pt x="187" y="583"/>
                    <a:pt x="187" y="609"/>
                  </a:cubicBezTo>
                  <a:cubicBezTo>
                    <a:pt x="187" y="635"/>
                    <a:pt x="208" y="655"/>
                    <a:pt x="234" y="655"/>
                  </a:cubicBezTo>
                  <a:cubicBezTo>
                    <a:pt x="554" y="655"/>
                    <a:pt x="554" y="655"/>
                    <a:pt x="554" y="655"/>
                  </a:cubicBezTo>
                  <a:cubicBezTo>
                    <a:pt x="554" y="655"/>
                    <a:pt x="554" y="655"/>
                    <a:pt x="554" y="655"/>
                  </a:cubicBezTo>
                  <a:cubicBezTo>
                    <a:pt x="753" y="652"/>
                    <a:pt x="827" y="586"/>
                    <a:pt x="915" y="531"/>
                  </a:cubicBezTo>
                  <a:cubicBezTo>
                    <a:pt x="915" y="531"/>
                    <a:pt x="915" y="531"/>
                    <a:pt x="915" y="531"/>
                  </a:cubicBezTo>
                  <a:cubicBezTo>
                    <a:pt x="928" y="523"/>
                    <a:pt x="936" y="508"/>
                    <a:pt x="936" y="492"/>
                  </a:cubicBezTo>
                  <a:cubicBezTo>
                    <a:pt x="936" y="164"/>
                    <a:pt x="936" y="164"/>
                    <a:pt x="936" y="164"/>
                  </a:cubicBezTo>
                  <a:cubicBezTo>
                    <a:pt x="936" y="148"/>
                    <a:pt x="928" y="133"/>
                    <a:pt x="915" y="1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" name="Freeform 11">
              <a:extLst>
                <a:ext uri="{FF2B5EF4-FFF2-40B4-BE49-F238E27FC236}">
                  <a16:creationId xmlns:a16="http://schemas.microsoft.com/office/drawing/2014/main" id="{42C2DDAB-3FC5-45C3-8E50-ECA4118038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44524" y="2164739"/>
              <a:ext cx="436563" cy="288925"/>
            </a:xfrm>
            <a:custGeom>
              <a:avLst/>
              <a:gdLst>
                <a:gd name="T0" fmla="*/ 515 w 913"/>
                <a:gd name="T1" fmla="*/ 568 h 604"/>
                <a:gd name="T2" fmla="*/ 547 w 913"/>
                <a:gd name="T3" fmla="*/ 498 h 604"/>
                <a:gd name="T4" fmla="*/ 164 w 913"/>
                <a:gd name="T5" fmla="*/ 498 h 604"/>
                <a:gd name="T6" fmla="*/ 164 w 913"/>
                <a:gd name="T7" fmla="*/ 147 h 604"/>
                <a:gd name="T8" fmla="*/ 244 w 913"/>
                <a:gd name="T9" fmla="*/ 147 h 604"/>
                <a:gd name="T10" fmla="*/ 341 w 913"/>
                <a:gd name="T11" fmla="*/ 247 h 604"/>
                <a:gd name="T12" fmla="*/ 375 w 913"/>
                <a:gd name="T13" fmla="*/ 261 h 604"/>
                <a:gd name="T14" fmla="*/ 375 w 913"/>
                <a:gd name="T15" fmla="*/ 261 h 604"/>
                <a:gd name="T16" fmla="*/ 422 w 913"/>
                <a:gd name="T17" fmla="*/ 215 h 604"/>
                <a:gd name="T18" fmla="*/ 416 w 913"/>
                <a:gd name="T19" fmla="*/ 192 h 604"/>
                <a:gd name="T20" fmla="*/ 398 w 913"/>
                <a:gd name="T21" fmla="*/ 147 h 604"/>
                <a:gd name="T22" fmla="*/ 866 w 913"/>
                <a:gd name="T23" fmla="*/ 147 h 604"/>
                <a:gd name="T24" fmla="*/ 866 w 913"/>
                <a:gd name="T25" fmla="*/ 346 h 604"/>
                <a:gd name="T26" fmla="*/ 913 w 913"/>
                <a:gd name="T27" fmla="*/ 346 h 604"/>
                <a:gd name="T28" fmla="*/ 913 w 913"/>
                <a:gd name="T29" fmla="*/ 100 h 604"/>
                <a:gd name="T30" fmla="*/ 375 w 913"/>
                <a:gd name="T31" fmla="*/ 100 h 604"/>
                <a:gd name="T32" fmla="*/ 305 w 913"/>
                <a:gd name="T33" fmla="*/ 10 h 604"/>
                <a:gd name="T34" fmla="*/ 256 w 913"/>
                <a:gd name="T35" fmla="*/ 0 h 604"/>
                <a:gd name="T36" fmla="*/ 204 w 913"/>
                <a:gd name="T37" fmla="*/ 5 h 604"/>
                <a:gd name="T38" fmla="*/ 0 w 913"/>
                <a:gd name="T39" fmla="*/ 64 h 604"/>
                <a:gd name="T40" fmla="*/ 0 w 913"/>
                <a:gd name="T41" fmla="*/ 504 h 604"/>
                <a:gd name="T42" fmla="*/ 305 w 913"/>
                <a:gd name="T43" fmla="*/ 604 h 604"/>
                <a:gd name="T44" fmla="*/ 523 w 913"/>
                <a:gd name="T45" fmla="*/ 604 h 604"/>
                <a:gd name="T46" fmla="*/ 515 w 913"/>
                <a:gd name="T47" fmla="*/ 568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13" h="604">
                  <a:moveTo>
                    <a:pt x="515" y="568"/>
                  </a:moveTo>
                  <a:cubicBezTo>
                    <a:pt x="515" y="540"/>
                    <a:pt x="528" y="515"/>
                    <a:pt x="547" y="498"/>
                  </a:cubicBezTo>
                  <a:cubicBezTo>
                    <a:pt x="164" y="498"/>
                    <a:pt x="164" y="498"/>
                    <a:pt x="164" y="498"/>
                  </a:cubicBezTo>
                  <a:cubicBezTo>
                    <a:pt x="164" y="147"/>
                    <a:pt x="164" y="147"/>
                    <a:pt x="164" y="147"/>
                  </a:cubicBezTo>
                  <a:cubicBezTo>
                    <a:pt x="244" y="147"/>
                    <a:pt x="244" y="147"/>
                    <a:pt x="244" y="147"/>
                  </a:cubicBezTo>
                  <a:cubicBezTo>
                    <a:pt x="273" y="176"/>
                    <a:pt x="308" y="213"/>
                    <a:pt x="341" y="247"/>
                  </a:cubicBezTo>
                  <a:cubicBezTo>
                    <a:pt x="350" y="257"/>
                    <a:pt x="362" y="261"/>
                    <a:pt x="375" y="261"/>
                  </a:cubicBezTo>
                  <a:cubicBezTo>
                    <a:pt x="375" y="261"/>
                    <a:pt x="375" y="261"/>
                    <a:pt x="375" y="261"/>
                  </a:cubicBezTo>
                  <a:cubicBezTo>
                    <a:pt x="401" y="261"/>
                    <a:pt x="422" y="241"/>
                    <a:pt x="422" y="215"/>
                  </a:cubicBezTo>
                  <a:cubicBezTo>
                    <a:pt x="422" y="207"/>
                    <a:pt x="420" y="199"/>
                    <a:pt x="416" y="192"/>
                  </a:cubicBezTo>
                  <a:cubicBezTo>
                    <a:pt x="412" y="180"/>
                    <a:pt x="405" y="164"/>
                    <a:pt x="398" y="147"/>
                  </a:cubicBezTo>
                  <a:cubicBezTo>
                    <a:pt x="866" y="147"/>
                    <a:pt x="866" y="147"/>
                    <a:pt x="866" y="147"/>
                  </a:cubicBezTo>
                  <a:cubicBezTo>
                    <a:pt x="866" y="346"/>
                    <a:pt x="866" y="346"/>
                    <a:pt x="866" y="346"/>
                  </a:cubicBezTo>
                  <a:cubicBezTo>
                    <a:pt x="913" y="346"/>
                    <a:pt x="913" y="346"/>
                    <a:pt x="913" y="346"/>
                  </a:cubicBezTo>
                  <a:cubicBezTo>
                    <a:pt x="913" y="100"/>
                    <a:pt x="913" y="100"/>
                    <a:pt x="913" y="100"/>
                  </a:cubicBezTo>
                  <a:cubicBezTo>
                    <a:pt x="375" y="100"/>
                    <a:pt x="375" y="100"/>
                    <a:pt x="375" y="100"/>
                  </a:cubicBezTo>
                  <a:cubicBezTo>
                    <a:pt x="355" y="62"/>
                    <a:pt x="330" y="25"/>
                    <a:pt x="305" y="10"/>
                  </a:cubicBezTo>
                  <a:cubicBezTo>
                    <a:pt x="293" y="3"/>
                    <a:pt x="278" y="0"/>
                    <a:pt x="256" y="0"/>
                  </a:cubicBezTo>
                  <a:cubicBezTo>
                    <a:pt x="232" y="0"/>
                    <a:pt x="207" y="4"/>
                    <a:pt x="204" y="5"/>
                  </a:cubicBezTo>
                  <a:cubicBezTo>
                    <a:pt x="200" y="5"/>
                    <a:pt x="67" y="39"/>
                    <a:pt x="0" y="64"/>
                  </a:cubicBezTo>
                  <a:cubicBezTo>
                    <a:pt x="0" y="504"/>
                    <a:pt x="0" y="504"/>
                    <a:pt x="0" y="504"/>
                  </a:cubicBezTo>
                  <a:cubicBezTo>
                    <a:pt x="56" y="534"/>
                    <a:pt x="198" y="604"/>
                    <a:pt x="305" y="604"/>
                  </a:cubicBezTo>
                  <a:cubicBezTo>
                    <a:pt x="523" y="604"/>
                    <a:pt x="523" y="604"/>
                    <a:pt x="523" y="604"/>
                  </a:cubicBezTo>
                  <a:cubicBezTo>
                    <a:pt x="518" y="593"/>
                    <a:pt x="515" y="581"/>
                    <a:pt x="515" y="5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C199AB55-CA6E-4AD6-824B-AEF0981543DD}"/>
              </a:ext>
            </a:extLst>
          </p:cNvPr>
          <p:cNvGrpSpPr/>
          <p:nvPr/>
        </p:nvGrpSpPr>
        <p:grpSpPr>
          <a:xfrm>
            <a:off x="0" y="0"/>
            <a:ext cx="9144000" cy="1255332"/>
            <a:chOff x="0" y="0"/>
            <a:chExt cx="9144000" cy="1255332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1EB91B89-5F09-4124-BD5B-69190A335D7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364159AA-E132-4BFA-B5CC-BE4D4C6A2CD1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b="1" spc="-15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금품등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 수수 금지 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| 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금지의 내용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(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법 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8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1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항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, 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제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2</a:t>
              </a:r>
              <a:r>
                <a:rPr lang="ko-KR" altLang="en-US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항</a:t>
              </a:r>
              <a:r>
                <a:rPr lang="en-US" altLang="ko-KR" sz="20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)</a:t>
              </a:r>
              <a:endPara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endParaRPr>
            </a:p>
            <a:p>
              <a:pPr lvl="0">
                <a:defRPr/>
              </a:pPr>
              <a:endPara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36" name="직각 삼각형 35">
              <a:extLst>
                <a:ext uri="{FF2B5EF4-FFF2-40B4-BE49-F238E27FC236}">
                  <a16:creationId xmlns:a16="http://schemas.microsoft.com/office/drawing/2014/main" id="{C2B33BF3-3C50-4441-AE07-9F7E0C6674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:a16="http://schemas.microsoft.com/office/drawing/2014/main" id="{74DB2C02-0917-4E85-B536-9E694B57697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39" name="직선 연결선 38">
              <a:extLst>
                <a:ext uri="{FF2B5EF4-FFF2-40B4-BE49-F238E27FC236}">
                  <a16:creationId xmlns:a16="http://schemas.microsoft.com/office/drawing/2014/main" id="{5034BB38-C12E-42BA-B49F-9B050BBCF72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A3CCB730-60DE-4696-8E39-FEF39A452ADD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1" name="직사각형 40">
                <a:extLst>
                  <a:ext uri="{FF2B5EF4-FFF2-40B4-BE49-F238E27FC236}">
                    <a16:creationId xmlns:a16="http://schemas.microsoft.com/office/drawing/2014/main" id="{DCFD0BA2-CD5D-42F1-9288-C2BE9292FA9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3184C295-E000-4128-B811-86EBF816D6DB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551A5A19-19DD-4FEC-AD1E-259F5FB540A4}"/>
              </a:ext>
            </a:extLst>
          </p:cNvPr>
          <p:cNvGrpSpPr/>
          <p:nvPr/>
        </p:nvGrpSpPr>
        <p:grpSpPr>
          <a:xfrm>
            <a:off x="886605" y="1457325"/>
            <a:ext cx="7435511" cy="4676774"/>
            <a:chOff x="781830" y="1314450"/>
            <a:chExt cx="7435511" cy="4676774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7738D0FB-7E8D-4904-9285-F3D66E6CDB2E}"/>
                </a:ext>
              </a:extLst>
            </p:cNvPr>
            <p:cNvSpPr/>
            <p:nvPr/>
          </p:nvSpPr>
          <p:spPr>
            <a:xfrm>
              <a:off x="1557743" y="1586388"/>
              <a:ext cx="6659598" cy="2059340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000" b="1" spc="-1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BC7E7C4D-39B5-47FB-9EB1-39641C329A80}"/>
                </a:ext>
              </a:extLst>
            </p:cNvPr>
            <p:cNvSpPr/>
            <p:nvPr/>
          </p:nvSpPr>
          <p:spPr>
            <a:xfrm>
              <a:off x="1512339" y="3650515"/>
              <a:ext cx="6705002" cy="205934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000" b="1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0" name="화살표: 위쪽 30">
              <a:extLst>
                <a:ext uri="{FF2B5EF4-FFF2-40B4-BE49-F238E27FC236}">
                  <a16:creationId xmlns:a16="http://schemas.microsoft.com/office/drawing/2014/main" id="{BF885075-1AAE-4B77-9138-124A54E6F1BB}"/>
                </a:ext>
              </a:extLst>
            </p:cNvPr>
            <p:cNvSpPr/>
            <p:nvPr/>
          </p:nvSpPr>
          <p:spPr>
            <a:xfrm rot="10800000">
              <a:off x="1174323" y="4159477"/>
              <a:ext cx="566783" cy="1831747"/>
            </a:xfrm>
            <a:prstGeom prst="upArrow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4" name="화살표: 위쪽 49">
              <a:extLst>
                <a:ext uri="{FF2B5EF4-FFF2-40B4-BE49-F238E27FC236}">
                  <a16:creationId xmlns:a16="http://schemas.microsoft.com/office/drawing/2014/main" id="{B15C343D-7911-4DB9-A76B-DDAB82450DBA}"/>
                </a:ext>
              </a:extLst>
            </p:cNvPr>
            <p:cNvSpPr/>
            <p:nvPr/>
          </p:nvSpPr>
          <p:spPr>
            <a:xfrm rot="10800000" flipV="1">
              <a:off x="1174324" y="1314450"/>
              <a:ext cx="566783" cy="1917023"/>
            </a:xfrm>
            <a:prstGeom prst="upArrow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pic>
          <p:nvPicPr>
            <p:cNvPr id="76" name="그림 75">
              <a:extLst>
                <a:ext uri="{FF2B5EF4-FFF2-40B4-BE49-F238E27FC236}">
                  <a16:creationId xmlns:a16="http://schemas.microsoft.com/office/drawing/2014/main" id="{B8DEBFDA-D574-4EB1-BA8B-4D093E8E11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5008" t="74096" r="53752" b="-6062"/>
            <a:stretch/>
          </p:blipFill>
          <p:spPr>
            <a:xfrm flipH="1">
              <a:off x="1686547" y="3650515"/>
              <a:ext cx="5449830" cy="612124"/>
            </a:xfrm>
            <a:prstGeom prst="rect">
              <a:avLst/>
            </a:prstGeom>
          </p:spPr>
        </p:pic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C898F843-C3D6-4860-9160-DF92DA9E4CA3}"/>
                </a:ext>
              </a:extLst>
            </p:cNvPr>
            <p:cNvGrpSpPr/>
            <p:nvPr/>
          </p:nvGrpSpPr>
          <p:grpSpPr>
            <a:xfrm>
              <a:off x="1874949" y="1866958"/>
              <a:ext cx="6088060" cy="1498200"/>
              <a:chOff x="2074974" y="1868398"/>
              <a:chExt cx="6088060" cy="1498200"/>
            </a:xfrm>
          </p:grpSpPr>
          <p:sp>
            <p:nvSpPr>
              <p:cNvPr id="23" name="직사각형 22">
                <a:extLst>
                  <a:ext uri="{FF2B5EF4-FFF2-40B4-BE49-F238E27FC236}">
                    <a16:creationId xmlns:a16="http://schemas.microsoft.com/office/drawing/2014/main" id="{61D2029C-0DAA-4346-AC53-0D2905250B69}"/>
                  </a:ext>
                </a:extLst>
              </p:cNvPr>
              <p:cNvSpPr/>
              <p:nvPr/>
            </p:nvSpPr>
            <p:spPr>
              <a:xfrm>
                <a:off x="3144669" y="2125521"/>
                <a:ext cx="5018365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3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 관련 여부</a:t>
                </a:r>
                <a:r>
                  <a:rPr lang="en-US" altLang="ko-KR" sz="3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명목 관계없이 </a:t>
                </a:r>
                <a:endParaRPr lang="en-US" altLang="ko-KR" sz="3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수수</a:t>
                </a:r>
                <a:r>
                  <a:rPr lang="en-US" altLang="ko-KR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요구</a:t>
                </a:r>
                <a:r>
                  <a:rPr lang="en-US" altLang="ko-KR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약속 금지</a:t>
                </a:r>
                <a:endParaRPr lang="en-US" altLang="ko-KR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7" name="이등변 삼각형 6">
                <a:extLst>
                  <a:ext uri="{FF2B5EF4-FFF2-40B4-BE49-F238E27FC236}">
                    <a16:creationId xmlns:a16="http://schemas.microsoft.com/office/drawing/2014/main" id="{77E4C1E7-2716-4D29-B24E-F449FC15774F}"/>
                  </a:ext>
                </a:extLst>
              </p:cNvPr>
              <p:cNvSpPr/>
              <p:nvPr/>
            </p:nvSpPr>
            <p:spPr>
              <a:xfrm rot="5400000">
                <a:off x="2818619" y="2517606"/>
                <a:ext cx="231750" cy="199785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id="{6616AE69-A294-4747-ABD3-8082A19047EF}"/>
                  </a:ext>
                </a:extLst>
              </p:cNvPr>
              <p:cNvSpPr/>
              <p:nvPr/>
            </p:nvSpPr>
            <p:spPr>
              <a:xfrm>
                <a:off x="2074974" y="1868398"/>
                <a:ext cx="836712" cy="1498200"/>
              </a:xfrm>
              <a:prstGeom prst="roundRect">
                <a:avLst/>
              </a:prstGeom>
              <a:solidFill>
                <a:schemeClr val="bg1"/>
              </a:solidFill>
            </p:spPr>
            <p:txBody>
              <a:bodyPr wrap="none" anchor="ctr">
                <a:noAutofit/>
              </a:bodyPr>
              <a:lstStyle/>
              <a:p>
                <a:pPr algn="ctr"/>
                <a:r>
                  <a:rPr lang="ko-KR" altLang="en-US" sz="2800" b="1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초과</a:t>
                </a:r>
                <a:endParaRPr lang="en-US" altLang="ko-KR" sz="2800" b="1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/>
                <a:r>
                  <a:rPr lang="ko-KR" altLang="en-US" sz="1400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금품 등</a:t>
                </a:r>
                <a:endParaRPr lang="ko-KR" altLang="en-US" sz="2800" b="1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2AC1C123-A556-4F91-8233-489CA0B979BD}"/>
                </a:ext>
              </a:extLst>
            </p:cNvPr>
            <p:cNvGrpSpPr/>
            <p:nvPr/>
          </p:nvGrpSpPr>
          <p:grpSpPr>
            <a:xfrm>
              <a:off x="1874949" y="3931085"/>
              <a:ext cx="5487014" cy="1498200"/>
              <a:chOff x="2074974" y="4023674"/>
              <a:chExt cx="5487014" cy="1498200"/>
            </a:xfrm>
          </p:grpSpPr>
          <p:sp>
            <p:nvSpPr>
              <p:cNvPr id="29" name="직사각형 28">
                <a:extLst>
                  <a:ext uri="{FF2B5EF4-FFF2-40B4-BE49-F238E27FC236}">
                    <a16:creationId xmlns:a16="http://schemas.microsoft.com/office/drawing/2014/main" id="{73A9602C-551B-4200-AD63-AC3228D76979}"/>
                  </a:ext>
                </a:extLst>
              </p:cNvPr>
              <p:cNvSpPr/>
              <p:nvPr/>
            </p:nvSpPr>
            <p:spPr>
              <a:xfrm>
                <a:off x="3120453" y="4261167"/>
                <a:ext cx="4441535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3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직무와 관련하여 </a:t>
                </a:r>
                <a:endParaRPr lang="en-US" altLang="ko-KR" sz="3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수수</a:t>
                </a:r>
                <a:r>
                  <a:rPr lang="en-US" altLang="ko-KR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요구</a:t>
                </a:r>
                <a:r>
                  <a:rPr lang="en-US" altLang="ko-KR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약속 금지</a:t>
                </a:r>
                <a:endParaRPr lang="en-US" altLang="ko-KR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90" name="이등변 삼각형 89">
                <a:extLst>
                  <a:ext uri="{FF2B5EF4-FFF2-40B4-BE49-F238E27FC236}">
                    <a16:creationId xmlns:a16="http://schemas.microsoft.com/office/drawing/2014/main" id="{68AD1C46-14F4-4A33-AA78-1DF96C6133DF}"/>
                  </a:ext>
                </a:extLst>
              </p:cNvPr>
              <p:cNvSpPr/>
              <p:nvPr/>
            </p:nvSpPr>
            <p:spPr>
              <a:xfrm rot="5400000">
                <a:off x="2818619" y="4672882"/>
                <a:ext cx="231750" cy="199785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5" name="사각형: 둥근 모서리 74">
                <a:extLst>
                  <a:ext uri="{FF2B5EF4-FFF2-40B4-BE49-F238E27FC236}">
                    <a16:creationId xmlns:a16="http://schemas.microsoft.com/office/drawing/2014/main" id="{0E154FD2-837F-4B3C-AE79-DCED985D0109}"/>
                  </a:ext>
                </a:extLst>
              </p:cNvPr>
              <p:cNvSpPr/>
              <p:nvPr/>
            </p:nvSpPr>
            <p:spPr>
              <a:xfrm>
                <a:off x="2074974" y="4023674"/>
                <a:ext cx="836712" cy="1498200"/>
              </a:xfrm>
              <a:prstGeom prst="roundRect">
                <a:avLst/>
              </a:prstGeom>
              <a:solidFill>
                <a:schemeClr val="bg1"/>
              </a:solidFill>
            </p:spPr>
            <p:txBody>
              <a:bodyPr wrap="none" anchor="ctr">
                <a:noAutofit/>
              </a:bodyPr>
              <a:lstStyle/>
              <a:p>
                <a:r>
                  <a:rPr lang="ko-KR" altLang="en-US" sz="2800" b="1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이하</a:t>
                </a:r>
                <a:endParaRPr lang="en-US" altLang="ko-KR" sz="2800" b="1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lvl="0" algn="ctr"/>
                <a:r>
                  <a:rPr lang="ko-KR" altLang="en-US" sz="1400" spc="-1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금품 등</a:t>
                </a:r>
                <a:endParaRPr lang="ko-KR" altLang="en-US" sz="2800" b="1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4E03D354-9667-49AC-9484-E42D5B56DFE8}"/>
                </a:ext>
              </a:extLst>
            </p:cNvPr>
            <p:cNvSpPr/>
            <p:nvPr/>
          </p:nvSpPr>
          <p:spPr>
            <a:xfrm>
              <a:off x="781830" y="2999921"/>
              <a:ext cx="1351770" cy="1351770"/>
            </a:xfrm>
            <a:prstGeom prst="ellipse">
              <a:avLst/>
            </a:prstGeom>
            <a:gradFill flip="none" rotWithShape="1">
              <a:gsLst>
                <a:gs pos="0">
                  <a:srgbClr val="28529E">
                    <a:shade val="30000"/>
                    <a:satMod val="115000"/>
                  </a:srgbClr>
                </a:gs>
                <a:gs pos="50000">
                  <a:srgbClr val="28529E">
                    <a:shade val="67500"/>
                    <a:satMod val="115000"/>
                  </a:srgbClr>
                </a:gs>
                <a:gs pos="100000">
                  <a:srgbClr val="28529E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01600">
              <a:solidFill>
                <a:schemeClr val="bg1">
                  <a:alpha val="51000"/>
                </a:schemeClr>
              </a:solidFill>
            </a:ln>
            <a:effectLst>
              <a:outerShdw blurRad="50800" dist="63500" dir="2700000" sx="97000" sy="97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Aft>
                  <a:spcPts val="200"/>
                </a:spcAft>
              </a:pP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9D0D8483-5438-4ED5-9E30-81FACC5C49E2}"/>
                </a:ext>
              </a:extLst>
            </p:cNvPr>
            <p:cNvSpPr/>
            <p:nvPr/>
          </p:nvSpPr>
          <p:spPr>
            <a:xfrm>
              <a:off x="917389" y="3250328"/>
              <a:ext cx="1080653" cy="850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spcAft>
                  <a:spcPts val="200"/>
                </a:spcAft>
              </a:pPr>
              <a:r>
                <a:rPr lang="en-US" altLang="ko-KR" sz="3200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152400" algn="ctr" rotWithShape="0">
                      <a:srgbClr val="0D2C61">
                        <a:alpha val="74000"/>
                      </a:srgb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100 </a:t>
              </a:r>
              <a:r>
                <a:rPr lang="ko-KR" altLang="en-US" sz="2000" b="1" kern="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152400" algn="ctr" rotWithShape="0">
                      <a:srgbClr val="0D2C61">
                        <a:alpha val="74000"/>
                      </a:srgb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만 원</a:t>
              </a: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152400" algn="ctr" rotWithShape="0">
                    <a:srgbClr val="0D2C61">
                      <a:alpha val="74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8EF0396-8F85-4D8E-8BFE-698EB219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483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그룹 34">
            <a:extLst>
              <a:ext uri="{FF2B5EF4-FFF2-40B4-BE49-F238E27FC236}">
                <a16:creationId xmlns:a16="http://schemas.microsoft.com/office/drawing/2014/main" id="{CA0A5E1D-57CE-4CBD-80AF-2A323A292487}"/>
              </a:ext>
            </a:extLst>
          </p:cNvPr>
          <p:cNvGrpSpPr/>
          <p:nvPr/>
        </p:nvGrpSpPr>
        <p:grpSpPr>
          <a:xfrm>
            <a:off x="0" y="0"/>
            <a:ext cx="9144000" cy="1255332"/>
            <a:chOff x="0" y="0"/>
            <a:chExt cx="9144000" cy="1255332"/>
          </a:xfrm>
        </p:grpSpPr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3224B4E9-2B02-406A-AA63-FDC9F72ADA03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1F589D06-917D-4A26-84EF-82BAA018C4B4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spc="-15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금품등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 수수 금지 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|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 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예외사유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(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법 제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8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조제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3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항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)</a:t>
              </a:r>
              <a:endParaRPr lang="ko-KR" altLang="en-US" sz="20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</a:endParaRPr>
            </a:p>
            <a:p>
              <a:pPr lvl="0">
                <a:defRPr/>
              </a:pPr>
              <a:endPara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:a16="http://schemas.microsoft.com/office/drawing/2014/main" id="{FE316547-1028-49E8-AED5-B19AEB0125E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9" name="직각 삼각형 38">
              <a:extLst>
                <a:ext uri="{FF2B5EF4-FFF2-40B4-BE49-F238E27FC236}">
                  <a16:creationId xmlns:a16="http://schemas.microsoft.com/office/drawing/2014/main" id="{9468F53D-74D2-4517-89BB-F76DF6564A4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894ED38E-3DDD-481D-9FB0-8CB0F369928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45825000-992E-4BE9-AB68-B8BD76369144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3" name="직사각형 42">
                <a:extLst>
                  <a:ext uri="{FF2B5EF4-FFF2-40B4-BE49-F238E27FC236}">
                    <a16:creationId xmlns:a16="http://schemas.microsoft.com/office/drawing/2014/main" id="{C7B9C294-24DE-4E27-8E54-47793C79C138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84076075-1D0F-41FF-827B-F1F1BACBC597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28" name="사각형: 둥근 모서리 185">
            <a:extLst>
              <a:ext uri="{FF2B5EF4-FFF2-40B4-BE49-F238E27FC236}">
                <a16:creationId xmlns:a16="http://schemas.microsoft.com/office/drawing/2014/main" id="{78A179A5-0927-4D2D-99AF-9C1AD4AD5A3F}"/>
              </a:ext>
            </a:extLst>
          </p:cNvPr>
          <p:cNvSpPr/>
          <p:nvPr/>
        </p:nvSpPr>
        <p:spPr>
          <a:xfrm>
            <a:off x="396000" y="1151017"/>
            <a:ext cx="496104" cy="7350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9" name="사각형: 둥근 모서리 185">
            <a:extLst>
              <a:ext uri="{FF2B5EF4-FFF2-40B4-BE49-F238E27FC236}">
                <a16:creationId xmlns:a16="http://schemas.microsoft.com/office/drawing/2014/main" id="{253F51C5-52C5-4C2A-97A5-198BCB667ED6}"/>
              </a:ext>
            </a:extLst>
          </p:cNvPr>
          <p:cNvSpPr/>
          <p:nvPr/>
        </p:nvSpPr>
        <p:spPr>
          <a:xfrm>
            <a:off x="396000" y="1981012"/>
            <a:ext cx="496104" cy="7229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0" name="사각형: 둥근 모서리 185">
            <a:extLst>
              <a:ext uri="{FF2B5EF4-FFF2-40B4-BE49-F238E27FC236}">
                <a16:creationId xmlns:a16="http://schemas.microsoft.com/office/drawing/2014/main" id="{C5FB73C4-74BD-41B0-97F3-07BF84214B35}"/>
              </a:ext>
            </a:extLst>
          </p:cNvPr>
          <p:cNvSpPr/>
          <p:nvPr/>
        </p:nvSpPr>
        <p:spPr>
          <a:xfrm>
            <a:off x="396000" y="2810473"/>
            <a:ext cx="496104" cy="8105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1" name="사각형: 둥근 모서리 185">
            <a:extLst>
              <a:ext uri="{FF2B5EF4-FFF2-40B4-BE49-F238E27FC236}">
                <a16:creationId xmlns:a16="http://schemas.microsoft.com/office/drawing/2014/main" id="{2351F4C0-021F-4B74-933E-D885AAF41B26}"/>
              </a:ext>
            </a:extLst>
          </p:cNvPr>
          <p:cNvSpPr/>
          <p:nvPr/>
        </p:nvSpPr>
        <p:spPr>
          <a:xfrm>
            <a:off x="396000" y="3739752"/>
            <a:ext cx="496104" cy="88258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2" name="사각형: 둥근 모서리 185">
            <a:extLst>
              <a:ext uri="{FF2B5EF4-FFF2-40B4-BE49-F238E27FC236}">
                <a16:creationId xmlns:a16="http://schemas.microsoft.com/office/drawing/2014/main" id="{7BB34E61-F1AE-44C2-85D6-4EB6C6442E9B}"/>
              </a:ext>
            </a:extLst>
          </p:cNvPr>
          <p:cNvSpPr/>
          <p:nvPr/>
        </p:nvSpPr>
        <p:spPr>
          <a:xfrm>
            <a:off x="4714222" y="1230974"/>
            <a:ext cx="496104" cy="6676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3" name="사각형: 둥근 모서리 185">
            <a:extLst>
              <a:ext uri="{FF2B5EF4-FFF2-40B4-BE49-F238E27FC236}">
                <a16:creationId xmlns:a16="http://schemas.microsoft.com/office/drawing/2014/main" id="{B4679998-375E-4868-9ADB-7BE787FD63C0}"/>
              </a:ext>
            </a:extLst>
          </p:cNvPr>
          <p:cNvSpPr/>
          <p:nvPr/>
        </p:nvSpPr>
        <p:spPr>
          <a:xfrm>
            <a:off x="4714222" y="1996671"/>
            <a:ext cx="496104" cy="6676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4" name="사각형: 둥근 모서리 185">
            <a:extLst>
              <a:ext uri="{FF2B5EF4-FFF2-40B4-BE49-F238E27FC236}">
                <a16:creationId xmlns:a16="http://schemas.microsoft.com/office/drawing/2014/main" id="{0FB2421D-0581-45EE-AC54-BF46B1AFB4F6}"/>
              </a:ext>
            </a:extLst>
          </p:cNvPr>
          <p:cNvSpPr/>
          <p:nvPr/>
        </p:nvSpPr>
        <p:spPr>
          <a:xfrm>
            <a:off x="4714222" y="2762368"/>
            <a:ext cx="496104" cy="80739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0" name="사각형: 둥근 모서리 185">
            <a:extLst>
              <a:ext uri="{FF2B5EF4-FFF2-40B4-BE49-F238E27FC236}">
                <a16:creationId xmlns:a16="http://schemas.microsoft.com/office/drawing/2014/main" id="{51038565-B0A2-4B2C-93AA-598A363F215C}"/>
              </a:ext>
            </a:extLst>
          </p:cNvPr>
          <p:cNvSpPr/>
          <p:nvPr/>
        </p:nvSpPr>
        <p:spPr>
          <a:xfrm>
            <a:off x="4720656" y="3700699"/>
            <a:ext cx="496104" cy="8634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6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8BC167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8</a:t>
            </a:r>
            <a:endParaRPr lang="ko-KR" altLang="en-US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8BC167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7" name="사각형: 둥근 모서리 185">
            <a:extLst>
              <a:ext uri="{FF2B5EF4-FFF2-40B4-BE49-F238E27FC236}">
                <a16:creationId xmlns:a16="http://schemas.microsoft.com/office/drawing/2014/main" id="{C49986A0-B4AF-4CEE-90FD-890942431006}"/>
              </a:ext>
            </a:extLst>
          </p:cNvPr>
          <p:cNvSpPr/>
          <p:nvPr/>
        </p:nvSpPr>
        <p:spPr>
          <a:xfrm>
            <a:off x="1016056" y="1199631"/>
            <a:ext cx="3328818" cy="66189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공공기관이나 상급 공직자</a:t>
            </a:r>
            <a:r>
              <a:rPr lang="ko-KR" altLang="en-US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</a:t>
            </a:r>
            <a:br>
              <a:rPr lang="ko-KR" altLang="en-US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제공하는 </a:t>
            </a:r>
            <a:r>
              <a:rPr lang="ko-KR" altLang="en-US" spc="-80" dirty="0" err="1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</a:t>
            </a:r>
            <a:endParaRPr lang="ko-KR" altLang="en-US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0" name="사각형: 둥근 모서리 185">
            <a:extLst>
              <a:ext uri="{FF2B5EF4-FFF2-40B4-BE49-F238E27FC236}">
                <a16:creationId xmlns:a16="http://schemas.microsoft.com/office/drawing/2014/main" id="{F72B5E09-8CE6-4203-ADE9-F0B18991634A}"/>
              </a:ext>
            </a:extLst>
          </p:cNvPr>
          <p:cNvSpPr/>
          <p:nvPr/>
        </p:nvSpPr>
        <p:spPr>
          <a:xfrm>
            <a:off x="1016056" y="1998900"/>
            <a:ext cx="3328818" cy="6220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정당한 권원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의해 제공하는 </a:t>
            </a: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</a:t>
            </a:r>
          </a:p>
        </p:txBody>
      </p:sp>
      <p:sp>
        <p:nvSpPr>
          <p:cNvPr id="53" name="사각형: 둥근 모서리 185">
            <a:extLst>
              <a:ext uri="{FF2B5EF4-FFF2-40B4-BE49-F238E27FC236}">
                <a16:creationId xmlns:a16="http://schemas.microsoft.com/office/drawing/2014/main" id="{DB60FFFA-D140-46E4-AFBC-751122BCE66C}"/>
              </a:ext>
            </a:extLst>
          </p:cNvPr>
          <p:cNvSpPr/>
          <p:nvPr/>
        </p:nvSpPr>
        <p:spPr>
          <a:xfrm>
            <a:off x="1028756" y="2813672"/>
            <a:ext cx="3328818" cy="80739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직원상조회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친목회 등의 기준</a:t>
            </a:r>
            <a:r>
              <a:rPr lang="en-US" altLang="ko-KR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장기적∙지속적 친분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 따른 금품등 </a:t>
            </a:r>
          </a:p>
        </p:txBody>
      </p:sp>
      <p:sp>
        <p:nvSpPr>
          <p:cNvPr id="56" name="사각형: 둥근 모서리 185">
            <a:extLst>
              <a:ext uri="{FF2B5EF4-FFF2-40B4-BE49-F238E27FC236}">
                <a16:creationId xmlns:a16="http://schemas.microsoft.com/office/drawing/2014/main" id="{2ECEB46C-92D2-4034-9AE8-831F4ED9EA91}"/>
              </a:ext>
            </a:extLst>
          </p:cNvPr>
          <p:cNvSpPr/>
          <p:nvPr/>
        </p:nvSpPr>
        <p:spPr>
          <a:xfrm>
            <a:off x="1028756" y="3724517"/>
            <a:ext cx="3328818" cy="8634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기념품∙홍보용품 등이나 경연∙추첨을 통해 받는 상품 등 </a:t>
            </a:r>
          </a:p>
        </p:txBody>
      </p:sp>
      <p:sp>
        <p:nvSpPr>
          <p:cNvPr id="59" name="사각형: 둥근 모서리 185">
            <a:extLst>
              <a:ext uri="{FF2B5EF4-FFF2-40B4-BE49-F238E27FC236}">
                <a16:creationId xmlns:a16="http://schemas.microsoft.com/office/drawing/2014/main" id="{8C36247F-E1C6-40AF-A33A-61454AF38343}"/>
              </a:ext>
            </a:extLst>
          </p:cNvPr>
          <p:cNvSpPr/>
          <p:nvPr/>
        </p:nvSpPr>
        <p:spPr>
          <a:xfrm>
            <a:off x="5210326" y="1282217"/>
            <a:ext cx="3328818" cy="5793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원활한 직무수행</a:t>
            </a:r>
            <a:r>
              <a:rPr lang="en-US" altLang="ko-KR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 dirty="0" err="1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사교∙의례</a:t>
            </a:r>
            <a:r>
              <a:rPr lang="en-US" altLang="ko-KR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부조 목적의 </a:t>
            </a:r>
            <a:r>
              <a:rPr lang="ko-KR" altLang="en-US" b="1" spc="-80" dirty="0" err="1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음식물∙선물∙경조사비</a:t>
            </a:r>
            <a:endParaRPr lang="ko-KR" altLang="en-US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2" name="사각형: 둥근 모서리 185">
            <a:extLst>
              <a:ext uri="{FF2B5EF4-FFF2-40B4-BE49-F238E27FC236}">
                <a16:creationId xmlns:a16="http://schemas.microsoft.com/office/drawing/2014/main" id="{1768BD2B-5517-439E-AEA2-69E29B99C3E0}"/>
              </a:ext>
            </a:extLst>
          </p:cNvPr>
          <p:cNvSpPr/>
          <p:nvPr/>
        </p:nvSpPr>
        <p:spPr>
          <a:xfrm>
            <a:off x="5238382" y="2006727"/>
            <a:ext cx="3328818" cy="5770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공직자등의 친족</a:t>
            </a: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제공하는</a:t>
            </a:r>
            <a:br>
              <a:rPr lang="en-US" altLang="ko-KR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</a:t>
            </a:r>
          </a:p>
        </p:txBody>
      </p:sp>
      <p:sp>
        <p:nvSpPr>
          <p:cNvPr id="65" name="사각형: 둥근 모서리 185">
            <a:extLst>
              <a:ext uri="{FF2B5EF4-FFF2-40B4-BE49-F238E27FC236}">
                <a16:creationId xmlns:a16="http://schemas.microsoft.com/office/drawing/2014/main" id="{DA2AD715-E243-4A07-8D65-85814CE039BF}"/>
              </a:ext>
            </a:extLst>
          </p:cNvPr>
          <p:cNvSpPr/>
          <p:nvPr/>
        </p:nvSpPr>
        <p:spPr>
          <a:xfrm>
            <a:off x="5238382" y="2790711"/>
            <a:ext cx="3328818" cy="77112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공식적인 행사에서 통상적</a:t>
            </a:r>
            <a:r>
              <a:rPr lang="en-US" altLang="ko-KR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 </a:t>
            </a:r>
            <a:r>
              <a:rPr lang="ko-KR" altLang="en-US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일률적으로 제공하는 </a:t>
            </a:r>
            <a:r>
              <a:rPr lang="ko-KR" altLang="en-US" b="1" spc="-80" dirty="0" err="1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</a:t>
            </a:r>
            <a:endParaRPr lang="ko-KR" altLang="en-US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8" name="사각형: 둥근 모서리 185">
            <a:extLst>
              <a:ext uri="{FF2B5EF4-FFF2-40B4-BE49-F238E27FC236}">
                <a16:creationId xmlns:a16="http://schemas.microsoft.com/office/drawing/2014/main" id="{1AEE424B-C9C1-4878-A35F-BCDC29987DF3}"/>
              </a:ext>
            </a:extLst>
          </p:cNvPr>
          <p:cNvSpPr/>
          <p:nvPr/>
        </p:nvSpPr>
        <p:spPr>
          <a:xfrm>
            <a:off x="5238382" y="3700698"/>
            <a:ext cx="3328818" cy="86343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b="1" spc="-8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다른 법령∙기준 또는 사회상규에 따라 허용되는 금품등</a:t>
            </a:r>
            <a:endParaRPr lang="ko-KR" altLang="en-US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CE9C5144-F700-4230-97BE-9924BF4C424B}"/>
              </a:ext>
            </a:extLst>
          </p:cNvPr>
          <p:cNvSpPr/>
          <p:nvPr/>
        </p:nvSpPr>
        <p:spPr>
          <a:xfrm>
            <a:off x="264224" y="4698620"/>
            <a:ext cx="9060902" cy="1737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원활한 직무수행 또는 </a:t>
            </a:r>
            <a:r>
              <a:rPr lang="ko-KR" altLang="en-US" dirty="0" err="1"/>
              <a:t>사교ㆍ의례</a:t>
            </a:r>
            <a:r>
              <a:rPr lang="ko-KR" altLang="en-US" dirty="0"/>
              <a:t> 또는 부조의 목적으로 제공되는</a:t>
            </a:r>
            <a:endParaRPr lang="en-US" altLang="ko-KR" dirty="0"/>
          </a:p>
          <a:p>
            <a:r>
              <a:rPr lang="en-US" altLang="ko-KR" dirty="0"/>
              <a:t>  </a:t>
            </a:r>
            <a:r>
              <a:rPr lang="ko-KR" altLang="en-US" dirty="0"/>
              <a:t>  </a:t>
            </a:r>
            <a:r>
              <a:rPr lang="ko-KR" altLang="en-US" dirty="0" err="1"/>
              <a:t>음식물ㆍ경조사비ㆍ선물</a:t>
            </a:r>
            <a:r>
              <a:rPr lang="ko-KR" altLang="en-US" dirty="0"/>
              <a:t> 등으로서 대통령령으로 정하는 가액 범위 안의 </a:t>
            </a:r>
            <a:r>
              <a:rPr lang="ko-KR" altLang="en-US" dirty="0" err="1"/>
              <a:t>금품등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    </a:t>
            </a:r>
            <a:r>
              <a:rPr lang="ko-KR" altLang="en-US" spc="-60" dirty="0"/>
              <a:t>다만</a:t>
            </a:r>
            <a:r>
              <a:rPr lang="en-US" altLang="ko-KR" spc="-60" dirty="0"/>
              <a:t>, </a:t>
            </a:r>
            <a:r>
              <a:rPr lang="ko-KR" altLang="en-US" spc="-60" dirty="0"/>
              <a:t>선물 중 「농수산물 품질관리법」 제</a:t>
            </a:r>
            <a:r>
              <a:rPr lang="en-US" altLang="ko-KR" spc="-60" dirty="0"/>
              <a:t>2</a:t>
            </a:r>
            <a:r>
              <a:rPr lang="ko-KR" altLang="en-US" spc="-60" dirty="0"/>
              <a:t>조제</a:t>
            </a:r>
            <a:r>
              <a:rPr lang="en-US" altLang="ko-KR" spc="-60" dirty="0"/>
              <a:t>1</a:t>
            </a:r>
            <a:r>
              <a:rPr lang="ko-KR" altLang="en-US" spc="-60" dirty="0" err="1"/>
              <a:t>항제</a:t>
            </a:r>
            <a:r>
              <a:rPr lang="en-US" altLang="ko-KR" spc="-60" dirty="0"/>
              <a:t>1</a:t>
            </a:r>
            <a:r>
              <a:rPr lang="ko-KR" altLang="en-US" spc="-60" dirty="0"/>
              <a:t>호에 따른 농수산물 및 같은</a:t>
            </a:r>
            <a:r>
              <a:rPr lang="en-US" altLang="ko-KR" spc="-60" dirty="0"/>
              <a:t> </a:t>
            </a:r>
            <a:r>
              <a:rPr lang="ko-KR" altLang="en-US" spc="-60" dirty="0"/>
              <a:t>항</a:t>
            </a:r>
            <a:endParaRPr lang="en-US" altLang="ko-KR" spc="-60" dirty="0"/>
          </a:p>
          <a:p>
            <a:r>
              <a:rPr lang="en-US" altLang="ko-KR" kern="1100" dirty="0"/>
              <a:t>  </a:t>
            </a:r>
            <a:r>
              <a:rPr lang="ko-KR" altLang="en-US" kern="1100" dirty="0"/>
              <a:t>  </a:t>
            </a:r>
            <a:r>
              <a:rPr lang="ko-KR" altLang="en-US" kern="1100" spc="-100" dirty="0"/>
              <a:t>제</a:t>
            </a:r>
            <a:r>
              <a:rPr lang="en-US" altLang="ko-KR" kern="1100" spc="-100" dirty="0"/>
              <a:t>13</a:t>
            </a:r>
            <a:r>
              <a:rPr lang="ko-KR" altLang="en-US" kern="1100" spc="-100" dirty="0"/>
              <a:t>호에 따른 농수산가공품</a:t>
            </a:r>
            <a:r>
              <a:rPr lang="en-US" altLang="ko-KR" kern="1100" spc="-100" dirty="0"/>
              <a:t>(</a:t>
            </a:r>
            <a:r>
              <a:rPr lang="ko-KR" altLang="en-US" kern="1100" spc="-100" dirty="0"/>
              <a:t>농수산물을 원료 또는 재료의 </a:t>
            </a:r>
            <a:r>
              <a:rPr lang="en-US" altLang="ko-KR" kern="1100" spc="-100" dirty="0"/>
              <a:t>50</a:t>
            </a:r>
            <a:r>
              <a:rPr lang="ko-KR" altLang="en-US" kern="1100" spc="-100" dirty="0"/>
              <a:t>퍼센트를 넘게 사용하여</a:t>
            </a:r>
            <a:endParaRPr lang="en-US" altLang="ko-KR" kern="1100" spc="-100" dirty="0"/>
          </a:p>
          <a:p>
            <a:r>
              <a:rPr lang="en-US" altLang="ko-KR" dirty="0"/>
              <a:t>    </a:t>
            </a:r>
            <a:r>
              <a:rPr lang="ko-KR" altLang="en-US" spc="40" dirty="0"/>
              <a:t>가공한 제품만 해당한다</a:t>
            </a:r>
            <a:r>
              <a:rPr lang="en-US" altLang="ko-KR" spc="40" dirty="0"/>
              <a:t>)</a:t>
            </a:r>
            <a:r>
              <a:rPr lang="ko-KR" altLang="en-US" spc="40" dirty="0"/>
              <a:t>은 대통령령으로 정하는 </a:t>
            </a:r>
            <a:r>
              <a:rPr lang="ko-KR" altLang="en-US" spc="40" dirty="0" err="1"/>
              <a:t>설날ㆍ추석을</a:t>
            </a:r>
            <a:r>
              <a:rPr lang="ko-KR" altLang="en-US" spc="40" dirty="0"/>
              <a:t> 포함한 기간에</a:t>
            </a:r>
            <a:endParaRPr lang="en-US" altLang="ko-KR" spc="40" dirty="0"/>
          </a:p>
          <a:p>
            <a:r>
              <a:rPr lang="ko-KR" altLang="en-US" dirty="0"/>
              <a:t>    한정하여 그 가액 범위를 두배로 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2785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35">
            <a:extLst>
              <a:ext uri="{FF2B5EF4-FFF2-40B4-BE49-F238E27FC236}">
                <a16:creationId xmlns:a16="http://schemas.microsoft.com/office/drawing/2014/main" id="{283F5C8A-E9F0-42D1-BA1C-DA3F7AABF1F0}"/>
              </a:ext>
            </a:extLst>
          </p:cNvPr>
          <p:cNvGrpSpPr/>
          <p:nvPr/>
        </p:nvGrpSpPr>
        <p:grpSpPr>
          <a:xfrm>
            <a:off x="0" y="0"/>
            <a:ext cx="9144000" cy="1297989"/>
            <a:chOff x="0" y="0"/>
            <a:chExt cx="9144000" cy="1297989"/>
          </a:xfrm>
        </p:grpSpPr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D6AD3BE1-CB64-40E6-B0C1-1FEFACF05379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9E5E5F5-FC66-406F-AFAA-5FED091BFB68}"/>
                </a:ext>
              </a:extLst>
            </p:cNvPr>
            <p:cNvSpPr txBox="1"/>
            <p:nvPr/>
          </p:nvSpPr>
          <p:spPr>
            <a:xfrm>
              <a:off x="88219" y="313104"/>
              <a:ext cx="8571952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spc="-15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금품등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 수수 금지 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|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 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위반행위에 대한 제재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(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법 제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21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조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,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 제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22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조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, 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제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23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조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)</a:t>
              </a:r>
              <a:endParaRPr lang="ko-KR" altLang="en-US" sz="20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</a:endParaRPr>
            </a:p>
            <a:p>
              <a:pPr lvl="0">
                <a:defRPr/>
              </a:pPr>
              <a:endPara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39" name="직각 삼각형 38">
              <a:extLst>
                <a:ext uri="{FF2B5EF4-FFF2-40B4-BE49-F238E27FC236}">
                  <a16:creationId xmlns:a16="http://schemas.microsoft.com/office/drawing/2014/main" id="{512C2A66-C98E-4C2A-8B89-47313246C2B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40" name="직각 삼각형 39">
              <a:extLst>
                <a:ext uri="{FF2B5EF4-FFF2-40B4-BE49-F238E27FC236}">
                  <a16:creationId xmlns:a16="http://schemas.microsoft.com/office/drawing/2014/main" id="{8ECECC28-0D6D-4C81-8D03-806833FD743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2" name="직선 연결선 41">
              <a:extLst>
                <a:ext uri="{FF2B5EF4-FFF2-40B4-BE49-F238E27FC236}">
                  <a16:creationId xmlns:a16="http://schemas.microsoft.com/office/drawing/2014/main" id="{504A07D1-9D98-4F0C-A680-C6C12A77C52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그룹 42">
              <a:extLst>
                <a:ext uri="{FF2B5EF4-FFF2-40B4-BE49-F238E27FC236}">
                  <a16:creationId xmlns:a16="http://schemas.microsoft.com/office/drawing/2014/main" id="{F39581CC-0E8E-4409-909D-227C9A337F30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FB177EEF-20A3-456A-A362-8165823838B9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7" name="직사각형 46">
                <a:extLst>
                  <a:ext uri="{FF2B5EF4-FFF2-40B4-BE49-F238E27FC236}">
                    <a16:creationId xmlns:a16="http://schemas.microsoft.com/office/drawing/2014/main" id="{5E88A323-9F1C-4CC6-9669-EF5E64CF047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6" name="그룹 71">
            <a:extLst>
              <a:ext uri="{FF2B5EF4-FFF2-40B4-BE49-F238E27FC236}">
                <a16:creationId xmlns:a16="http://schemas.microsoft.com/office/drawing/2014/main" id="{45E1B4FB-0868-4207-8436-7DC6FCAC5480}"/>
              </a:ext>
            </a:extLst>
          </p:cNvPr>
          <p:cNvGrpSpPr/>
          <p:nvPr/>
        </p:nvGrpSpPr>
        <p:grpSpPr>
          <a:xfrm>
            <a:off x="632605" y="1139825"/>
            <a:ext cx="7435511" cy="4676774"/>
            <a:chOff x="781830" y="1314450"/>
            <a:chExt cx="7435511" cy="4676774"/>
          </a:xfrm>
        </p:grpSpPr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7F45982C-4033-4A56-94E9-E0397285032A}"/>
                </a:ext>
              </a:extLst>
            </p:cNvPr>
            <p:cNvSpPr/>
            <p:nvPr/>
          </p:nvSpPr>
          <p:spPr>
            <a:xfrm>
              <a:off x="1557743" y="1586388"/>
              <a:ext cx="6659598" cy="2059340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40000"/>
                    <a:lumOff val="6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000" b="1" spc="-10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4" name="직사각형 73">
              <a:extLst>
                <a:ext uri="{FF2B5EF4-FFF2-40B4-BE49-F238E27FC236}">
                  <a16:creationId xmlns:a16="http://schemas.microsoft.com/office/drawing/2014/main" id="{CC0A3274-00D0-4634-BF78-ADAAD6433239}"/>
                </a:ext>
              </a:extLst>
            </p:cNvPr>
            <p:cNvSpPr/>
            <p:nvPr/>
          </p:nvSpPr>
          <p:spPr>
            <a:xfrm>
              <a:off x="1512339" y="3650515"/>
              <a:ext cx="6705002" cy="205934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000" b="1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5" name="화살표: 위쪽 30">
              <a:extLst>
                <a:ext uri="{FF2B5EF4-FFF2-40B4-BE49-F238E27FC236}">
                  <a16:creationId xmlns:a16="http://schemas.microsoft.com/office/drawing/2014/main" id="{9BA6E0D0-E896-4EB6-8A0E-40C53588DECC}"/>
                </a:ext>
              </a:extLst>
            </p:cNvPr>
            <p:cNvSpPr/>
            <p:nvPr/>
          </p:nvSpPr>
          <p:spPr>
            <a:xfrm rot="10800000">
              <a:off x="1174323" y="4159477"/>
              <a:ext cx="566783" cy="1831747"/>
            </a:xfrm>
            <a:prstGeom prst="upArrow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100000">
                  <a:schemeClr val="tx2">
                    <a:lumMod val="5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6" name="화살표: 위쪽 49">
              <a:extLst>
                <a:ext uri="{FF2B5EF4-FFF2-40B4-BE49-F238E27FC236}">
                  <a16:creationId xmlns:a16="http://schemas.microsoft.com/office/drawing/2014/main" id="{7D5C218E-A6FE-47BC-A8FF-10DC15EE942C}"/>
                </a:ext>
              </a:extLst>
            </p:cNvPr>
            <p:cNvSpPr/>
            <p:nvPr/>
          </p:nvSpPr>
          <p:spPr>
            <a:xfrm rot="10800000" flipV="1">
              <a:off x="1174324" y="1314450"/>
              <a:ext cx="566783" cy="1917023"/>
            </a:xfrm>
            <a:prstGeom prst="upArrow">
              <a:avLst/>
            </a:prstGeom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pic>
          <p:nvPicPr>
            <p:cNvPr id="77" name="그림 76">
              <a:extLst>
                <a:ext uri="{FF2B5EF4-FFF2-40B4-BE49-F238E27FC236}">
                  <a16:creationId xmlns:a16="http://schemas.microsoft.com/office/drawing/2014/main" id="{96384A26-E8E0-469E-9274-27EA66862E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5008" t="74096" r="53752" b="-6062"/>
            <a:stretch/>
          </p:blipFill>
          <p:spPr>
            <a:xfrm flipH="1">
              <a:off x="1686547" y="3650515"/>
              <a:ext cx="5449830" cy="612124"/>
            </a:xfrm>
            <a:prstGeom prst="rect">
              <a:avLst/>
            </a:prstGeom>
          </p:spPr>
        </p:pic>
        <p:grpSp>
          <p:nvGrpSpPr>
            <p:cNvPr id="7" name="그룹 77">
              <a:extLst>
                <a:ext uri="{FF2B5EF4-FFF2-40B4-BE49-F238E27FC236}">
                  <a16:creationId xmlns:a16="http://schemas.microsoft.com/office/drawing/2014/main" id="{62BDD0E8-4FF7-4727-858E-9A9AA3251594}"/>
                </a:ext>
              </a:extLst>
            </p:cNvPr>
            <p:cNvGrpSpPr/>
            <p:nvPr/>
          </p:nvGrpSpPr>
          <p:grpSpPr>
            <a:xfrm>
              <a:off x="1874949" y="1866958"/>
              <a:ext cx="5511230" cy="1498200"/>
              <a:chOff x="2074974" y="1868398"/>
              <a:chExt cx="5511230" cy="1498200"/>
            </a:xfrm>
          </p:grpSpPr>
          <p:sp>
            <p:nvSpPr>
              <p:cNvPr id="92" name="직사각형 91">
                <a:extLst>
                  <a:ext uri="{FF2B5EF4-FFF2-40B4-BE49-F238E27FC236}">
                    <a16:creationId xmlns:a16="http://schemas.microsoft.com/office/drawing/2014/main" id="{7527AD70-B67B-4D7A-9469-75625A967869}"/>
                  </a:ext>
                </a:extLst>
              </p:cNvPr>
              <p:cNvSpPr/>
              <p:nvPr/>
            </p:nvSpPr>
            <p:spPr>
              <a:xfrm>
                <a:off x="3144669" y="2125521"/>
                <a:ext cx="4441535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3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 관련 여부 관계없이 </a:t>
                </a:r>
                <a:endParaRPr lang="en-US" altLang="ko-KR" sz="3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받거나 요구</a:t>
                </a:r>
                <a:r>
                  <a:rPr lang="en-US" altLang="ko-KR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약속 금지</a:t>
                </a:r>
                <a:endParaRPr lang="en-US" altLang="ko-KR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93" name="이등변 삼각형 92">
                <a:extLst>
                  <a:ext uri="{FF2B5EF4-FFF2-40B4-BE49-F238E27FC236}">
                    <a16:creationId xmlns:a16="http://schemas.microsoft.com/office/drawing/2014/main" id="{FB68A04C-F611-4140-A5C2-0B9E4E181BEF}"/>
                  </a:ext>
                </a:extLst>
              </p:cNvPr>
              <p:cNvSpPr/>
              <p:nvPr/>
            </p:nvSpPr>
            <p:spPr>
              <a:xfrm rot="5400000">
                <a:off x="2818619" y="2517606"/>
                <a:ext cx="231750" cy="199785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4" name="사각형: 둥근 모서리 93">
                <a:extLst>
                  <a:ext uri="{FF2B5EF4-FFF2-40B4-BE49-F238E27FC236}">
                    <a16:creationId xmlns:a16="http://schemas.microsoft.com/office/drawing/2014/main" id="{28E13ADC-E908-4F57-ACEE-F29B7923F5FB}"/>
                  </a:ext>
                </a:extLst>
              </p:cNvPr>
              <p:cNvSpPr/>
              <p:nvPr/>
            </p:nvSpPr>
            <p:spPr>
              <a:xfrm>
                <a:off x="2074974" y="1868398"/>
                <a:ext cx="836712" cy="1498200"/>
              </a:xfrm>
              <a:prstGeom prst="roundRect">
                <a:avLst/>
              </a:prstGeom>
              <a:solidFill>
                <a:schemeClr val="bg1"/>
              </a:solidFill>
            </p:spPr>
            <p:txBody>
              <a:bodyPr wrap="none" anchor="ctr">
                <a:noAutofit/>
              </a:bodyPr>
              <a:lstStyle/>
              <a:p>
                <a:pPr algn="ctr"/>
                <a:r>
                  <a:rPr lang="en-US" altLang="ko-KR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100</a:t>
                </a:r>
                <a:r>
                  <a:rPr lang="ko-KR" altLang="en-US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만원</a:t>
                </a:r>
                <a:endParaRPr lang="en-US" altLang="ko-KR" sz="14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/>
                <a:r>
                  <a:rPr lang="ko-KR" altLang="en-US" sz="2800" b="1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초과</a:t>
                </a:r>
                <a:endParaRPr lang="en-US" altLang="ko-KR" sz="2800" b="1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algn="ctr"/>
                <a:r>
                  <a:rPr lang="ko-KR" altLang="en-US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금품 등</a:t>
                </a:r>
                <a:endParaRPr lang="ko-KR" altLang="en-US" sz="2800" b="1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grpSp>
          <p:nvGrpSpPr>
            <p:cNvPr id="8" name="그룹 79">
              <a:extLst>
                <a:ext uri="{FF2B5EF4-FFF2-40B4-BE49-F238E27FC236}">
                  <a16:creationId xmlns:a16="http://schemas.microsoft.com/office/drawing/2014/main" id="{3296F0B7-6842-4836-AE3A-1363DA305C28}"/>
                </a:ext>
              </a:extLst>
            </p:cNvPr>
            <p:cNvGrpSpPr/>
            <p:nvPr/>
          </p:nvGrpSpPr>
          <p:grpSpPr>
            <a:xfrm>
              <a:off x="1874949" y="3931085"/>
              <a:ext cx="5487014" cy="1498200"/>
              <a:chOff x="2074974" y="4023674"/>
              <a:chExt cx="5487014" cy="1498200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id="{7952D2F6-E496-45EB-80B4-E5A07CD11B99}"/>
                  </a:ext>
                </a:extLst>
              </p:cNvPr>
              <p:cNvSpPr/>
              <p:nvPr/>
            </p:nvSpPr>
            <p:spPr>
              <a:xfrm>
                <a:off x="3120453" y="4261167"/>
                <a:ext cx="4441535" cy="10270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3200" b="1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직무와 관련하여 </a:t>
                </a:r>
                <a:endParaRPr lang="en-US" altLang="ko-KR" sz="3200" b="1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받거나 요구</a:t>
                </a:r>
                <a:r>
                  <a:rPr lang="en-US" altLang="ko-KR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·</a:t>
                </a:r>
                <a:r>
                  <a:rPr lang="ko-KR" altLang="en-US" sz="3200" dirty="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약속 금지</a:t>
                </a:r>
                <a:endParaRPr lang="en-US" altLang="ko-KR" sz="32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90" name="이등변 삼각형 89">
                <a:extLst>
                  <a:ext uri="{FF2B5EF4-FFF2-40B4-BE49-F238E27FC236}">
                    <a16:creationId xmlns:a16="http://schemas.microsoft.com/office/drawing/2014/main" id="{0151E7A0-3E32-4B89-ABEF-37523535A27A}"/>
                  </a:ext>
                </a:extLst>
              </p:cNvPr>
              <p:cNvSpPr/>
              <p:nvPr/>
            </p:nvSpPr>
            <p:spPr>
              <a:xfrm rot="5400000">
                <a:off x="2818619" y="4672882"/>
                <a:ext cx="231750" cy="199785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1" name="사각형: 둥근 모서리 90">
                <a:extLst>
                  <a:ext uri="{FF2B5EF4-FFF2-40B4-BE49-F238E27FC236}">
                    <a16:creationId xmlns:a16="http://schemas.microsoft.com/office/drawing/2014/main" id="{6DED7FB6-CFEB-4E37-8B4D-8A47001C6DB2}"/>
                  </a:ext>
                </a:extLst>
              </p:cNvPr>
              <p:cNvSpPr/>
              <p:nvPr/>
            </p:nvSpPr>
            <p:spPr>
              <a:xfrm>
                <a:off x="2074974" y="4023674"/>
                <a:ext cx="836712" cy="1498200"/>
              </a:xfrm>
              <a:prstGeom prst="roundRect">
                <a:avLst/>
              </a:prstGeom>
              <a:solidFill>
                <a:schemeClr val="bg1"/>
              </a:solidFill>
            </p:spPr>
            <p:txBody>
              <a:bodyPr wrap="none" anchor="ctr">
                <a:noAutofit/>
              </a:bodyPr>
              <a:lstStyle/>
              <a:p>
                <a:r>
                  <a:rPr lang="en-US" altLang="ko-KR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100</a:t>
                </a:r>
                <a:r>
                  <a:rPr lang="ko-KR" altLang="en-US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만원</a:t>
                </a:r>
                <a:endParaRPr lang="en-US" altLang="ko-KR" sz="14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r>
                  <a:rPr lang="ko-KR" altLang="en-US" sz="2800" b="1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이하</a:t>
                </a:r>
                <a:endParaRPr lang="en-US" altLang="ko-KR" sz="2800" b="1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  <a:p>
                <a:pPr lvl="0" algn="ctr"/>
                <a:r>
                  <a:rPr lang="ko-KR" altLang="en-US" sz="1400" spc="-100">
                    <a:ln>
                      <a:solidFill>
                        <a:srgbClr val="4472C4">
                          <a:shade val="50000"/>
                          <a:alpha val="0"/>
                        </a:srgb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금품 등</a:t>
                </a:r>
                <a:endParaRPr lang="ko-KR" altLang="en-US" sz="2800" b="1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  <p:sp>
          <p:nvSpPr>
            <p:cNvPr id="84" name="타원 83">
              <a:extLst>
                <a:ext uri="{FF2B5EF4-FFF2-40B4-BE49-F238E27FC236}">
                  <a16:creationId xmlns:a16="http://schemas.microsoft.com/office/drawing/2014/main" id="{DC9F7C5D-553C-4E59-98DF-B5154817E710}"/>
                </a:ext>
              </a:extLst>
            </p:cNvPr>
            <p:cNvSpPr/>
            <p:nvPr/>
          </p:nvSpPr>
          <p:spPr>
            <a:xfrm>
              <a:off x="781830" y="2999921"/>
              <a:ext cx="1351770" cy="1351770"/>
            </a:xfrm>
            <a:prstGeom prst="ellipse">
              <a:avLst/>
            </a:prstGeom>
            <a:gradFill flip="none" rotWithShape="1">
              <a:gsLst>
                <a:gs pos="0">
                  <a:srgbClr val="28529E">
                    <a:shade val="30000"/>
                    <a:satMod val="115000"/>
                  </a:srgbClr>
                </a:gs>
                <a:gs pos="50000">
                  <a:srgbClr val="28529E">
                    <a:shade val="67500"/>
                    <a:satMod val="115000"/>
                  </a:srgbClr>
                </a:gs>
                <a:gs pos="100000">
                  <a:srgbClr val="28529E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01600">
              <a:solidFill>
                <a:schemeClr val="bg1">
                  <a:alpha val="51000"/>
                </a:schemeClr>
              </a:solidFill>
            </a:ln>
            <a:effectLst>
              <a:outerShdw blurRad="50800" dist="63500" dir="2700000" sx="97000" sy="97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>
                <a:spcAft>
                  <a:spcPts val="200"/>
                </a:spcAft>
              </a:pP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88" name="직사각형 87">
              <a:extLst>
                <a:ext uri="{FF2B5EF4-FFF2-40B4-BE49-F238E27FC236}">
                  <a16:creationId xmlns:a16="http://schemas.microsoft.com/office/drawing/2014/main" id="{3BD7C4EB-0538-4693-87D4-2149144B5F27}"/>
                </a:ext>
              </a:extLst>
            </p:cNvPr>
            <p:cNvSpPr/>
            <p:nvPr/>
          </p:nvSpPr>
          <p:spPr>
            <a:xfrm>
              <a:off x="917389" y="3250328"/>
              <a:ext cx="1080653" cy="8509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spcAft>
                  <a:spcPts val="200"/>
                </a:spcAft>
              </a:pPr>
              <a:r>
                <a:rPr lang="en-US" altLang="ko-KR" sz="3200" b="1" kern="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152400" algn="ctr" rotWithShape="0">
                      <a:srgbClr val="0D2C61">
                        <a:alpha val="74000"/>
                      </a:srgb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100 </a:t>
              </a:r>
              <a:r>
                <a:rPr lang="ko-KR" altLang="en-US" sz="2000" b="1" kern="0" spc="-8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>
                    <a:outerShdw blurRad="152400" algn="ctr" rotWithShape="0">
                      <a:srgbClr val="0D2C61">
                        <a:alpha val="74000"/>
                      </a:srgb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만 원</a:t>
              </a:r>
              <a:endParaRPr lang="en-US" altLang="ko-KR" sz="2000" b="1" kern="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effectLst>
                  <a:outerShdw blurRad="152400" algn="ctr" rotWithShape="0">
                    <a:srgbClr val="0D2C61">
                      <a:alpha val="74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612201DB-30BE-478C-90CE-82BF28AF2811}"/>
              </a:ext>
            </a:extLst>
          </p:cNvPr>
          <p:cNvSpPr/>
          <p:nvPr/>
        </p:nvSpPr>
        <p:spPr>
          <a:xfrm>
            <a:off x="0" y="1101725"/>
            <a:ext cx="9155126" cy="4932363"/>
          </a:xfrm>
          <a:prstGeom prst="rect">
            <a:avLst/>
          </a:prstGeom>
          <a:gradFill flip="none" rotWithShape="1">
            <a:gsLst>
              <a:gs pos="52000">
                <a:schemeClr val="bg1">
                  <a:alpha val="82000"/>
                </a:schemeClr>
              </a:gs>
              <a:gs pos="90000">
                <a:schemeClr val="bg1">
                  <a:shade val="100000"/>
                  <a:satMod val="115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17">
            <a:extLst>
              <a:ext uri="{FF2B5EF4-FFF2-40B4-BE49-F238E27FC236}">
                <a16:creationId xmlns:a16="http://schemas.microsoft.com/office/drawing/2014/main" id="{1A3F8726-F833-4990-8C1C-F1305FF4FEF0}"/>
              </a:ext>
            </a:extLst>
          </p:cNvPr>
          <p:cNvGrpSpPr/>
          <p:nvPr/>
        </p:nvGrpSpPr>
        <p:grpSpPr>
          <a:xfrm>
            <a:off x="2500892" y="1692333"/>
            <a:ext cx="5982707" cy="1487792"/>
            <a:chOff x="2704092" y="1887958"/>
            <a:chExt cx="5982707" cy="1731542"/>
          </a:xfrm>
        </p:grpSpPr>
        <p:grpSp>
          <p:nvGrpSpPr>
            <p:cNvPr id="13" name="그룹 9">
              <a:extLst>
                <a:ext uri="{FF2B5EF4-FFF2-40B4-BE49-F238E27FC236}">
                  <a16:creationId xmlns:a16="http://schemas.microsoft.com/office/drawing/2014/main" id="{BC2D283A-4863-49B0-B08D-A9103D693122}"/>
                </a:ext>
              </a:extLst>
            </p:cNvPr>
            <p:cNvGrpSpPr/>
            <p:nvPr/>
          </p:nvGrpSpPr>
          <p:grpSpPr>
            <a:xfrm>
              <a:off x="2704092" y="1887958"/>
              <a:ext cx="5982707" cy="1731542"/>
              <a:chOff x="2678692" y="1989558"/>
              <a:chExt cx="6825345" cy="1975422"/>
            </a:xfrm>
          </p:grpSpPr>
          <p:grpSp>
            <p:nvGrpSpPr>
              <p:cNvPr id="14" name="그룹 7">
                <a:extLst>
                  <a:ext uri="{FF2B5EF4-FFF2-40B4-BE49-F238E27FC236}">
                    <a16:creationId xmlns:a16="http://schemas.microsoft.com/office/drawing/2014/main" id="{96E38F0F-9F9A-4C54-AEA2-81C07E2AA32C}"/>
                  </a:ext>
                </a:extLst>
              </p:cNvPr>
              <p:cNvGrpSpPr/>
              <p:nvPr/>
            </p:nvGrpSpPr>
            <p:grpSpPr>
              <a:xfrm>
                <a:off x="2968651" y="1989558"/>
                <a:ext cx="6535386" cy="1975422"/>
                <a:chOff x="3680999" y="4671495"/>
                <a:chExt cx="6535386" cy="5562604"/>
              </a:xfrm>
            </p:grpSpPr>
            <p:sp>
              <p:nvSpPr>
                <p:cNvPr id="97" name="사각형: 둥근 모서리 96">
                  <a:extLst>
                    <a:ext uri="{FF2B5EF4-FFF2-40B4-BE49-F238E27FC236}">
                      <a16:creationId xmlns:a16="http://schemas.microsoft.com/office/drawing/2014/main" id="{2CD1A352-FC34-4C3B-BB04-AF03D9B02A77}"/>
                    </a:ext>
                  </a:extLst>
                </p:cNvPr>
                <p:cNvSpPr/>
                <p:nvPr/>
              </p:nvSpPr>
              <p:spPr>
                <a:xfrm>
                  <a:off x="3680999" y="4671495"/>
                  <a:ext cx="6535386" cy="5562601"/>
                </a:xfrm>
                <a:prstGeom prst="roundRect">
                  <a:avLst>
                    <a:gd name="adj" fmla="val 1156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342900" dist="127000" dir="4800000" algn="ctr" rotWithShape="0">
                    <a:prstClr val="black">
                      <a:alpha val="39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98" name="사각형: 둥근 위쪽 모서리 97">
                  <a:extLst>
                    <a:ext uri="{FF2B5EF4-FFF2-40B4-BE49-F238E27FC236}">
                      <a16:creationId xmlns:a16="http://schemas.microsoft.com/office/drawing/2014/main" id="{7D9C796C-B125-4FDD-B1EE-AB0F01139B3F}"/>
                    </a:ext>
                  </a:extLst>
                </p:cNvPr>
                <p:cNvSpPr/>
                <p:nvPr/>
              </p:nvSpPr>
              <p:spPr>
                <a:xfrm rot="16200000">
                  <a:off x="1823593" y="6529502"/>
                  <a:ext cx="5562003" cy="1847192"/>
                </a:xfrm>
                <a:prstGeom prst="round2SameRect">
                  <a:avLst>
                    <a:gd name="adj1" fmla="val 8444"/>
                    <a:gd name="adj2" fmla="val 0"/>
                  </a:avLst>
                </a:prstGeom>
                <a:solidFill>
                  <a:srgbClr val="C00000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02" name="직사각형 101">
                  <a:extLst>
                    <a:ext uri="{FF2B5EF4-FFF2-40B4-BE49-F238E27FC236}">
                      <a16:creationId xmlns:a16="http://schemas.microsoft.com/office/drawing/2014/main" id="{BE6B16EC-6303-4CBA-9EF1-C1EFC6700F2C}"/>
                    </a:ext>
                  </a:extLst>
                </p:cNvPr>
                <p:cNvSpPr/>
                <p:nvPr/>
              </p:nvSpPr>
              <p:spPr>
                <a:xfrm>
                  <a:off x="3688742" y="6501253"/>
                  <a:ext cx="1831705" cy="2186375"/>
                </a:xfrm>
                <a:prstGeom prst="rect">
                  <a:avLst/>
                </a:prstGeom>
              </p:spPr>
              <p:txBody>
                <a:bodyPr wrap="none" anchor="ctr">
                  <a:spAutoFit/>
                </a:bodyPr>
                <a:lstStyle/>
                <a:p>
                  <a:pPr lvl="0" algn="ctr" defTabSz="914400">
                    <a:spcAft>
                      <a:spcPts val="300"/>
                    </a:spcAft>
                    <a:defRPr/>
                  </a:pPr>
                  <a:r>
                    <a:rPr lang="ko-KR" altLang="en-US" sz="3200" b="1" kern="0" spc="-8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effectLst>
                        <a:outerShdw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나눔바른고딕" pitchFamily="50" charset="-127"/>
                      <a:ea typeface="나눔바른고딕" pitchFamily="50" charset="-127"/>
                    </a:rPr>
                    <a:t>형사처벌</a:t>
                  </a:r>
                  <a:endParaRPr lang="en-US" altLang="ko-KR" b="1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나눔바른고딕" pitchFamily="50" charset="-127"/>
                    <a:ea typeface="나눔바른고딕" pitchFamily="50" charset="-127"/>
                  </a:endParaRPr>
                </a:p>
              </p:txBody>
            </p:sp>
          </p:grpSp>
          <p:sp>
            <p:nvSpPr>
              <p:cNvPr id="9" name="이등변 삼각형 8">
                <a:extLst>
                  <a:ext uri="{FF2B5EF4-FFF2-40B4-BE49-F238E27FC236}">
                    <a16:creationId xmlns:a16="http://schemas.microsoft.com/office/drawing/2014/main" id="{F7C60BF0-1F22-4AE5-ABC8-E7858A32CFD4}"/>
                  </a:ext>
                </a:extLst>
              </p:cNvPr>
              <p:cNvSpPr/>
              <p:nvPr/>
            </p:nvSpPr>
            <p:spPr>
              <a:xfrm rot="16200000">
                <a:off x="2649033" y="2762614"/>
                <a:ext cx="430045" cy="370728"/>
              </a:xfrm>
              <a:prstGeom prst="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5" name="그룹 16">
              <a:extLst>
                <a:ext uri="{FF2B5EF4-FFF2-40B4-BE49-F238E27FC236}">
                  <a16:creationId xmlns:a16="http://schemas.microsoft.com/office/drawing/2014/main" id="{16BC9C72-7A76-45D2-A0A5-92ED90500E0B}"/>
                </a:ext>
              </a:extLst>
            </p:cNvPr>
            <p:cNvGrpSpPr/>
            <p:nvPr/>
          </p:nvGrpSpPr>
          <p:grpSpPr>
            <a:xfrm>
              <a:off x="4682129" y="2171290"/>
              <a:ext cx="3869970" cy="1253766"/>
              <a:chOff x="4707529" y="2183990"/>
              <a:chExt cx="3869970" cy="1253766"/>
            </a:xfrm>
          </p:grpSpPr>
          <p:grpSp>
            <p:nvGrpSpPr>
              <p:cNvPr id="17" name="그룹 12">
                <a:extLst>
                  <a:ext uri="{FF2B5EF4-FFF2-40B4-BE49-F238E27FC236}">
                    <a16:creationId xmlns:a16="http://schemas.microsoft.com/office/drawing/2014/main" id="{8E01CDCC-EB84-43D0-857E-8D41CDFA2272}"/>
                  </a:ext>
                </a:extLst>
              </p:cNvPr>
              <p:cNvGrpSpPr/>
              <p:nvPr/>
            </p:nvGrpSpPr>
            <p:grpSpPr>
              <a:xfrm>
                <a:off x="4707529" y="2183990"/>
                <a:ext cx="3869970" cy="1253766"/>
                <a:chOff x="4593229" y="2895190"/>
                <a:chExt cx="3869970" cy="1253766"/>
              </a:xfrm>
            </p:grpSpPr>
            <p:sp>
              <p:nvSpPr>
                <p:cNvPr id="11" name="직사각형 10">
                  <a:extLst>
                    <a:ext uri="{FF2B5EF4-FFF2-40B4-BE49-F238E27FC236}">
                      <a16:creationId xmlns:a16="http://schemas.microsoft.com/office/drawing/2014/main" id="{9AA6EE64-74CC-4531-97F6-A6314C2159CB}"/>
                    </a:ext>
                  </a:extLst>
                </p:cNvPr>
                <p:cNvSpPr/>
                <p:nvPr/>
              </p:nvSpPr>
              <p:spPr>
                <a:xfrm>
                  <a:off x="4745168" y="2895190"/>
                  <a:ext cx="3615092" cy="40010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2000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C00000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3</a:t>
                  </a:r>
                  <a:r>
                    <a:rPr lang="ko-KR" altLang="en-US" sz="2000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C00000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년 이하 징역 또는 </a:t>
                  </a:r>
                  <a:r>
                    <a:rPr lang="en-US" altLang="ko-KR" sz="2000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C00000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3</a:t>
                  </a:r>
                  <a:r>
                    <a:rPr lang="ko-KR" altLang="en-US" sz="2000" b="1" spc="-150" dirty="0" err="1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C00000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천만원</a:t>
                  </a:r>
                  <a:r>
                    <a:rPr lang="ko-KR" altLang="en-US" sz="2000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C00000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 이하 벌금</a:t>
                  </a:r>
                  <a:endParaRPr lang="ko-KR" altLang="en-US" sz="2000" b="1" dirty="0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12" name="직사각형 11">
                  <a:extLst>
                    <a:ext uri="{FF2B5EF4-FFF2-40B4-BE49-F238E27FC236}">
                      <a16:creationId xmlns:a16="http://schemas.microsoft.com/office/drawing/2014/main" id="{63A0F67A-24BB-483C-8B31-D6C63573FD76}"/>
                    </a:ext>
                  </a:extLst>
                </p:cNvPr>
                <p:cNvSpPr/>
                <p:nvPr/>
              </p:nvSpPr>
              <p:spPr>
                <a:xfrm>
                  <a:off x="4593229" y="3396734"/>
                  <a:ext cx="3869970" cy="75222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>
                    <a:spcAft>
                      <a:spcPts val="800"/>
                    </a:spcAft>
                    <a:buClr>
                      <a:schemeClr val="accent1">
                        <a:lumMod val="75000"/>
                      </a:schemeClr>
                    </a:buClr>
                  </a:pPr>
                  <a:r>
                    <a:rPr lang="en-US" altLang="ko-KR" b="1" spc="-150" dirty="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1</a:t>
                  </a:r>
                  <a:r>
                    <a:rPr lang="ko-KR" altLang="en-US" b="1" spc="-150" dirty="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회 </a:t>
                  </a:r>
                  <a:r>
                    <a:rPr lang="en-US" altLang="ko-KR" b="1" spc="-150" dirty="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100</a:t>
                  </a:r>
                  <a:r>
                    <a:rPr lang="ko-KR" altLang="en-US" b="1" spc="-150" dirty="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만원 초과 </a:t>
                  </a:r>
                  <a:r>
                    <a:rPr lang="en-US" altLang="ko-KR" b="1" spc="-150" dirty="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, </a:t>
                  </a:r>
                  <a:r>
                    <a:rPr lang="ko-KR" altLang="en-US" b="1" spc="-150" dirty="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매 회계연도 </a:t>
                  </a:r>
                  <a:r>
                    <a:rPr lang="en-US" altLang="ko-KR" b="1" spc="-150" dirty="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300</a:t>
                  </a:r>
                  <a:r>
                    <a:rPr lang="ko-KR" altLang="en-US" b="1" spc="-150" dirty="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만원 초과</a:t>
                  </a:r>
                  <a:br>
                    <a:rPr lang="en-US" altLang="ko-KR" spc="-150" dirty="0">
                      <a:ln>
                        <a:solidFill>
                          <a:sysClr val="windowText" lastClr="000000">
                            <a:alpha val="0"/>
                          </a:sys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</a:br>
                  <a:r>
                    <a:rPr lang="ko-KR" altLang="en-US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수수 공직자등과 제공자  </a:t>
                  </a:r>
                </a:p>
              </p:txBody>
            </p:sp>
          </p:grpSp>
          <p:cxnSp>
            <p:nvCxnSpPr>
              <p:cNvPr id="16" name="직선 연결선 15">
                <a:extLst>
                  <a:ext uri="{FF2B5EF4-FFF2-40B4-BE49-F238E27FC236}">
                    <a16:creationId xmlns:a16="http://schemas.microsoft.com/office/drawing/2014/main" id="{5BF35529-3329-4218-8FE2-480C5B8FF3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22968" y="2615744"/>
                <a:ext cx="3485681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" name="그룹 102">
            <a:extLst>
              <a:ext uri="{FF2B5EF4-FFF2-40B4-BE49-F238E27FC236}">
                <a16:creationId xmlns:a16="http://schemas.microsoft.com/office/drawing/2014/main" id="{FA664A7F-5710-4943-B98D-33F83D54AA05}"/>
              </a:ext>
            </a:extLst>
          </p:cNvPr>
          <p:cNvGrpSpPr/>
          <p:nvPr/>
        </p:nvGrpSpPr>
        <p:grpSpPr>
          <a:xfrm>
            <a:off x="2500892" y="3748048"/>
            <a:ext cx="5982707" cy="1487792"/>
            <a:chOff x="2704092" y="1887958"/>
            <a:chExt cx="5982707" cy="1731542"/>
          </a:xfrm>
        </p:grpSpPr>
        <p:grpSp>
          <p:nvGrpSpPr>
            <p:cNvPr id="19" name="그룹 103">
              <a:extLst>
                <a:ext uri="{FF2B5EF4-FFF2-40B4-BE49-F238E27FC236}">
                  <a16:creationId xmlns:a16="http://schemas.microsoft.com/office/drawing/2014/main" id="{90071297-9B03-4C50-A05E-97880CD26BFB}"/>
                </a:ext>
              </a:extLst>
            </p:cNvPr>
            <p:cNvGrpSpPr/>
            <p:nvPr/>
          </p:nvGrpSpPr>
          <p:grpSpPr>
            <a:xfrm>
              <a:off x="2704092" y="1887958"/>
              <a:ext cx="5982707" cy="1731542"/>
              <a:chOff x="2678692" y="1989558"/>
              <a:chExt cx="6825345" cy="1975422"/>
            </a:xfrm>
          </p:grpSpPr>
          <p:grpSp>
            <p:nvGrpSpPr>
              <p:cNvPr id="20" name="그룹 109">
                <a:extLst>
                  <a:ext uri="{FF2B5EF4-FFF2-40B4-BE49-F238E27FC236}">
                    <a16:creationId xmlns:a16="http://schemas.microsoft.com/office/drawing/2014/main" id="{101F0A8F-D55D-4271-84F8-240BF3ED1C5A}"/>
                  </a:ext>
                </a:extLst>
              </p:cNvPr>
              <p:cNvGrpSpPr/>
              <p:nvPr/>
            </p:nvGrpSpPr>
            <p:grpSpPr>
              <a:xfrm>
                <a:off x="2968651" y="1989558"/>
                <a:ext cx="6535386" cy="1975422"/>
                <a:chOff x="3680999" y="4671495"/>
                <a:chExt cx="6535386" cy="5562604"/>
              </a:xfrm>
            </p:grpSpPr>
            <p:sp>
              <p:nvSpPr>
                <p:cNvPr id="112" name="사각형: 둥근 모서리 111">
                  <a:extLst>
                    <a:ext uri="{FF2B5EF4-FFF2-40B4-BE49-F238E27FC236}">
                      <a16:creationId xmlns:a16="http://schemas.microsoft.com/office/drawing/2014/main" id="{6F9E6602-1B28-4DFB-9AE9-B580D56B8CB9}"/>
                    </a:ext>
                  </a:extLst>
                </p:cNvPr>
                <p:cNvSpPr/>
                <p:nvPr/>
              </p:nvSpPr>
              <p:spPr>
                <a:xfrm>
                  <a:off x="3680999" y="4671495"/>
                  <a:ext cx="6535386" cy="5562601"/>
                </a:xfrm>
                <a:prstGeom prst="roundRect">
                  <a:avLst>
                    <a:gd name="adj" fmla="val 11560"/>
                  </a:avLst>
                </a:prstGeom>
                <a:solidFill>
                  <a:schemeClr val="bg1"/>
                </a:solidFill>
                <a:ln>
                  <a:noFill/>
                </a:ln>
                <a:effectLst>
                  <a:outerShdw blurRad="342900" dist="127000" dir="4800000" algn="ctr" rotWithShape="0">
                    <a:prstClr val="black">
                      <a:alpha val="39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3" name="사각형: 둥근 위쪽 모서리 112">
                  <a:extLst>
                    <a:ext uri="{FF2B5EF4-FFF2-40B4-BE49-F238E27FC236}">
                      <a16:creationId xmlns:a16="http://schemas.microsoft.com/office/drawing/2014/main" id="{C77CD140-FF3B-4AFF-8D32-6AAC9205675F}"/>
                    </a:ext>
                  </a:extLst>
                </p:cNvPr>
                <p:cNvSpPr/>
                <p:nvPr/>
              </p:nvSpPr>
              <p:spPr>
                <a:xfrm rot="16200000">
                  <a:off x="1823593" y="6529502"/>
                  <a:ext cx="5562003" cy="1847192"/>
                </a:xfrm>
                <a:prstGeom prst="round2SameRect">
                  <a:avLst>
                    <a:gd name="adj1" fmla="val 8444"/>
                    <a:gd name="adj2" fmla="val 0"/>
                  </a:avLst>
                </a:prstGeom>
                <a:solidFill>
                  <a:srgbClr val="00386E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14" name="직사각형 113">
                  <a:extLst>
                    <a:ext uri="{FF2B5EF4-FFF2-40B4-BE49-F238E27FC236}">
                      <a16:creationId xmlns:a16="http://schemas.microsoft.com/office/drawing/2014/main" id="{F8201D6B-9C3B-4AA2-B35B-6BA9AAC2F582}"/>
                    </a:ext>
                  </a:extLst>
                </p:cNvPr>
                <p:cNvSpPr/>
                <p:nvPr/>
              </p:nvSpPr>
              <p:spPr>
                <a:xfrm>
                  <a:off x="3891371" y="6501253"/>
                  <a:ext cx="1426447" cy="2186375"/>
                </a:xfrm>
                <a:prstGeom prst="rect">
                  <a:avLst/>
                </a:prstGeom>
              </p:spPr>
              <p:txBody>
                <a:bodyPr wrap="none" anchor="ctr">
                  <a:spAutoFit/>
                </a:bodyPr>
                <a:lstStyle/>
                <a:p>
                  <a:pPr lvl="0" algn="ctr" defTabSz="914400">
                    <a:spcAft>
                      <a:spcPts val="300"/>
                    </a:spcAft>
                    <a:defRPr/>
                  </a:pPr>
                  <a:r>
                    <a:rPr lang="ko-KR" altLang="en-US" sz="3200" b="1" kern="0" spc="-80" dirty="0">
                      <a:ln>
                        <a:solidFill>
                          <a:schemeClr val="accent1">
                            <a:shade val="50000"/>
                            <a:alpha val="0"/>
                          </a:schemeClr>
                        </a:solidFill>
                      </a:ln>
                      <a:solidFill>
                        <a:schemeClr val="bg1"/>
                      </a:solidFill>
                      <a:effectLst>
                        <a:outerShdw algn="ctr" rotWithShape="0">
                          <a:prstClr val="black">
                            <a:alpha val="40000"/>
                          </a:prstClr>
                        </a:outerShdw>
                      </a:effectLst>
                      <a:latin typeface="나눔바른고딕" pitchFamily="50" charset="-127"/>
                      <a:ea typeface="나눔바른고딕" pitchFamily="50" charset="-127"/>
                    </a:rPr>
                    <a:t>과태료</a:t>
                  </a:r>
                  <a:endParaRPr lang="en-US" altLang="ko-KR" b="1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나눔바른고딕" pitchFamily="50" charset="-127"/>
                    <a:ea typeface="나눔바른고딕" pitchFamily="50" charset="-127"/>
                  </a:endParaRPr>
                </a:p>
              </p:txBody>
            </p:sp>
          </p:grpSp>
          <p:sp>
            <p:nvSpPr>
              <p:cNvPr id="111" name="이등변 삼각형 110">
                <a:extLst>
                  <a:ext uri="{FF2B5EF4-FFF2-40B4-BE49-F238E27FC236}">
                    <a16:creationId xmlns:a16="http://schemas.microsoft.com/office/drawing/2014/main" id="{158C0E0C-5D26-40C0-AD0C-DB8D088725D4}"/>
                  </a:ext>
                </a:extLst>
              </p:cNvPr>
              <p:cNvSpPr/>
              <p:nvPr/>
            </p:nvSpPr>
            <p:spPr>
              <a:xfrm rot="16200000">
                <a:off x="2649033" y="2762614"/>
                <a:ext cx="430045" cy="370728"/>
              </a:xfrm>
              <a:prstGeom prst="triangle">
                <a:avLst/>
              </a:prstGeom>
              <a:solidFill>
                <a:srgbClr val="00386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21" name="그룹 104">
              <a:extLst>
                <a:ext uri="{FF2B5EF4-FFF2-40B4-BE49-F238E27FC236}">
                  <a16:creationId xmlns:a16="http://schemas.microsoft.com/office/drawing/2014/main" id="{28CBBA2D-9663-4502-95F2-92B0F4761656}"/>
                </a:ext>
              </a:extLst>
            </p:cNvPr>
            <p:cNvGrpSpPr/>
            <p:nvPr/>
          </p:nvGrpSpPr>
          <p:grpSpPr>
            <a:xfrm>
              <a:off x="4897568" y="2171290"/>
              <a:ext cx="3485681" cy="1147875"/>
              <a:chOff x="4922968" y="2183990"/>
              <a:chExt cx="3485681" cy="1147875"/>
            </a:xfrm>
          </p:grpSpPr>
          <p:grpSp>
            <p:nvGrpSpPr>
              <p:cNvPr id="23" name="그룹 105">
                <a:extLst>
                  <a:ext uri="{FF2B5EF4-FFF2-40B4-BE49-F238E27FC236}">
                    <a16:creationId xmlns:a16="http://schemas.microsoft.com/office/drawing/2014/main" id="{5ABE74F2-C341-4370-97CA-CA111EF05F72}"/>
                  </a:ext>
                </a:extLst>
              </p:cNvPr>
              <p:cNvGrpSpPr/>
              <p:nvPr/>
            </p:nvGrpSpPr>
            <p:grpSpPr>
              <a:xfrm>
                <a:off x="5192488" y="2183990"/>
                <a:ext cx="2946640" cy="1147875"/>
                <a:chOff x="5078188" y="2895190"/>
                <a:chExt cx="2946640" cy="1147875"/>
              </a:xfrm>
            </p:grpSpPr>
            <p:sp>
              <p:nvSpPr>
                <p:cNvPr id="108" name="직사각형 107">
                  <a:extLst>
                    <a:ext uri="{FF2B5EF4-FFF2-40B4-BE49-F238E27FC236}">
                      <a16:creationId xmlns:a16="http://schemas.microsoft.com/office/drawing/2014/main" id="{71E207A2-4058-4230-8329-F7FD7B5FA2B1}"/>
                    </a:ext>
                  </a:extLst>
                </p:cNvPr>
                <p:cNvSpPr/>
                <p:nvPr/>
              </p:nvSpPr>
              <p:spPr>
                <a:xfrm>
                  <a:off x="5078188" y="2895190"/>
                  <a:ext cx="2946640" cy="40010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2000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00386E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수수 금액의 </a:t>
                  </a:r>
                  <a:r>
                    <a:rPr lang="en-US" altLang="ko-KR" sz="2000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00386E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2</a:t>
                  </a:r>
                  <a:r>
                    <a:rPr lang="ko-KR" altLang="en-US" sz="2000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00386E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배 이상 </a:t>
                  </a:r>
                  <a:r>
                    <a:rPr lang="en-US" altLang="ko-KR" sz="2000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00386E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5</a:t>
                  </a:r>
                  <a:r>
                    <a:rPr lang="ko-KR" altLang="en-US" sz="2000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rgbClr val="00386E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배 이하</a:t>
                  </a:r>
                  <a:endParaRPr lang="ko-KR" altLang="en-US" sz="2000" b="1" dirty="0">
                    <a:solidFill>
                      <a:srgbClr val="00386E"/>
                    </a:solidFill>
                  </a:endParaRPr>
                </a:p>
              </p:txBody>
            </p:sp>
            <p:sp>
              <p:nvSpPr>
                <p:cNvPr id="109" name="직사각형 108">
                  <a:extLst>
                    <a:ext uri="{FF2B5EF4-FFF2-40B4-BE49-F238E27FC236}">
                      <a16:creationId xmlns:a16="http://schemas.microsoft.com/office/drawing/2014/main" id="{79025F29-295D-48B9-9139-7D6F027EBA18}"/>
                    </a:ext>
                  </a:extLst>
                </p:cNvPr>
                <p:cNvSpPr/>
                <p:nvPr/>
              </p:nvSpPr>
              <p:spPr>
                <a:xfrm>
                  <a:off x="5328661" y="3396734"/>
                  <a:ext cx="2448106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>
                    <a:spcAft>
                      <a:spcPts val="800"/>
                    </a:spcAft>
                    <a:buClr>
                      <a:schemeClr val="accent1">
                        <a:lumMod val="75000"/>
                      </a:schemeClr>
                    </a:buClr>
                  </a:pPr>
                  <a:r>
                    <a:rPr lang="ko-KR" altLang="en-US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직무 관련 </a:t>
                  </a:r>
                  <a:r>
                    <a:rPr lang="en-US" altLang="ko-KR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1</a:t>
                  </a:r>
                  <a:r>
                    <a:rPr lang="ko-KR" altLang="en-US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회 </a:t>
                  </a:r>
                  <a:r>
                    <a:rPr lang="en-US" altLang="ko-KR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100</a:t>
                  </a:r>
                  <a:r>
                    <a:rPr lang="ko-KR" altLang="en-US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만원 이하</a:t>
                  </a:r>
                  <a:br>
                    <a:rPr lang="en-US" altLang="ko-KR" b="1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25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</a:br>
                  <a:r>
                    <a:rPr lang="ko-KR" altLang="en-US" spc="-150" dirty="0">
                      <a:ln>
                        <a:solidFill>
                          <a:srgbClr val="4472C4">
                            <a:shade val="50000"/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수수 공직자등과 제공자 </a:t>
                  </a:r>
                </a:p>
              </p:txBody>
            </p:sp>
          </p:grpSp>
          <p:cxnSp>
            <p:nvCxnSpPr>
              <p:cNvPr id="107" name="직선 연결선 106">
                <a:extLst>
                  <a:ext uri="{FF2B5EF4-FFF2-40B4-BE49-F238E27FC236}">
                    <a16:creationId xmlns:a16="http://schemas.microsoft.com/office/drawing/2014/main" id="{F017910D-52AD-40D3-BFF2-7976F0270E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922968" y="2615744"/>
                <a:ext cx="3485681" cy="0"/>
              </a:xfrm>
              <a:prstGeom prst="line">
                <a:avLst/>
              </a:prstGeom>
              <a:ln>
                <a:solidFill>
                  <a:srgbClr val="00386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2" name="모서리가 둥근 직사각형 21"/>
          <p:cNvSpPr/>
          <p:nvPr/>
        </p:nvSpPr>
        <p:spPr>
          <a:xfrm>
            <a:off x="1" y="5824325"/>
            <a:ext cx="9155126" cy="567048"/>
          </a:xfrm>
          <a:prstGeom prst="rect">
            <a:avLst/>
          </a:prstGeom>
          <a:solidFill>
            <a:schemeClr val="bg2">
              <a:lumMod val="50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pc="-1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공직자등이</a:t>
            </a:r>
            <a:r>
              <a:rPr lang="ko-KR" altLang="en-US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지체 없이 신고</a:t>
            </a:r>
            <a:r>
              <a:rPr lang="ko-KR" altLang="en-US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및 </a:t>
            </a:r>
            <a:r>
              <a:rPr lang="ko-KR" altLang="en-US" b="1" spc="-1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금품등을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반환</a:t>
            </a:r>
            <a:r>
              <a:rPr lang="en-US" altLang="ko-KR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인도</a:t>
            </a:r>
            <a:r>
              <a:rPr lang="ko-KR" altLang="en-US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 경우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징계</a:t>
            </a:r>
            <a:r>
              <a:rPr lang="en-US" altLang="ko-KR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형사처벌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Arial"/>
              </a:rPr>
              <a:t>∙</a:t>
            </a:r>
            <a:r>
              <a:rPr lang="ko-KR" altLang="en-US" b="1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 부과 대상에서 제외</a:t>
            </a: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C18AD7C-7D86-437D-B4DF-05C7D5AF3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900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4">
            <a:extLst>
              <a:ext uri="{FF2B5EF4-FFF2-40B4-BE49-F238E27FC236}">
                <a16:creationId xmlns:a16="http://schemas.microsoft.com/office/drawing/2014/main" id="{34E68344-1871-4F64-A08A-5219E9B0184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4E7B2D5E-6A8E-48AD-A1CD-1A68F63EF2F0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9CBC3B7-0875-469A-B1A1-9B7D97F50C28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b="1" spc="-15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금품등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 수수 금지 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|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 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n-ea"/>
                </a:rPr>
                <a:t>직무관련성 판례</a:t>
              </a:r>
            </a:p>
          </p:txBody>
        </p:sp>
        <p:sp>
          <p:nvSpPr>
            <p:cNvPr id="18" name="직각 삼각형 17">
              <a:extLst>
                <a:ext uri="{FF2B5EF4-FFF2-40B4-BE49-F238E27FC236}">
                  <a16:creationId xmlns:a16="http://schemas.microsoft.com/office/drawing/2014/main" id="{1C055F6D-C847-45DA-B3FC-9DB12ED5A88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19" name="직각 삼각형 18">
              <a:extLst>
                <a:ext uri="{FF2B5EF4-FFF2-40B4-BE49-F238E27FC236}">
                  <a16:creationId xmlns:a16="http://schemas.microsoft.com/office/drawing/2014/main" id="{B93F7731-CE48-43AA-AD7F-6178C04EE2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1" name="직선 연결선 20">
              <a:extLst>
                <a:ext uri="{FF2B5EF4-FFF2-40B4-BE49-F238E27FC236}">
                  <a16:creationId xmlns:a16="http://schemas.microsoft.com/office/drawing/2014/main" id="{AD37C35B-A720-4C5C-A2B3-DE0F2792706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21">
              <a:extLst>
                <a:ext uri="{FF2B5EF4-FFF2-40B4-BE49-F238E27FC236}">
                  <a16:creationId xmlns:a16="http://schemas.microsoft.com/office/drawing/2014/main" id="{96E495CA-E120-430A-AE7D-015C5DB95037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3" name="직사각형 22">
                <a:extLst>
                  <a:ext uri="{FF2B5EF4-FFF2-40B4-BE49-F238E27FC236}">
                    <a16:creationId xmlns:a16="http://schemas.microsoft.com/office/drawing/2014/main" id="{D2818DA7-5F11-4370-829C-585728E31C5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4" name="직사각형 23">
                <a:extLst>
                  <a:ext uri="{FF2B5EF4-FFF2-40B4-BE49-F238E27FC236}">
                    <a16:creationId xmlns:a16="http://schemas.microsoft.com/office/drawing/2014/main" id="{48A21AEE-C81D-400E-B623-4FB100586EC8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pic>
        <p:nvPicPr>
          <p:cNvPr id="55" name="그림 54">
            <a:extLst>
              <a:ext uri="{FF2B5EF4-FFF2-40B4-BE49-F238E27FC236}">
                <a16:creationId xmlns:a16="http://schemas.microsoft.com/office/drawing/2014/main" id="{90F27C0A-3E0C-4F5D-A4EE-76D00498F3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50"/>
          <a:stretch/>
        </p:blipFill>
        <p:spPr>
          <a:xfrm>
            <a:off x="0" y="702171"/>
            <a:ext cx="8775700" cy="2133991"/>
          </a:xfrm>
          <a:prstGeom prst="rect">
            <a:avLst/>
          </a:prstGeom>
        </p:spPr>
      </p:pic>
      <p:pic>
        <p:nvPicPr>
          <p:cNvPr id="56" name="그림 55">
            <a:extLst>
              <a:ext uri="{FF2B5EF4-FFF2-40B4-BE49-F238E27FC236}">
                <a16:creationId xmlns:a16="http://schemas.microsoft.com/office/drawing/2014/main" id="{357821BD-FB62-4B71-88BA-5656421467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50"/>
          <a:stretch/>
        </p:blipFill>
        <p:spPr>
          <a:xfrm>
            <a:off x="0" y="5500913"/>
            <a:ext cx="8775700" cy="1059544"/>
          </a:xfrm>
          <a:prstGeom prst="rect">
            <a:avLst/>
          </a:prstGeom>
        </p:spPr>
      </p:pic>
      <p:sp>
        <p:nvSpPr>
          <p:cNvPr id="57" name="직사각형 56">
            <a:extLst>
              <a:ext uri="{FF2B5EF4-FFF2-40B4-BE49-F238E27FC236}">
                <a16:creationId xmlns:a16="http://schemas.microsoft.com/office/drawing/2014/main" id="{83A42336-8078-4A5A-ADE4-D668B3BDC534}"/>
              </a:ext>
            </a:extLst>
          </p:cNvPr>
          <p:cNvSpPr/>
          <p:nvPr/>
        </p:nvSpPr>
        <p:spPr>
          <a:xfrm>
            <a:off x="0" y="1117735"/>
            <a:ext cx="1814911" cy="5137725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</a:schemeClr>
              </a:gs>
              <a:gs pos="100000">
                <a:schemeClr val="bg1">
                  <a:lumMod val="95000"/>
                </a:schemeClr>
              </a:gs>
              <a:gs pos="79662">
                <a:srgbClr val="F5F5F5">
                  <a:lumMod val="0"/>
                  <a:lumOff val="100000"/>
                </a:srgbClr>
              </a:gs>
              <a:gs pos="15000">
                <a:schemeClr val="bg1">
                  <a:shade val="100000"/>
                  <a:satMod val="115000"/>
                  <a:lumMod val="9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2D9B4012-DCD7-490C-963C-B95DBF8912AF}"/>
              </a:ext>
            </a:extLst>
          </p:cNvPr>
          <p:cNvSpPr/>
          <p:nvPr/>
        </p:nvSpPr>
        <p:spPr>
          <a:xfrm flipH="1">
            <a:off x="1814911" y="1117735"/>
            <a:ext cx="6933802" cy="5137725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30000"/>
                  <a:satMod val="115000"/>
                  <a:lumMod val="66000"/>
                  <a:lumOff val="34000"/>
                </a:schemeClr>
              </a:gs>
              <a:gs pos="100000">
                <a:schemeClr val="bg1">
                  <a:lumMod val="95000"/>
                </a:schemeClr>
              </a:gs>
              <a:gs pos="79662">
                <a:srgbClr val="F5F5F5">
                  <a:lumMod val="0"/>
                  <a:lumOff val="100000"/>
                </a:srgbClr>
              </a:gs>
              <a:gs pos="6000">
                <a:schemeClr val="bg1">
                  <a:shade val="100000"/>
                  <a:satMod val="115000"/>
                  <a:lumMod val="96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74887E6B-858B-4C33-BECF-08B0146403F3}"/>
              </a:ext>
            </a:extLst>
          </p:cNvPr>
          <p:cNvSpPr/>
          <p:nvPr/>
        </p:nvSpPr>
        <p:spPr>
          <a:xfrm>
            <a:off x="315629" y="1355811"/>
            <a:ext cx="117852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나눔바른고딕" pitchFamily="50" charset="-127"/>
                <a:ea typeface="나눔바른고딕" pitchFamily="50" charset="-127"/>
              </a:rPr>
              <a:t>서울북부</a:t>
            </a:r>
            <a:endParaRPr lang="en-US" altLang="ko-KR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r>
              <a:rPr lang="ko-KR" altLang="en-US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나눔바른고딕" pitchFamily="50" charset="-127"/>
                <a:ea typeface="나눔바른고딕" pitchFamily="50" charset="-127"/>
              </a:rPr>
              <a:t>지방법원</a:t>
            </a:r>
            <a:endParaRPr lang="en-US" altLang="ko-KR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8529E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r>
              <a:rPr lang="en-US" altLang="ko-KR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나눔바른고딕" pitchFamily="50" charset="-127"/>
                <a:ea typeface="나눔바른고딕" pitchFamily="50" charset="-127"/>
              </a:rPr>
              <a:t>2017</a:t>
            </a:r>
            <a:r>
              <a:rPr lang="ko-KR" altLang="en-US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나눔바른고딕" pitchFamily="50" charset="-127"/>
                <a:ea typeface="나눔바른고딕" pitchFamily="50" charset="-127"/>
              </a:rPr>
              <a:t>과</a:t>
            </a:r>
            <a:r>
              <a:rPr lang="en-US" altLang="ko-KR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8529E"/>
                </a:solidFill>
                <a:latin typeface="나눔바른고딕" pitchFamily="50" charset="-127"/>
                <a:ea typeface="나눔바른고딕" pitchFamily="50" charset="-127"/>
              </a:rPr>
              <a:t>187</a:t>
            </a:r>
          </a:p>
        </p:txBody>
      </p:sp>
      <p:grpSp>
        <p:nvGrpSpPr>
          <p:cNvPr id="7" name="그래픽 2">
            <a:extLst>
              <a:ext uri="{FF2B5EF4-FFF2-40B4-BE49-F238E27FC236}">
                <a16:creationId xmlns:a16="http://schemas.microsoft.com/office/drawing/2014/main" id="{E51651B3-7E0B-4DAF-9ECA-88F19E32193D}"/>
              </a:ext>
            </a:extLst>
          </p:cNvPr>
          <p:cNvGrpSpPr/>
          <p:nvPr/>
        </p:nvGrpSpPr>
        <p:grpSpPr>
          <a:xfrm>
            <a:off x="401637" y="4729331"/>
            <a:ext cx="1152289" cy="1163469"/>
            <a:chOff x="-42863" y="4356102"/>
            <a:chExt cx="1880088" cy="1898329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5" name="자유형: 도형 4">
              <a:extLst>
                <a:ext uri="{FF2B5EF4-FFF2-40B4-BE49-F238E27FC236}">
                  <a16:creationId xmlns:a16="http://schemas.microsoft.com/office/drawing/2014/main" id="{4F2B0AF1-E06C-49B4-BC30-CD63C0DDB548}"/>
                </a:ext>
              </a:extLst>
            </p:cNvPr>
            <p:cNvSpPr/>
            <p:nvPr/>
          </p:nvSpPr>
          <p:spPr>
            <a:xfrm>
              <a:off x="-42863" y="4356102"/>
              <a:ext cx="1880088" cy="1898329"/>
            </a:xfrm>
            <a:custGeom>
              <a:avLst/>
              <a:gdLst>
                <a:gd name="connsiteX0" fmla="*/ 1880088 w 1880088"/>
                <a:gd name="connsiteY0" fmla="*/ 485159 h 1898329"/>
                <a:gd name="connsiteX1" fmla="*/ 1394929 w 1880088"/>
                <a:gd name="connsiteY1" fmla="*/ 0 h 1898329"/>
                <a:gd name="connsiteX2" fmla="*/ 1182624 w 1880088"/>
                <a:gd name="connsiteY2" fmla="*/ 49486 h 1898329"/>
                <a:gd name="connsiteX3" fmla="*/ 1182624 w 1880088"/>
                <a:gd name="connsiteY3" fmla="*/ 0 h 1898329"/>
                <a:gd name="connsiteX4" fmla="*/ 0 w 1880088"/>
                <a:gd name="connsiteY4" fmla="*/ 0 h 1898329"/>
                <a:gd name="connsiteX5" fmla="*/ 0 w 1880088"/>
                <a:gd name="connsiteY5" fmla="*/ 1880088 h 1898329"/>
                <a:gd name="connsiteX6" fmla="*/ 861642 w 1880088"/>
                <a:gd name="connsiteY6" fmla="*/ 1880088 h 1898329"/>
                <a:gd name="connsiteX7" fmla="*/ 1182624 w 1880088"/>
                <a:gd name="connsiteY7" fmla="*/ 1559107 h 1898329"/>
                <a:gd name="connsiteX8" fmla="*/ 1182624 w 1880088"/>
                <a:gd name="connsiteY8" fmla="*/ 1085980 h 1898329"/>
                <a:gd name="connsiteX9" fmla="*/ 1212898 w 1880088"/>
                <a:gd name="connsiteY9" fmla="*/ 1091608 h 1898329"/>
                <a:gd name="connsiteX10" fmla="*/ 1243171 w 1880088"/>
                <a:gd name="connsiteY10" fmla="*/ 1091608 h 1898329"/>
                <a:gd name="connsiteX11" fmla="*/ 1243171 w 1880088"/>
                <a:gd name="connsiteY11" fmla="*/ 1708730 h 1898329"/>
                <a:gd name="connsiteX12" fmla="*/ 1394735 w 1880088"/>
                <a:gd name="connsiteY12" fmla="*/ 1898330 h 1898329"/>
                <a:gd name="connsiteX13" fmla="*/ 1546299 w 1880088"/>
                <a:gd name="connsiteY13" fmla="*/ 1708730 h 1898329"/>
                <a:gd name="connsiteX14" fmla="*/ 1546299 w 1880088"/>
                <a:gd name="connsiteY14" fmla="*/ 1091608 h 1898329"/>
                <a:gd name="connsiteX15" fmla="*/ 1576573 w 1880088"/>
                <a:gd name="connsiteY15" fmla="*/ 1091608 h 1898329"/>
                <a:gd name="connsiteX16" fmla="*/ 1667589 w 1880088"/>
                <a:gd name="connsiteY16" fmla="*/ 1000592 h 1898329"/>
                <a:gd name="connsiteX17" fmla="*/ 1613445 w 1880088"/>
                <a:gd name="connsiteY17" fmla="*/ 917533 h 1898329"/>
                <a:gd name="connsiteX18" fmla="*/ 1880088 w 1880088"/>
                <a:gd name="connsiteY18" fmla="*/ 485159 h 1898329"/>
                <a:gd name="connsiteX19" fmla="*/ 60742 w 1880088"/>
                <a:gd name="connsiteY19" fmla="*/ 60742 h 1898329"/>
                <a:gd name="connsiteX20" fmla="*/ 1122076 w 1880088"/>
                <a:gd name="connsiteY20" fmla="*/ 60742 h 1898329"/>
                <a:gd name="connsiteX21" fmla="*/ 1122076 w 1880088"/>
                <a:gd name="connsiteY21" fmla="*/ 84418 h 1898329"/>
                <a:gd name="connsiteX22" fmla="*/ 909770 w 1880088"/>
                <a:gd name="connsiteY22" fmla="*/ 485159 h 1898329"/>
                <a:gd name="connsiteX23" fmla="*/ 1176220 w 1880088"/>
                <a:gd name="connsiteY23" fmla="*/ 917533 h 1898329"/>
                <a:gd name="connsiteX24" fmla="*/ 1122076 w 1880088"/>
                <a:gd name="connsiteY24" fmla="*/ 1000592 h 1898329"/>
                <a:gd name="connsiteX25" fmla="*/ 1122076 w 1880088"/>
                <a:gd name="connsiteY25" fmla="*/ 1516025 h 1898329"/>
                <a:gd name="connsiteX26" fmla="*/ 818754 w 1880088"/>
                <a:gd name="connsiteY26" fmla="*/ 1516025 h 1898329"/>
                <a:gd name="connsiteX27" fmla="*/ 818754 w 1880088"/>
                <a:gd name="connsiteY27" fmla="*/ 1819346 h 1898329"/>
                <a:gd name="connsiteX28" fmla="*/ 60742 w 1880088"/>
                <a:gd name="connsiteY28" fmla="*/ 1819346 h 1898329"/>
                <a:gd name="connsiteX29" fmla="*/ 60742 w 1880088"/>
                <a:gd name="connsiteY29" fmla="*/ 60742 h 1898329"/>
                <a:gd name="connsiteX30" fmla="*/ 1078994 w 1880088"/>
                <a:gd name="connsiteY30" fmla="*/ 1576767 h 1898329"/>
                <a:gd name="connsiteX31" fmla="*/ 879302 w 1880088"/>
                <a:gd name="connsiteY31" fmla="*/ 1776458 h 1898329"/>
                <a:gd name="connsiteX32" fmla="*/ 879302 w 1880088"/>
                <a:gd name="connsiteY32" fmla="*/ 1576767 h 1898329"/>
                <a:gd name="connsiteX33" fmla="*/ 1078994 w 1880088"/>
                <a:gd name="connsiteY33" fmla="*/ 1576767 h 1898329"/>
                <a:gd name="connsiteX34" fmla="*/ 1336710 w 1880088"/>
                <a:gd name="connsiteY34" fmla="*/ 1728330 h 1898329"/>
                <a:gd name="connsiteX35" fmla="*/ 1453148 w 1880088"/>
                <a:gd name="connsiteY35" fmla="*/ 1728330 h 1898329"/>
                <a:gd name="connsiteX36" fmla="*/ 1394929 w 1880088"/>
                <a:gd name="connsiteY36" fmla="*/ 1801104 h 1898329"/>
                <a:gd name="connsiteX37" fmla="*/ 1336710 w 1880088"/>
                <a:gd name="connsiteY37" fmla="*/ 1728330 h 1898329"/>
                <a:gd name="connsiteX38" fmla="*/ 1485751 w 1880088"/>
                <a:gd name="connsiteY38" fmla="*/ 1667782 h 1898329"/>
                <a:gd name="connsiteX39" fmla="*/ 1425009 w 1880088"/>
                <a:gd name="connsiteY39" fmla="*/ 1667782 h 1898329"/>
                <a:gd name="connsiteX40" fmla="*/ 1425009 w 1880088"/>
                <a:gd name="connsiteY40" fmla="*/ 1212897 h 1898329"/>
                <a:gd name="connsiteX41" fmla="*/ 1364267 w 1880088"/>
                <a:gd name="connsiteY41" fmla="*/ 1212897 h 1898329"/>
                <a:gd name="connsiteX42" fmla="*/ 1364267 w 1880088"/>
                <a:gd name="connsiteY42" fmla="*/ 1667782 h 1898329"/>
                <a:gd name="connsiteX43" fmla="*/ 1303525 w 1880088"/>
                <a:gd name="connsiteY43" fmla="*/ 1667782 h 1898329"/>
                <a:gd name="connsiteX44" fmla="*/ 1303525 w 1880088"/>
                <a:gd name="connsiteY44" fmla="*/ 1091608 h 1898329"/>
                <a:gd name="connsiteX45" fmla="*/ 1364267 w 1880088"/>
                <a:gd name="connsiteY45" fmla="*/ 1091608 h 1898329"/>
                <a:gd name="connsiteX46" fmla="*/ 1364267 w 1880088"/>
                <a:gd name="connsiteY46" fmla="*/ 1152350 h 1898329"/>
                <a:gd name="connsiteX47" fmla="*/ 1425009 w 1880088"/>
                <a:gd name="connsiteY47" fmla="*/ 1152350 h 1898329"/>
                <a:gd name="connsiteX48" fmla="*/ 1425009 w 1880088"/>
                <a:gd name="connsiteY48" fmla="*/ 1091608 h 1898329"/>
                <a:gd name="connsiteX49" fmla="*/ 1485751 w 1880088"/>
                <a:gd name="connsiteY49" fmla="*/ 1091608 h 1898329"/>
                <a:gd name="connsiteX50" fmla="*/ 1485751 w 1880088"/>
                <a:gd name="connsiteY50" fmla="*/ 1667782 h 1898329"/>
                <a:gd name="connsiteX51" fmla="*/ 1576767 w 1880088"/>
                <a:gd name="connsiteY51" fmla="*/ 970318 h 1898329"/>
                <a:gd name="connsiteX52" fmla="*/ 1607041 w 1880088"/>
                <a:gd name="connsiteY52" fmla="*/ 1000592 h 1898329"/>
                <a:gd name="connsiteX53" fmla="*/ 1576767 w 1880088"/>
                <a:gd name="connsiteY53" fmla="*/ 1030866 h 1898329"/>
                <a:gd name="connsiteX54" fmla="*/ 1212898 w 1880088"/>
                <a:gd name="connsiteY54" fmla="*/ 1030866 h 1898329"/>
                <a:gd name="connsiteX55" fmla="*/ 1182624 w 1880088"/>
                <a:gd name="connsiteY55" fmla="*/ 1000592 h 1898329"/>
                <a:gd name="connsiteX56" fmla="*/ 1212898 w 1880088"/>
                <a:gd name="connsiteY56" fmla="*/ 970318 h 1898329"/>
                <a:gd name="connsiteX57" fmla="*/ 1576767 w 1880088"/>
                <a:gd name="connsiteY57" fmla="*/ 970318 h 1898329"/>
                <a:gd name="connsiteX58" fmla="*/ 1394929 w 1880088"/>
                <a:gd name="connsiteY58" fmla="*/ 909770 h 1898329"/>
                <a:gd name="connsiteX59" fmla="*/ 970318 w 1880088"/>
                <a:gd name="connsiteY59" fmla="*/ 485159 h 1898329"/>
                <a:gd name="connsiteX60" fmla="*/ 1394929 w 1880088"/>
                <a:gd name="connsiteY60" fmla="*/ 60742 h 1898329"/>
                <a:gd name="connsiteX61" fmla="*/ 1819346 w 1880088"/>
                <a:gd name="connsiteY61" fmla="*/ 485159 h 1898329"/>
                <a:gd name="connsiteX62" fmla="*/ 1394929 w 1880088"/>
                <a:gd name="connsiteY62" fmla="*/ 909770 h 1898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880088" h="1898329">
                  <a:moveTo>
                    <a:pt x="1880088" y="485159"/>
                  </a:moveTo>
                  <a:cubicBezTo>
                    <a:pt x="1880088" y="217739"/>
                    <a:pt x="1662349" y="0"/>
                    <a:pt x="1394929" y="0"/>
                  </a:cubicBezTo>
                  <a:cubicBezTo>
                    <a:pt x="1318662" y="0"/>
                    <a:pt x="1246859" y="18048"/>
                    <a:pt x="1182624" y="49486"/>
                  </a:cubicBezTo>
                  <a:lnTo>
                    <a:pt x="1182624" y="0"/>
                  </a:lnTo>
                  <a:lnTo>
                    <a:pt x="0" y="0"/>
                  </a:lnTo>
                  <a:lnTo>
                    <a:pt x="0" y="1880088"/>
                  </a:lnTo>
                  <a:lnTo>
                    <a:pt x="861642" y="1880088"/>
                  </a:lnTo>
                  <a:lnTo>
                    <a:pt x="1182624" y="1559107"/>
                  </a:lnTo>
                  <a:lnTo>
                    <a:pt x="1182624" y="1085980"/>
                  </a:lnTo>
                  <a:cubicBezTo>
                    <a:pt x="1192133" y="1089279"/>
                    <a:pt x="1202224" y="1091608"/>
                    <a:pt x="1212898" y="1091608"/>
                  </a:cubicBezTo>
                  <a:lnTo>
                    <a:pt x="1243171" y="1091608"/>
                  </a:lnTo>
                  <a:lnTo>
                    <a:pt x="1243171" y="1708730"/>
                  </a:lnTo>
                  <a:lnTo>
                    <a:pt x="1394735" y="1898330"/>
                  </a:lnTo>
                  <a:lnTo>
                    <a:pt x="1546299" y="1708730"/>
                  </a:lnTo>
                  <a:lnTo>
                    <a:pt x="1546299" y="1091608"/>
                  </a:lnTo>
                  <a:lnTo>
                    <a:pt x="1576573" y="1091608"/>
                  </a:lnTo>
                  <a:cubicBezTo>
                    <a:pt x="1626641" y="1091608"/>
                    <a:pt x="1667589" y="1050854"/>
                    <a:pt x="1667589" y="1000592"/>
                  </a:cubicBezTo>
                  <a:cubicBezTo>
                    <a:pt x="1667589" y="963526"/>
                    <a:pt x="1645271" y="931699"/>
                    <a:pt x="1613445" y="917533"/>
                  </a:cubicBezTo>
                  <a:cubicBezTo>
                    <a:pt x="1771413" y="837384"/>
                    <a:pt x="1880088" y="673983"/>
                    <a:pt x="1880088" y="485159"/>
                  </a:cubicBezTo>
                  <a:close/>
                  <a:moveTo>
                    <a:pt x="60742" y="60742"/>
                  </a:moveTo>
                  <a:lnTo>
                    <a:pt x="1122076" y="60742"/>
                  </a:lnTo>
                  <a:lnTo>
                    <a:pt x="1122076" y="84418"/>
                  </a:lnTo>
                  <a:cubicBezTo>
                    <a:pt x="993994" y="171746"/>
                    <a:pt x="909770" y="318846"/>
                    <a:pt x="909770" y="485159"/>
                  </a:cubicBezTo>
                  <a:cubicBezTo>
                    <a:pt x="909770" y="673983"/>
                    <a:pt x="1018446" y="837384"/>
                    <a:pt x="1176220" y="917533"/>
                  </a:cubicBezTo>
                  <a:cubicBezTo>
                    <a:pt x="1144393" y="931699"/>
                    <a:pt x="1122076" y="963526"/>
                    <a:pt x="1122076" y="1000592"/>
                  </a:cubicBezTo>
                  <a:lnTo>
                    <a:pt x="1122076" y="1516025"/>
                  </a:lnTo>
                  <a:lnTo>
                    <a:pt x="818754" y="1516025"/>
                  </a:lnTo>
                  <a:lnTo>
                    <a:pt x="818754" y="1819346"/>
                  </a:lnTo>
                  <a:lnTo>
                    <a:pt x="60742" y="1819346"/>
                  </a:lnTo>
                  <a:lnTo>
                    <a:pt x="60742" y="60742"/>
                  </a:lnTo>
                  <a:close/>
                  <a:moveTo>
                    <a:pt x="1078994" y="1576767"/>
                  </a:moveTo>
                  <a:lnTo>
                    <a:pt x="879302" y="1776458"/>
                  </a:lnTo>
                  <a:lnTo>
                    <a:pt x="879302" y="1576767"/>
                  </a:lnTo>
                  <a:lnTo>
                    <a:pt x="1078994" y="1576767"/>
                  </a:lnTo>
                  <a:close/>
                  <a:moveTo>
                    <a:pt x="1336710" y="1728330"/>
                  </a:moveTo>
                  <a:lnTo>
                    <a:pt x="1453148" y="1728330"/>
                  </a:lnTo>
                  <a:lnTo>
                    <a:pt x="1394929" y="1801104"/>
                  </a:lnTo>
                  <a:lnTo>
                    <a:pt x="1336710" y="1728330"/>
                  </a:lnTo>
                  <a:close/>
                  <a:moveTo>
                    <a:pt x="1485751" y="1667782"/>
                  </a:moveTo>
                  <a:lnTo>
                    <a:pt x="1425009" y="1667782"/>
                  </a:lnTo>
                  <a:lnTo>
                    <a:pt x="1425009" y="1212897"/>
                  </a:lnTo>
                  <a:lnTo>
                    <a:pt x="1364267" y="1212897"/>
                  </a:lnTo>
                  <a:lnTo>
                    <a:pt x="1364267" y="1667782"/>
                  </a:lnTo>
                  <a:lnTo>
                    <a:pt x="1303525" y="1667782"/>
                  </a:lnTo>
                  <a:lnTo>
                    <a:pt x="1303525" y="1091608"/>
                  </a:lnTo>
                  <a:lnTo>
                    <a:pt x="1364267" y="1091608"/>
                  </a:lnTo>
                  <a:lnTo>
                    <a:pt x="1364267" y="1152350"/>
                  </a:lnTo>
                  <a:lnTo>
                    <a:pt x="1425009" y="1152350"/>
                  </a:lnTo>
                  <a:lnTo>
                    <a:pt x="1425009" y="1091608"/>
                  </a:lnTo>
                  <a:lnTo>
                    <a:pt x="1485751" y="1091608"/>
                  </a:lnTo>
                  <a:lnTo>
                    <a:pt x="1485751" y="1667782"/>
                  </a:lnTo>
                  <a:close/>
                  <a:moveTo>
                    <a:pt x="1576767" y="970318"/>
                  </a:moveTo>
                  <a:cubicBezTo>
                    <a:pt x="1593456" y="970318"/>
                    <a:pt x="1607041" y="983902"/>
                    <a:pt x="1607041" y="1000592"/>
                  </a:cubicBezTo>
                  <a:cubicBezTo>
                    <a:pt x="1607041" y="1017281"/>
                    <a:pt x="1593456" y="1030866"/>
                    <a:pt x="1576767" y="1030866"/>
                  </a:cubicBezTo>
                  <a:lnTo>
                    <a:pt x="1212898" y="1030866"/>
                  </a:lnTo>
                  <a:cubicBezTo>
                    <a:pt x="1196208" y="1030866"/>
                    <a:pt x="1182624" y="1017281"/>
                    <a:pt x="1182624" y="1000592"/>
                  </a:cubicBezTo>
                  <a:cubicBezTo>
                    <a:pt x="1182624" y="983902"/>
                    <a:pt x="1196208" y="970318"/>
                    <a:pt x="1212898" y="970318"/>
                  </a:cubicBezTo>
                  <a:lnTo>
                    <a:pt x="1576767" y="970318"/>
                  </a:lnTo>
                  <a:close/>
                  <a:moveTo>
                    <a:pt x="1394929" y="909770"/>
                  </a:moveTo>
                  <a:cubicBezTo>
                    <a:pt x="1160695" y="909770"/>
                    <a:pt x="970318" y="719200"/>
                    <a:pt x="970318" y="485159"/>
                  </a:cubicBezTo>
                  <a:cubicBezTo>
                    <a:pt x="970318" y="251118"/>
                    <a:pt x="1160695" y="60742"/>
                    <a:pt x="1394929" y="60742"/>
                  </a:cubicBezTo>
                  <a:cubicBezTo>
                    <a:pt x="1629164" y="60742"/>
                    <a:pt x="1819346" y="251118"/>
                    <a:pt x="1819346" y="485159"/>
                  </a:cubicBezTo>
                  <a:cubicBezTo>
                    <a:pt x="1819346" y="719200"/>
                    <a:pt x="1628970" y="909770"/>
                    <a:pt x="1394929" y="90977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" name="자유형: 도형 5">
              <a:extLst>
                <a:ext uri="{FF2B5EF4-FFF2-40B4-BE49-F238E27FC236}">
                  <a16:creationId xmlns:a16="http://schemas.microsoft.com/office/drawing/2014/main" id="{E595976F-B982-4A1B-A286-0D18C45931AC}"/>
                </a:ext>
              </a:extLst>
            </p:cNvPr>
            <p:cNvSpPr/>
            <p:nvPr/>
          </p:nvSpPr>
          <p:spPr>
            <a:xfrm>
              <a:off x="988196" y="4477391"/>
              <a:ext cx="727544" cy="727738"/>
            </a:xfrm>
            <a:custGeom>
              <a:avLst/>
              <a:gdLst>
                <a:gd name="connsiteX0" fmla="*/ 363869 w 727544"/>
                <a:gd name="connsiteY0" fmla="*/ 0 h 727738"/>
                <a:gd name="connsiteX1" fmla="*/ 0 w 727544"/>
                <a:gd name="connsiteY1" fmla="*/ 363869 h 727738"/>
                <a:gd name="connsiteX2" fmla="*/ 363869 w 727544"/>
                <a:gd name="connsiteY2" fmla="*/ 727738 h 727738"/>
                <a:gd name="connsiteX3" fmla="*/ 613629 w 727544"/>
                <a:gd name="connsiteY3" fmla="*/ 628572 h 727738"/>
                <a:gd name="connsiteX4" fmla="*/ 571905 w 727544"/>
                <a:gd name="connsiteY4" fmla="*/ 584519 h 727738"/>
                <a:gd name="connsiteX5" fmla="*/ 363869 w 727544"/>
                <a:gd name="connsiteY5" fmla="*/ 667191 h 727738"/>
                <a:gd name="connsiteX6" fmla="*/ 60548 w 727544"/>
                <a:gd name="connsiteY6" fmla="*/ 363869 h 727738"/>
                <a:gd name="connsiteX7" fmla="*/ 363869 w 727544"/>
                <a:gd name="connsiteY7" fmla="*/ 60742 h 727738"/>
                <a:gd name="connsiteX8" fmla="*/ 666997 w 727544"/>
                <a:gd name="connsiteY8" fmla="*/ 363869 h 727738"/>
                <a:gd name="connsiteX9" fmla="*/ 611883 w 727544"/>
                <a:gd name="connsiteY9" fmla="*/ 538138 h 727738"/>
                <a:gd name="connsiteX10" fmla="*/ 661369 w 727544"/>
                <a:gd name="connsiteY10" fmla="*/ 573070 h 727738"/>
                <a:gd name="connsiteX11" fmla="*/ 727545 w 727544"/>
                <a:gd name="connsiteY11" fmla="*/ 363869 h 727738"/>
                <a:gd name="connsiteX12" fmla="*/ 363869 w 727544"/>
                <a:gd name="connsiteY12" fmla="*/ 0 h 7277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727544" h="727738">
                  <a:moveTo>
                    <a:pt x="363869" y="0"/>
                  </a:moveTo>
                  <a:cubicBezTo>
                    <a:pt x="163207" y="0"/>
                    <a:pt x="0" y="163207"/>
                    <a:pt x="0" y="363869"/>
                  </a:cubicBezTo>
                  <a:cubicBezTo>
                    <a:pt x="0" y="564531"/>
                    <a:pt x="163207" y="727738"/>
                    <a:pt x="363869" y="727738"/>
                  </a:cubicBezTo>
                  <a:cubicBezTo>
                    <a:pt x="457214" y="727738"/>
                    <a:pt x="545901" y="692419"/>
                    <a:pt x="613629" y="628572"/>
                  </a:cubicBezTo>
                  <a:lnTo>
                    <a:pt x="571905" y="584519"/>
                  </a:lnTo>
                  <a:cubicBezTo>
                    <a:pt x="515433" y="637887"/>
                    <a:pt x="441495" y="667191"/>
                    <a:pt x="363869" y="667191"/>
                  </a:cubicBezTo>
                  <a:cubicBezTo>
                    <a:pt x="196586" y="667191"/>
                    <a:pt x="60548" y="531152"/>
                    <a:pt x="60548" y="363869"/>
                  </a:cubicBezTo>
                  <a:cubicBezTo>
                    <a:pt x="60548" y="196586"/>
                    <a:pt x="196586" y="60742"/>
                    <a:pt x="363869" y="60742"/>
                  </a:cubicBezTo>
                  <a:cubicBezTo>
                    <a:pt x="531152" y="60742"/>
                    <a:pt x="666997" y="196586"/>
                    <a:pt x="666997" y="363869"/>
                  </a:cubicBezTo>
                  <a:cubicBezTo>
                    <a:pt x="666997" y="426746"/>
                    <a:pt x="647978" y="487100"/>
                    <a:pt x="611883" y="538138"/>
                  </a:cubicBezTo>
                  <a:lnTo>
                    <a:pt x="661369" y="573070"/>
                  </a:lnTo>
                  <a:cubicBezTo>
                    <a:pt x="704645" y="511552"/>
                    <a:pt x="727545" y="439166"/>
                    <a:pt x="727545" y="363869"/>
                  </a:cubicBezTo>
                  <a:cubicBezTo>
                    <a:pt x="727738" y="163207"/>
                    <a:pt x="564337" y="0"/>
                    <a:pt x="363869" y="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" name="자유형: 도형 7">
              <a:extLst>
                <a:ext uri="{FF2B5EF4-FFF2-40B4-BE49-F238E27FC236}">
                  <a16:creationId xmlns:a16="http://schemas.microsoft.com/office/drawing/2014/main" id="{027E9F75-6628-4BAA-A6D0-7EAB88C0764F}"/>
                </a:ext>
              </a:extLst>
            </p:cNvPr>
            <p:cNvSpPr/>
            <p:nvPr/>
          </p:nvSpPr>
          <p:spPr>
            <a:xfrm>
              <a:off x="1352066" y="4598681"/>
              <a:ext cx="242773" cy="242773"/>
            </a:xfrm>
            <a:custGeom>
              <a:avLst/>
              <a:gdLst>
                <a:gd name="connsiteX0" fmla="*/ 0 w 242773"/>
                <a:gd name="connsiteY0" fmla="*/ 0 h 242773"/>
                <a:gd name="connsiteX1" fmla="*/ 0 w 242773"/>
                <a:gd name="connsiteY1" fmla="*/ 60742 h 242773"/>
                <a:gd name="connsiteX2" fmla="*/ 182032 w 242773"/>
                <a:gd name="connsiteY2" fmla="*/ 242774 h 242773"/>
                <a:gd name="connsiteX3" fmla="*/ 242774 w 242773"/>
                <a:gd name="connsiteY3" fmla="*/ 242774 h 242773"/>
                <a:gd name="connsiteX4" fmla="*/ 0 w 242773"/>
                <a:gd name="connsiteY4" fmla="*/ 0 h 242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2773" h="242773">
                  <a:moveTo>
                    <a:pt x="0" y="0"/>
                  </a:moveTo>
                  <a:lnTo>
                    <a:pt x="0" y="60742"/>
                  </a:lnTo>
                  <a:cubicBezTo>
                    <a:pt x="100331" y="60742"/>
                    <a:pt x="182032" y="142249"/>
                    <a:pt x="182032" y="242774"/>
                  </a:cubicBezTo>
                  <a:lnTo>
                    <a:pt x="242774" y="242774"/>
                  </a:lnTo>
                  <a:cubicBezTo>
                    <a:pt x="242580" y="108870"/>
                    <a:pt x="133710" y="0"/>
                    <a:pt x="0" y="0"/>
                  </a:cubicBez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8">
              <a:extLst>
                <a:ext uri="{FF2B5EF4-FFF2-40B4-BE49-F238E27FC236}">
                  <a16:creationId xmlns:a16="http://schemas.microsoft.com/office/drawing/2014/main" id="{D6527FD9-957C-4475-AEA7-8BDD61C1FD4C}"/>
                </a:ext>
              </a:extLst>
            </p:cNvPr>
            <p:cNvSpPr/>
            <p:nvPr/>
          </p:nvSpPr>
          <p:spPr>
            <a:xfrm>
              <a:off x="78426" y="4477391"/>
              <a:ext cx="363869" cy="363869"/>
            </a:xfrm>
            <a:custGeom>
              <a:avLst/>
              <a:gdLst>
                <a:gd name="connsiteX0" fmla="*/ 363869 w 363869"/>
                <a:gd name="connsiteY0" fmla="*/ 0 h 363869"/>
                <a:gd name="connsiteX1" fmla="*/ 0 w 363869"/>
                <a:gd name="connsiteY1" fmla="*/ 0 h 363869"/>
                <a:gd name="connsiteX2" fmla="*/ 0 w 363869"/>
                <a:gd name="connsiteY2" fmla="*/ 363869 h 363869"/>
                <a:gd name="connsiteX3" fmla="*/ 363869 w 363869"/>
                <a:gd name="connsiteY3" fmla="*/ 363869 h 363869"/>
                <a:gd name="connsiteX4" fmla="*/ 363869 w 363869"/>
                <a:gd name="connsiteY4" fmla="*/ 0 h 363869"/>
                <a:gd name="connsiteX5" fmla="*/ 303321 w 363869"/>
                <a:gd name="connsiteY5" fmla="*/ 303321 h 363869"/>
                <a:gd name="connsiteX6" fmla="*/ 60742 w 363869"/>
                <a:gd name="connsiteY6" fmla="*/ 303321 h 363869"/>
                <a:gd name="connsiteX7" fmla="*/ 60742 w 363869"/>
                <a:gd name="connsiteY7" fmla="*/ 60742 h 363869"/>
                <a:gd name="connsiteX8" fmla="*/ 303321 w 363869"/>
                <a:gd name="connsiteY8" fmla="*/ 60742 h 363869"/>
                <a:gd name="connsiteX9" fmla="*/ 303321 w 363869"/>
                <a:gd name="connsiteY9" fmla="*/ 303321 h 363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63869" h="363869">
                  <a:moveTo>
                    <a:pt x="363869" y="0"/>
                  </a:moveTo>
                  <a:lnTo>
                    <a:pt x="0" y="0"/>
                  </a:lnTo>
                  <a:lnTo>
                    <a:pt x="0" y="363869"/>
                  </a:lnTo>
                  <a:lnTo>
                    <a:pt x="363869" y="363869"/>
                  </a:lnTo>
                  <a:lnTo>
                    <a:pt x="363869" y="0"/>
                  </a:lnTo>
                  <a:close/>
                  <a:moveTo>
                    <a:pt x="303321" y="303321"/>
                  </a:moveTo>
                  <a:lnTo>
                    <a:pt x="60742" y="303321"/>
                  </a:lnTo>
                  <a:lnTo>
                    <a:pt x="60742" y="60742"/>
                  </a:lnTo>
                  <a:lnTo>
                    <a:pt x="303321" y="60742"/>
                  </a:lnTo>
                  <a:lnTo>
                    <a:pt x="303321" y="303321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" name="자유형: 도형 9">
              <a:extLst>
                <a:ext uri="{FF2B5EF4-FFF2-40B4-BE49-F238E27FC236}">
                  <a16:creationId xmlns:a16="http://schemas.microsoft.com/office/drawing/2014/main" id="{CB38FBC7-1D2A-4A25-90C0-8550D33D5EE1}"/>
                </a:ext>
              </a:extLst>
            </p:cNvPr>
            <p:cNvSpPr/>
            <p:nvPr/>
          </p:nvSpPr>
          <p:spPr>
            <a:xfrm>
              <a:off x="503037" y="447739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" name="자유형: 도형 10">
              <a:extLst>
                <a:ext uri="{FF2B5EF4-FFF2-40B4-BE49-F238E27FC236}">
                  <a16:creationId xmlns:a16="http://schemas.microsoft.com/office/drawing/2014/main" id="{99B24CAA-B67D-49DE-948A-8DE3B305F7F2}"/>
                </a:ext>
              </a:extLst>
            </p:cNvPr>
            <p:cNvSpPr/>
            <p:nvPr/>
          </p:nvSpPr>
          <p:spPr>
            <a:xfrm>
              <a:off x="503037" y="459868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" name="자유형: 도형 11">
              <a:extLst>
                <a:ext uri="{FF2B5EF4-FFF2-40B4-BE49-F238E27FC236}">
                  <a16:creationId xmlns:a16="http://schemas.microsoft.com/office/drawing/2014/main" id="{EBC263D5-9B02-49B2-A802-6FBCA7619C6C}"/>
                </a:ext>
              </a:extLst>
            </p:cNvPr>
            <p:cNvSpPr/>
            <p:nvPr/>
          </p:nvSpPr>
          <p:spPr>
            <a:xfrm>
              <a:off x="503037" y="4719971"/>
              <a:ext cx="242579" cy="60741"/>
            </a:xfrm>
            <a:custGeom>
              <a:avLst/>
              <a:gdLst>
                <a:gd name="connsiteX0" fmla="*/ 0 w 242579"/>
                <a:gd name="connsiteY0" fmla="*/ 0 h 60741"/>
                <a:gd name="connsiteX1" fmla="*/ 242579 w 242579"/>
                <a:gd name="connsiteY1" fmla="*/ 0 h 60741"/>
                <a:gd name="connsiteX2" fmla="*/ 242579 w 242579"/>
                <a:gd name="connsiteY2" fmla="*/ 60742 h 60741"/>
                <a:gd name="connsiteX3" fmla="*/ 0 w 242579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579" h="60741">
                  <a:moveTo>
                    <a:pt x="0" y="0"/>
                  </a:moveTo>
                  <a:lnTo>
                    <a:pt x="242579" y="0"/>
                  </a:lnTo>
                  <a:lnTo>
                    <a:pt x="24257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12">
              <a:extLst>
                <a:ext uri="{FF2B5EF4-FFF2-40B4-BE49-F238E27FC236}">
                  <a16:creationId xmlns:a16="http://schemas.microsoft.com/office/drawing/2014/main" id="{AD4B8BBF-99C4-43BC-87B7-CE7EC8423E03}"/>
                </a:ext>
              </a:extLst>
            </p:cNvPr>
            <p:cNvSpPr/>
            <p:nvPr/>
          </p:nvSpPr>
          <p:spPr>
            <a:xfrm>
              <a:off x="78426" y="4902002"/>
              <a:ext cx="303321" cy="60741"/>
            </a:xfrm>
            <a:custGeom>
              <a:avLst/>
              <a:gdLst>
                <a:gd name="connsiteX0" fmla="*/ 0 w 303321"/>
                <a:gd name="connsiteY0" fmla="*/ 0 h 60741"/>
                <a:gd name="connsiteX1" fmla="*/ 303321 w 303321"/>
                <a:gd name="connsiteY1" fmla="*/ 0 h 60741"/>
                <a:gd name="connsiteX2" fmla="*/ 303321 w 303321"/>
                <a:gd name="connsiteY2" fmla="*/ 60742 h 60741"/>
                <a:gd name="connsiteX3" fmla="*/ 0 w 30332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03321" h="60741">
                  <a:moveTo>
                    <a:pt x="0" y="0"/>
                  </a:moveTo>
                  <a:lnTo>
                    <a:pt x="303321" y="0"/>
                  </a:lnTo>
                  <a:lnTo>
                    <a:pt x="303321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13">
              <a:extLst>
                <a:ext uri="{FF2B5EF4-FFF2-40B4-BE49-F238E27FC236}">
                  <a16:creationId xmlns:a16="http://schemas.microsoft.com/office/drawing/2014/main" id="{E459F62F-3C44-48D8-AB34-8FF6E7AC9102}"/>
                </a:ext>
              </a:extLst>
            </p:cNvPr>
            <p:cNvSpPr/>
            <p:nvPr/>
          </p:nvSpPr>
          <p:spPr>
            <a:xfrm>
              <a:off x="78426" y="5023292"/>
              <a:ext cx="576174" cy="60741"/>
            </a:xfrm>
            <a:custGeom>
              <a:avLst/>
              <a:gdLst>
                <a:gd name="connsiteX0" fmla="*/ 0 w 576174"/>
                <a:gd name="connsiteY0" fmla="*/ 0 h 60741"/>
                <a:gd name="connsiteX1" fmla="*/ 576175 w 576174"/>
                <a:gd name="connsiteY1" fmla="*/ 0 h 60741"/>
                <a:gd name="connsiteX2" fmla="*/ 576175 w 576174"/>
                <a:gd name="connsiteY2" fmla="*/ 60742 h 60741"/>
                <a:gd name="connsiteX3" fmla="*/ 0 w 576174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6174" h="60741">
                  <a:moveTo>
                    <a:pt x="0" y="0"/>
                  </a:moveTo>
                  <a:lnTo>
                    <a:pt x="576175" y="0"/>
                  </a:lnTo>
                  <a:lnTo>
                    <a:pt x="576175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24">
              <a:extLst>
                <a:ext uri="{FF2B5EF4-FFF2-40B4-BE49-F238E27FC236}">
                  <a16:creationId xmlns:a16="http://schemas.microsoft.com/office/drawing/2014/main" id="{9B257D91-0D8A-4AF5-8FBA-FEBAEE129965}"/>
                </a:ext>
              </a:extLst>
            </p:cNvPr>
            <p:cNvSpPr/>
            <p:nvPr/>
          </p:nvSpPr>
          <p:spPr>
            <a:xfrm>
              <a:off x="78426" y="5144582"/>
              <a:ext cx="849028" cy="60741"/>
            </a:xfrm>
            <a:custGeom>
              <a:avLst/>
              <a:gdLst>
                <a:gd name="connsiteX0" fmla="*/ 0 w 849028"/>
                <a:gd name="connsiteY0" fmla="*/ 0 h 60741"/>
                <a:gd name="connsiteX1" fmla="*/ 849028 w 849028"/>
                <a:gd name="connsiteY1" fmla="*/ 0 h 60741"/>
                <a:gd name="connsiteX2" fmla="*/ 849028 w 849028"/>
                <a:gd name="connsiteY2" fmla="*/ 60742 h 60741"/>
                <a:gd name="connsiteX3" fmla="*/ 0 w 84902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9028" h="60741">
                  <a:moveTo>
                    <a:pt x="0" y="0"/>
                  </a:moveTo>
                  <a:lnTo>
                    <a:pt x="849028" y="0"/>
                  </a:lnTo>
                  <a:lnTo>
                    <a:pt x="849028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597AE68-139E-46DF-87F5-9ED56526150C}"/>
                </a:ext>
              </a:extLst>
            </p:cNvPr>
            <p:cNvSpPr/>
            <p:nvPr/>
          </p:nvSpPr>
          <p:spPr>
            <a:xfrm>
              <a:off x="78426" y="5265872"/>
              <a:ext cx="849028" cy="60741"/>
            </a:xfrm>
            <a:custGeom>
              <a:avLst/>
              <a:gdLst>
                <a:gd name="connsiteX0" fmla="*/ 0 w 849028"/>
                <a:gd name="connsiteY0" fmla="*/ 0 h 60741"/>
                <a:gd name="connsiteX1" fmla="*/ 849028 w 849028"/>
                <a:gd name="connsiteY1" fmla="*/ 0 h 60741"/>
                <a:gd name="connsiteX2" fmla="*/ 849028 w 849028"/>
                <a:gd name="connsiteY2" fmla="*/ 60742 h 60741"/>
                <a:gd name="connsiteX3" fmla="*/ 0 w 84902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9028" h="60741">
                  <a:moveTo>
                    <a:pt x="0" y="0"/>
                  </a:moveTo>
                  <a:lnTo>
                    <a:pt x="849028" y="0"/>
                  </a:lnTo>
                  <a:lnTo>
                    <a:pt x="849028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26">
              <a:extLst>
                <a:ext uri="{FF2B5EF4-FFF2-40B4-BE49-F238E27FC236}">
                  <a16:creationId xmlns:a16="http://schemas.microsoft.com/office/drawing/2014/main" id="{4173904A-819E-4715-B848-2F84B289D9CB}"/>
                </a:ext>
              </a:extLst>
            </p:cNvPr>
            <p:cNvSpPr/>
            <p:nvPr/>
          </p:nvSpPr>
          <p:spPr>
            <a:xfrm>
              <a:off x="321006" y="5387161"/>
              <a:ext cx="606448" cy="60741"/>
            </a:xfrm>
            <a:custGeom>
              <a:avLst/>
              <a:gdLst>
                <a:gd name="connsiteX0" fmla="*/ 0 w 606448"/>
                <a:gd name="connsiteY0" fmla="*/ 0 h 60741"/>
                <a:gd name="connsiteX1" fmla="*/ 606449 w 606448"/>
                <a:gd name="connsiteY1" fmla="*/ 0 h 60741"/>
                <a:gd name="connsiteX2" fmla="*/ 606449 w 606448"/>
                <a:gd name="connsiteY2" fmla="*/ 60742 h 60741"/>
                <a:gd name="connsiteX3" fmla="*/ 0 w 606448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6448" h="60741">
                  <a:moveTo>
                    <a:pt x="0" y="0"/>
                  </a:moveTo>
                  <a:lnTo>
                    <a:pt x="606449" y="0"/>
                  </a:lnTo>
                  <a:lnTo>
                    <a:pt x="606449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27">
              <a:extLst>
                <a:ext uri="{FF2B5EF4-FFF2-40B4-BE49-F238E27FC236}">
                  <a16:creationId xmlns:a16="http://schemas.microsoft.com/office/drawing/2014/main" id="{763D10A4-A371-4A47-B1EE-720F8E319875}"/>
                </a:ext>
              </a:extLst>
            </p:cNvPr>
            <p:cNvSpPr/>
            <p:nvPr/>
          </p:nvSpPr>
          <p:spPr>
            <a:xfrm>
              <a:off x="442296" y="4902002"/>
              <a:ext cx="212305" cy="60741"/>
            </a:xfrm>
            <a:custGeom>
              <a:avLst/>
              <a:gdLst>
                <a:gd name="connsiteX0" fmla="*/ 0 w 212305"/>
                <a:gd name="connsiteY0" fmla="*/ 0 h 60741"/>
                <a:gd name="connsiteX1" fmla="*/ 212306 w 212305"/>
                <a:gd name="connsiteY1" fmla="*/ 0 h 60741"/>
                <a:gd name="connsiteX2" fmla="*/ 212306 w 212305"/>
                <a:gd name="connsiteY2" fmla="*/ 60742 h 60741"/>
                <a:gd name="connsiteX3" fmla="*/ 0 w 212305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2305" h="60741">
                  <a:moveTo>
                    <a:pt x="0" y="0"/>
                  </a:moveTo>
                  <a:lnTo>
                    <a:pt x="212306" y="0"/>
                  </a:lnTo>
                  <a:lnTo>
                    <a:pt x="212306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:a16="http://schemas.microsoft.com/office/drawing/2014/main" id="{6393471B-3E51-402B-9C78-8EE622C8F1BF}"/>
                </a:ext>
              </a:extLst>
            </p:cNvPr>
            <p:cNvSpPr/>
            <p:nvPr/>
          </p:nvSpPr>
          <p:spPr>
            <a:xfrm>
              <a:off x="78426" y="5387161"/>
              <a:ext cx="60741" cy="60741"/>
            </a:xfrm>
            <a:custGeom>
              <a:avLst/>
              <a:gdLst>
                <a:gd name="connsiteX0" fmla="*/ 0 w 60741"/>
                <a:gd name="connsiteY0" fmla="*/ 0 h 60741"/>
                <a:gd name="connsiteX1" fmla="*/ 60742 w 60741"/>
                <a:gd name="connsiteY1" fmla="*/ 0 h 60741"/>
                <a:gd name="connsiteX2" fmla="*/ 60742 w 60741"/>
                <a:gd name="connsiteY2" fmla="*/ 60742 h 60741"/>
                <a:gd name="connsiteX3" fmla="*/ 0 w 6074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741" h="60741">
                  <a:moveTo>
                    <a:pt x="0" y="0"/>
                  </a:moveTo>
                  <a:lnTo>
                    <a:pt x="60742" y="0"/>
                  </a:lnTo>
                  <a:lnTo>
                    <a:pt x="60742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2" name="자유형: 도형 31">
              <a:extLst>
                <a:ext uri="{FF2B5EF4-FFF2-40B4-BE49-F238E27FC236}">
                  <a16:creationId xmlns:a16="http://schemas.microsoft.com/office/drawing/2014/main" id="{20050373-0831-4A13-BDC7-8BFF2FE4E361}"/>
                </a:ext>
              </a:extLst>
            </p:cNvPr>
            <p:cNvSpPr/>
            <p:nvPr/>
          </p:nvSpPr>
          <p:spPr>
            <a:xfrm>
              <a:off x="199716" y="5387161"/>
              <a:ext cx="60741" cy="60741"/>
            </a:xfrm>
            <a:custGeom>
              <a:avLst/>
              <a:gdLst>
                <a:gd name="connsiteX0" fmla="*/ 0 w 60741"/>
                <a:gd name="connsiteY0" fmla="*/ 0 h 60741"/>
                <a:gd name="connsiteX1" fmla="*/ 60742 w 60741"/>
                <a:gd name="connsiteY1" fmla="*/ 0 h 60741"/>
                <a:gd name="connsiteX2" fmla="*/ 60742 w 60741"/>
                <a:gd name="connsiteY2" fmla="*/ 60742 h 60741"/>
                <a:gd name="connsiteX3" fmla="*/ 0 w 60741"/>
                <a:gd name="connsiteY3" fmla="*/ 60742 h 60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741" h="60741">
                  <a:moveTo>
                    <a:pt x="0" y="0"/>
                  </a:moveTo>
                  <a:lnTo>
                    <a:pt x="60742" y="0"/>
                  </a:lnTo>
                  <a:lnTo>
                    <a:pt x="60742" y="60742"/>
                  </a:lnTo>
                  <a:lnTo>
                    <a:pt x="0" y="60742"/>
                  </a:lnTo>
                  <a:close/>
                </a:path>
              </a:pathLst>
            </a:custGeom>
            <a:grpFill/>
            <a:ln w="193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35" name="슬라이드 번호 개체 틀 34">
            <a:extLst>
              <a:ext uri="{FF2B5EF4-FFF2-40B4-BE49-F238E27FC236}">
                <a16:creationId xmlns:a16="http://schemas.microsoft.com/office/drawing/2014/main" id="{F4317C48-E4B4-477D-8C8F-07BD7BAEB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26</a:t>
            </a:fld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78878CF1-4B41-4268-8125-AE82472BFDD7}"/>
              </a:ext>
            </a:extLst>
          </p:cNvPr>
          <p:cNvSpPr/>
          <p:nvPr/>
        </p:nvSpPr>
        <p:spPr>
          <a:xfrm>
            <a:off x="3502911" y="1539978"/>
            <a:ext cx="4426437" cy="1158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714CD4CD-BE52-401A-8112-7CA480D30AA3}"/>
              </a:ext>
            </a:extLst>
          </p:cNvPr>
          <p:cNvSpPr/>
          <p:nvPr/>
        </p:nvSpPr>
        <p:spPr>
          <a:xfrm>
            <a:off x="2298700" y="1855581"/>
            <a:ext cx="5698888" cy="11336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78878CF1-4B41-4268-8125-AE82472BFDD7}"/>
              </a:ext>
            </a:extLst>
          </p:cNvPr>
          <p:cNvSpPr/>
          <p:nvPr/>
        </p:nvSpPr>
        <p:spPr>
          <a:xfrm>
            <a:off x="2288240" y="2167786"/>
            <a:ext cx="4127500" cy="10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4692762E-8C45-40F2-B799-A0E3D6525B83}"/>
              </a:ext>
            </a:extLst>
          </p:cNvPr>
          <p:cNvSpPr/>
          <p:nvPr/>
        </p:nvSpPr>
        <p:spPr>
          <a:xfrm>
            <a:off x="2186020" y="1312097"/>
            <a:ext cx="6319804" cy="4372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87313" fontAlgn="base">
              <a:lnSpc>
                <a:spcPct val="125000"/>
              </a:lnSpc>
              <a:spcAft>
                <a:spcPts val="600"/>
              </a:spcAft>
            </a:pP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직무관련성은 </a:t>
            </a:r>
            <a:r>
              <a:rPr kumimoji="1" lang="ko-KR" altLang="en-US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직무내용</a:t>
            </a:r>
            <a:r>
              <a:rPr kumimoji="1" lang="en-US" altLang="ko-KR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직무와 금품등 제공자의 관계</a:t>
            </a:r>
            <a:r>
              <a:rPr kumimoji="1" lang="en-US" altLang="ko-KR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쌍방 간에 특수한 사적인 친분관계가 존재하는지 여부</a:t>
            </a:r>
            <a:r>
              <a:rPr kumimoji="1" lang="en-US" altLang="ko-KR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금품등을 수수한 경위와 시기</a:t>
            </a:r>
            <a:r>
              <a:rPr kumimoji="1" lang="en-US" altLang="ko-KR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공정한 직무수행을 저해할 수 있는지 여부 등</a:t>
            </a: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kumimoji="1" lang="ko-KR" altLang="en-US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제반사정을 고려하여 판단</a:t>
            </a: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함이 상당하다</a:t>
            </a:r>
            <a:r>
              <a:rPr kumimoji="1" lang="en-US" altLang="ko-KR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 indent="87313" fontAlgn="base">
              <a:lnSpc>
                <a:spcPct val="125000"/>
              </a:lnSpc>
              <a:spcAft>
                <a:spcPts val="600"/>
              </a:spcAft>
            </a:pP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판례는 뇌물죄의 경우 ‘직무’에는 법령에 정하여진 직무 </a:t>
            </a:r>
            <a:r>
              <a:rPr kumimoji="1" lang="ko-KR" altLang="en-US" sz="1650" spc="-70" dirty="0" err="1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뿐만아니라</a:t>
            </a: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그와 관련 있는 직무</a:t>
            </a:r>
            <a:r>
              <a:rPr kumimoji="1" lang="en-US" altLang="ko-KR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관례상이나 사실상 소관하는 직무행위</a:t>
            </a:r>
            <a:r>
              <a:rPr kumimoji="1" lang="en-US" altLang="ko-KR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결정권자를 보좌하거나 영향을 줄 수 있는 직무행위</a:t>
            </a:r>
            <a:r>
              <a:rPr kumimoji="1" lang="en-US" altLang="ko-KR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과거에 담당하였거나 장래에 담당할 직무 외에 사무분장에 따라 현실적으로 담당하지 않아도 법령상 일반적인 직무권한에 속하는 직무 등 </a:t>
            </a:r>
            <a:r>
              <a:rPr kumimoji="1" lang="ko-KR" altLang="en-US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공무원이 그 직위에 따라 공무로 담당할 일체의 직무를 포함</a:t>
            </a: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한다고 하는 바</a:t>
            </a:r>
            <a:r>
              <a:rPr kumimoji="1" lang="en-US" altLang="ko-KR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pPr indent="87313" fontAlgn="base">
              <a:lnSpc>
                <a:spcPct val="125000"/>
              </a:lnSpc>
              <a:spcAft>
                <a:spcPts val="600"/>
              </a:spcAft>
            </a:pP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청탁금지법의 제정취지</a:t>
            </a:r>
            <a:r>
              <a:rPr kumimoji="1" lang="en-US" altLang="ko-KR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규정의 체계 등에 비추어 청탁금지법에서의 직무관련성의 개념이 </a:t>
            </a:r>
            <a:r>
              <a:rPr kumimoji="1" lang="ko-KR" altLang="en-US" sz="1650" b="1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뇌물죄의 그것과 완전히 일치한다고 하기는 어려우나     위 설시 법리는 청탁금지법의 직무관련성을 해석하는데 있어 중요한 기준</a:t>
            </a:r>
            <a:r>
              <a:rPr kumimoji="1" lang="ko-KR" altLang="en-US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된다고 할 것이다</a:t>
            </a:r>
            <a:r>
              <a:rPr kumimoji="1" lang="en-US" altLang="ko-KR" sz="1650" spc="-70" dirty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816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3">
            <a:extLst>
              <a:ext uri="{FF2B5EF4-FFF2-40B4-BE49-F238E27FC236}">
                <a16:creationId xmlns:a16="http://schemas.microsoft.com/office/drawing/2014/main" id="{79AABA9A-6DD1-4B75-A774-6D202DB63071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E0A9EFD7-9F97-4B66-A5B6-D18CF2A2AD29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:a16="http://schemas.microsoft.com/office/drawing/2014/main" id="{1920EA4B-8E7F-4362-B728-98A0ED6F236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:a16="http://schemas.microsoft.com/office/drawing/2014/main" id="{A9B6D396-AFF7-4EC1-B6F8-C72A3347933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0" name="직선 연결선 39">
              <a:extLst>
                <a:ext uri="{FF2B5EF4-FFF2-40B4-BE49-F238E27FC236}">
                  <a16:creationId xmlns:a16="http://schemas.microsoft.com/office/drawing/2014/main" id="{C18E95E1-E25B-48E9-84BB-0C1696182D4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40">
              <a:extLst>
                <a:ext uri="{FF2B5EF4-FFF2-40B4-BE49-F238E27FC236}">
                  <a16:creationId xmlns:a16="http://schemas.microsoft.com/office/drawing/2014/main" id="{7A38E5B3-FF30-4BE4-BA61-C412FDA966C2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93EBAD56-FAB6-40DB-94A1-5FEA789C1AB7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:a16="http://schemas.microsoft.com/office/drawing/2014/main" id="{5DD59D63-7486-492B-B3C2-82AF7271E3C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1302C25-EA49-4CFF-B3E0-F412DE25E2C6}"/>
              </a:ext>
            </a:extLst>
          </p:cNvPr>
          <p:cNvSpPr/>
          <p:nvPr/>
        </p:nvSpPr>
        <p:spPr>
          <a:xfrm>
            <a:off x="0" y="0"/>
            <a:ext cx="9144002" cy="6858001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60">
            <a:extLst>
              <a:ext uri="{FF2B5EF4-FFF2-40B4-BE49-F238E27FC236}">
                <a16:creationId xmlns:a16="http://schemas.microsoft.com/office/drawing/2014/main" id="{B1DC5937-12C8-4313-9E0B-885D1638CDE3}"/>
              </a:ext>
            </a:extLst>
          </p:cNvPr>
          <p:cNvGrpSpPr/>
          <p:nvPr/>
        </p:nvGrpSpPr>
        <p:grpSpPr>
          <a:xfrm>
            <a:off x="713394" y="647700"/>
            <a:ext cx="7714743" cy="5562602"/>
            <a:chOff x="713394" y="647700"/>
            <a:chExt cx="7714743" cy="5562602"/>
          </a:xfrm>
        </p:grpSpPr>
        <p:grpSp>
          <p:nvGrpSpPr>
            <p:cNvPr id="7" name="그룹 15">
              <a:extLst>
                <a:ext uri="{FF2B5EF4-FFF2-40B4-BE49-F238E27FC236}">
                  <a16:creationId xmlns:a16="http://schemas.microsoft.com/office/drawing/2014/main" id="{A0A504EC-6A13-4C7F-80A1-23CB90E68EBE}"/>
                </a:ext>
              </a:extLst>
            </p:cNvPr>
            <p:cNvGrpSpPr/>
            <p:nvPr/>
          </p:nvGrpSpPr>
          <p:grpSpPr>
            <a:xfrm>
              <a:off x="713394" y="647700"/>
              <a:ext cx="7711841" cy="5562600"/>
              <a:chOff x="257622" y="319178"/>
              <a:chExt cx="8622752" cy="6219644"/>
            </a:xfrm>
          </p:grpSpPr>
          <p:sp>
            <p:nvSpPr>
              <p:cNvPr id="13" name="사각형: 둥근 모서리 12">
                <a:extLst>
                  <a:ext uri="{FF2B5EF4-FFF2-40B4-BE49-F238E27FC236}">
                    <a16:creationId xmlns:a16="http://schemas.microsoft.com/office/drawing/2014/main" id="{A9A47B04-5B2E-4238-86D4-614FCF9D8F28}"/>
                  </a:ext>
                </a:extLst>
              </p:cNvPr>
              <p:cNvSpPr/>
              <p:nvPr/>
            </p:nvSpPr>
            <p:spPr>
              <a:xfrm>
                <a:off x="257622" y="319178"/>
                <a:ext cx="8622752" cy="6219644"/>
              </a:xfrm>
              <a:prstGeom prst="roundRect">
                <a:avLst>
                  <a:gd name="adj" fmla="val 4231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79400" dist="177800" dir="4800000" algn="c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사각형: 둥근 위쪽 모서리 13">
                <a:extLst>
                  <a:ext uri="{FF2B5EF4-FFF2-40B4-BE49-F238E27FC236}">
                    <a16:creationId xmlns:a16="http://schemas.microsoft.com/office/drawing/2014/main" id="{2E27DC5E-B6EB-4984-B5F1-38534893D80C}"/>
                  </a:ext>
                </a:extLst>
              </p:cNvPr>
              <p:cNvSpPr/>
              <p:nvPr/>
            </p:nvSpPr>
            <p:spPr>
              <a:xfrm rot="16200000">
                <a:off x="-1993985" y="2571456"/>
                <a:ext cx="6218973" cy="1715760"/>
              </a:xfrm>
              <a:prstGeom prst="round2SameRect">
                <a:avLst>
                  <a:gd name="adj1" fmla="val 14617"/>
                  <a:gd name="adj2" fmla="val 0"/>
                </a:avLst>
              </a:prstGeom>
              <a:gradFill flip="none" rotWithShape="1"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23000">
                    <a:schemeClr val="accent1">
                      <a:lumMod val="75000"/>
                    </a:schemeClr>
                  </a:gs>
                </a:gsLst>
                <a:lin ang="11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직사각형 14">
                <a:extLst>
                  <a:ext uri="{FF2B5EF4-FFF2-40B4-BE49-F238E27FC236}">
                    <a16:creationId xmlns:a16="http://schemas.microsoft.com/office/drawing/2014/main" id="{FCCAA575-E31E-4067-9FF3-ABA6F85923BF}"/>
                  </a:ext>
                </a:extLst>
              </p:cNvPr>
              <p:cNvSpPr/>
              <p:nvPr/>
            </p:nvSpPr>
            <p:spPr>
              <a:xfrm>
                <a:off x="402267" y="544075"/>
                <a:ext cx="1398031" cy="15571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914400">
                  <a:spcAft>
                    <a:spcPts val="300"/>
                  </a:spcAft>
                  <a:defRPr/>
                </a:pPr>
                <a:r>
                  <a:rPr lang="ko-KR" altLang="en-US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질의로</a:t>
                </a:r>
                <a:br>
                  <a:rPr lang="en-US" altLang="ko-KR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</a:br>
                <a:r>
                  <a:rPr lang="ko-KR" altLang="en-US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보는</a:t>
                </a:r>
                <a:endParaRPr lang="en-US" altLang="ko-KR" sz="32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  <a:p>
                <a:pPr lvl="0" defTabSz="914400">
                  <a:spcAft>
                    <a:spcPts val="300"/>
                  </a:spcAft>
                  <a:defRPr/>
                </a:pPr>
                <a:r>
                  <a:rPr lang="ko-KR" altLang="en-US" b="1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나눔바른고딕" pitchFamily="50" charset="-127"/>
                    <a:ea typeface="나눔바른고딕" pitchFamily="50" charset="-127"/>
                  </a:rPr>
                  <a:t>청탁금지법</a:t>
                </a:r>
                <a:endParaRPr lang="en-US" altLang="ko-KR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</p:grpSp>
        <p:grpSp>
          <p:nvGrpSpPr>
            <p:cNvPr id="8" name="그룹 32">
              <a:extLst>
                <a:ext uri="{FF2B5EF4-FFF2-40B4-BE49-F238E27FC236}">
                  <a16:creationId xmlns:a16="http://schemas.microsoft.com/office/drawing/2014/main" id="{8B085F4D-436A-45F2-AD00-2AB754E64A62}"/>
                </a:ext>
              </a:extLst>
            </p:cNvPr>
            <p:cNvGrpSpPr/>
            <p:nvPr/>
          </p:nvGrpSpPr>
          <p:grpSpPr>
            <a:xfrm>
              <a:off x="1295400" y="4316426"/>
              <a:ext cx="1292898" cy="1893876"/>
              <a:chOff x="1257300" y="4305300"/>
              <a:chExt cx="1292898" cy="1893876"/>
            </a:xfrm>
          </p:grpSpPr>
          <p:grpSp>
            <p:nvGrpSpPr>
              <p:cNvPr id="9" name="그룹 16">
                <a:extLst>
                  <a:ext uri="{FF2B5EF4-FFF2-40B4-BE49-F238E27FC236}">
                    <a16:creationId xmlns:a16="http://schemas.microsoft.com/office/drawing/2014/main" id="{1E005F29-522F-4C7E-BF85-7460065DA930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646282" y="4305300"/>
                <a:ext cx="480682" cy="375610"/>
                <a:chOff x="606425" y="1824038"/>
                <a:chExt cx="922338" cy="720725"/>
              </a:xfrm>
              <a:solidFill>
                <a:schemeClr val="bg1"/>
              </a:solidFill>
            </p:grpSpPr>
            <p:sp>
              <p:nvSpPr>
                <p:cNvPr id="18" name="Freeform 5">
                  <a:extLst>
                    <a:ext uri="{FF2B5EF4-FFF2-40B4-BE49-F238E27FC236}">
                      <a16:creationId xmlns:a16="http://schemas.microsoft.com/office/drawing/2014/main" id="{BF45E24A-DFAB-44EA-828A-AD16B75AFE9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06425" y="1824038"/>
                  <a:ext cx="922338" cy="720725"/>
                </a:xfrm>
                <a:custGeom>
                  <a:avLst/>
                  <a:gdLst>
                    <a:gd name="T0" fmla="*/ 254 w 2324"/>
                    <a:gd name="T1" fmla="*/ 0 h 1816"/>
                    <a:gd name="T2" fmla="*/ 254 w 2324"/>
                    <a:gd name="T3" fmla="*/ 255 h 1816"/>
                    <a:gd name="T4" fmla="*/ 0 w 2324"/>
                    <a:gd name="T5" fmla="*/ 255 h 1816"/>
                    <a:gd name="T6" fmla="*/ 0 w 2324"/>
                    <a:gd name="T7" fmla="*/ 1816 h 1816"/>
                    <a:gd name="T8" fmla="*/ 2324 w 2324"/>
                    <a:gd name="T9" fmla="*/ 1816 h 1816"/>
                    <a:gd name="T10" fmla="*/ 2324 w 2324"/>
                    <a:gd name="T11" fmla="*/ 0 h 1816"/>
                    <a:gd name="T12" fmla="*/ 254 w 2324"/>
                    <a:gd name="T13" fmla="*/ 0 h 1816"/>
                    <a:gd name="T14" fmla="*/ 2196 w 2324"/>
                    <a:gd name="T15" fmla="*/ 1688 h 1816"/>
                    <a:gd name="T16" fmla="*/ 128 w 2324"/>
                    <a:gd name="T17" fmla="*/ 1688 h 1816"/>
                    <a:gd name="T18" fmla="*/ 128 w 2324"/>
                    <a:gd name="T19" fmla="*/ 383 h 1816"/>
                    <a:gd name="T20" fmla="*/ 254 w 2324"/>
                    <a:gd name="T21" fmla="*/ 383 h 1816"/>
                    <a:gd name="T22" fmla="*/ 254 w 2324"/>
                    <a:gd name="T23" fmla="*/ 1561 h 1816"/>
                    <a:gd name="T24" fmla="*/ 382 w 2324"/>
                    <a:gd name="T25" fmla="*/ 1561 h 1816"/>
                    <a:gd name="T26" fmla="*/ 382 w 2324"/>
                    <a:gd name="T27" fmla="*/ 128 h 1816"/>
                    <a:gd name="T28" fmla="*/ 2196 w 2324"/>
                    <a:gd name="T29" fmla="*/ 128 h 1816"/>
                    <a:gd name="T30" fmla="*/ 2196 w 2324"/>
                    <a:gd name="T31" fmla="*/ 1688 h 1816"/>
                    <a:gd name="T32" fmla="*/ 2196 w 2324"/>
                    <a:gd name="T33" fmla="*/ 1688 h 18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24" h="1816">
                      <a:moveTo>
                        <a:pt x="254" y="0"/>
                      </a:moveTo>
                      <a:lnTo>
                        <a:pt x="254" y="255"/>
                      </a:lnTo>
                      <a:lnTo>
                        <a:pt x="0" y="255"/>
                      </a:lnTo>
                      <a:lnTo>
                        <a:pt x="0" y="1816"/>
                      </a:lnTo>
                      <a:lnTo>
                        <a:pt x="2324" y="1816"/>
                      </a:lnTo>
                      <a:lnTo>
                        <a:pt x="2324" y="0"/>
                      </a:lnTo>
                      <a:lnTo>
                        <a:pt x="254" y="0"/>
                      </a:lnTo>
                      <a:close/>
                      <a:moveTo>
                        <a:pt x="2196" y="1688"/>
                      </a:moveTo>
                      <a:lnTo>
                        <a:pt x="128" y="1688"/>
                      </a:lnTo>
                      <a:lnTo>
                        <a:pt x="128" y="383"/>
                      </a:lnTo>
                      <a:lnTo>
                        <a:pt x="254" y="383"/>
                      </a:lnTo>
                      <a:lnTo>
                        <a:pt x="254" y="1561"/>
                      </a:lnTo>
                      <a:lnTo>
                        <a:pt x="382" y="1561"/>
                      </a:lnTo>
                      <a:lnTo>
                        <a:pt x="382" y="128"/>
                      </a:lnTo>
                      <a:lnTo>
                        <a:pt x="2196" y="128"/>
                      </a:lnTo>
                      <a:lnTo>
                        <a:pt x="2196" y="1688"/>
                      </a:lnTo>
                      <a:lnTo>
                        <a:pt x="2196" y="168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9" name="Rectangle 6">
                  <a:extLst>
                    <a:ext uri="{FF2B5EF4-FFF2-40B4-BE49-F238E27FC236}">
                      <a16:creationId xmlns:a16="http://schemas.microsoft.com/office/drawing/2014/main" id="{E21E21D4-93AE-4B4E-B631-B55969DFC77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1925638"/>
                  <a:ext cx="293688" cy="2333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0" name="Rectangle 7">
                  <a:extLst>
                    <a:ext uri="{FF2B5EF4-FFF2-40B4-BE49-F238E27FC236}">
                      <a16:creationId xmlns:a16="http://schemas.microsoft.com/office/drawing/2014/main" id="{324AE534-B935-451C-BA1A-FD68AF97843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1925638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1" name="Rectangle 8">
                  <a:extLst>
                    <a:ext uri="{FF2B5EF4-FFF2-40B4-BE49-F238E27FC236}">
                      <a16:creationId xmlns:a16="http://schemas.microsoft.com/office/drawing/2014/main" id="{73B7C652-9E22-43E6-A6BE-830C231472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2019301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2" name="Rectangle 9">
                  <a:extLst>
                    <a:ext uri="{FF2B5EF4-FFF2-40B4-BE49-F238E27FC236}">
                      <a16:creationId xmlns:a16="http://schemas.microsoft.com/office/drawing/2014/main" id="{63A74096-69A7-415F-B3AC-EAC2330C4BE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2114551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3" name="Rectangle 10">
                  <a:extLst>
                    <a:ext uri="{FF2B5EF4-FFF2-40B4-BE49-F238E27FC236}">
                      <a16:creationId xmlns:a16="http://schemas.microsoft.com/office/drawing/2014/main" id="{C670893F-2CC9-4C6D-90AE-563C515D4B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209801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4" name="Rectangle 11">
                  <a:extLst>
                    <a:ext uri="{FF2B5EF4-FFF2-40B4-BE49-F238E27FC236}">
                      <a16:creationId xmlns:a16="http://schemas.microsoft.com/office/drawing/2014/main" id="{875DEDB5-BDFB-479F-A247-35FB85821D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305051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5" name="Rectangle 12">
                  <a:extLst>
                    <a:ext uri="{FF2B5EF4-FFF2-40B4-BE49-F238E27FC236}">
                      <a16:creationId xmlns:a16="http://schemas.microsoft.com/office/drawing/2014/main" id="{6B5D24D1-EFC7-472F-BC8D-10854D714FC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398713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0" name="그룹 25">
                <a:extLst>
                  <a:ext uri="{FF2B5EF4-FFF2-40B4-BE49-F238E27FC236}">
                    <a16:creationId xmlns:a16="http://schemas.microsoft.com/office/drawing/2014/main" id="{00C0FFD5-F420-443B-BE15-795BC5FFDC0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257300" y="4771062"/>
                <a:ext cx="1292898" cy="1428114"/>
                <a:chOff x="5431340" y="1190296"/>
                <a:chExt cx="825263" cy="911573"/>
              </a:xfrm>
              <a:solidFill>
                <a:schemeClr val="bg1"/>
              </a:solidFill>
            </p:grpSpPr>
            <p:sp>
              <p:nvSpPr>
                <p:cNvPr id="27" name="Freeform 69">
                  <a:extLst>
                    <a:ext uri="{FF2B5EF4-FFF2-40B4-BE49-F238E27FC236}">
                      <a16:creationId xmlns:a16="http://schemas.microsoft.com/office/drawing/2014/main" id="{A77F9298-33E4-4018-BE57-CE3EC7C144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19170" y="1304528"/>
                  <a:ext cx="256349" cy="260449"/>
                </a:xfrm>
                <a:custGeom>
                  <a:avLst/>
                  <a:gdLst>
                    <a:gd name="T0" fmla="*/ 114 w 228"/>
                    <a:gd name="T1" fmla="*/ 228 h 228"/>
                    <a:gd name="T2" fmla="*/ 114 w 228"/>
                    <a:gd name="T3" fmla="*/ 228 h 228"/>
                    <a:gd name="T4" fmla="*/ 136 w 228"/>
                    <a:gd name="T5" fmla="*/ 224 h 228"/>
                    <a:gd name="T6" fmla="*/ 158 w 228"/>
                    <a:gd name="T7" fmla="*/ 218 h 228"/>
                    <a:gd name="T8" fmla="*/ 178 w 228"/>
                    <a:gd name="T9" fmla="*/ 208 h 228"/>
                    <a:gd name="T10" fmla="*/ 194 w 228"/>
                    <a:gd name="T11" fmla="*/ 194 h 228"/>
                    <a:gd name="T12" fmla="*/ 208 w 228"/>
                    <a:gd name="T13" fmla="*/ 176 h 228"/>
                    <a:gd name="T14" fmla="*/ 218 w 228"/>
                    <a:gd name="T15" fmla="*/ 158 h 228"/>
                    <a:gd name="T16" fmla="*/ 226 w 228"/>
                    <a:gd name="T17" fmla="*/ 136 h 228"/>
                    <a:gd name="T18" fmla="*/ 228 w 228"/>
                    <a:gd name="T19" fmla="*/ 114 h 228"/>
                    <a:gd name="T20" fmla="*/ 228 w 228"/>
                    <a:gd name="T21" fmla="*/ 114 h 228"/>
                    <a:gd name="T22" fmla="*/ 226 w 228"/>
                    <a:gd name="T23" fmla="*/ 90 h 228"/>
                    <a:gd name="T24" fmla="*/ 218 w 228"/>
                    <a:gd name="T25" fmla="*/ 68 h 228"/>
                    <a:gd name="T26" fmla="*/ 208 w 228"/>
                    <a:gd name="T27" fmla="*/ 50 h 228"/>
                    <a:gd name="T28" fmla="*/ 194 w 228"/>
                    <a:gd name="T29" fmla="*/ 32 h 228"/>
                    <a:gd name="T30" fmla="*/ 178 w 228"/>
                    <a:gd name="T31" fmla="*/ 18 h 228"/>
                    <a:gd name="T32" fmla="*/ 158 w 228"/>
                    <a:gd name="T33" fmla="*/ 8 h 228"/>
                    <a:gd name="T34" fmla="*/ 136 w 228"/>
                    <a:gd name="T35" fmla="*/ 2 h 228"/>
                    <a:gd name="T36" fmla="*/ 114 w 228"/>
                    <a:gd name="T37" fmla="*/ 0 h 228"/>
                    <a:gd name="T38" fmla="*/ 114 w 228"/>
                    <a:gd name="T39" fmla="*/ 0 h 228"/>
                    <a:gd name="T40" fmla="*/ 90 w 228"/>
                    <a:gd name="T41" fmla="*/ 2 h 228"/>
                    <a:gd name="T42" fmla="*/ 70 w 228"/>
                    <a:gd name="T43" fmla="*/ 8 h 228"/>
                    <a:gd name="T44" fmla="*/ 50 w 228"/>
                    <a:gd name="T45" fmla="*/ 18 h 228"/>
                    <a:gd name="T46" fmla="*/ 34 w 228"/>
                    <a:gd name="T47" fmla="*/ 32 h 228"/>
                    <a:gd name="T48" fmla="*/ 20 w 228"/>
                    <a:gd name="T49" fmla="*/ 50 h 228"/>
                    <a:gd name="T50" fmla="*/ 8 w 228"/>
                    <a:gd name="T51" fmla="*/ 68 h 228"/>
                    <a:gd name="T52" fmla="*/ 2 w 228"/>
                    <a:gd name="T53" fmla="*/ 90 h 228"/>
                    <a:gd name="T54" fmla="*/ 0 w 228"/>
                    <a:gd name="T55" fmla="*/ 114 h 228"/>
                    <a:gd name="T56" fmla="*/ 0 w 228"/>
                    <a:gd name="T57" fmla="*/ 114 h 228"/>
                    <a:gd name="T58" fmla="*/ 2 w 228"/>
                    <a:gd name="T59" fmla="*/ 136 h 228"/>
                    <a:gd name="T60" fmla="*/ 8 w 228"/>
                    <a:gd name="T61" fmla="*/ 158 h 228"/>
                    <a:gd name="T62" fmla="*/ 20 w 228"/>
                    <a:gd name="T63" fmla="*/ 176 h 228"/>
                    <a:gd name="T64" fmla="*/ 34 w 228"/>
                    <a:gd name="T65" fmla="*/ 194 h 228"/>
                    <a:gd name="T66" fmla="*/ 50 w 228"/>
                    <a:gd name="T67" fmla="*/ 208 h 228"/>
                    <a:gd name="T68" fmla="*/ 70 w 228"/>
                    <a:gd name="T69" fmla="*/ 218 h 228"/>
                    <a:gd name="T70" fmla="*/ 90 w 228"/>
                    <a:gd name="T71" fmla="*/ 224 h 228"/>
                    <a:gd name="T72" fmla="*/ 114 w 228"/>
                    <a:gd name="T73" fmla="*/ 228 h 228"/>
                    <a:gd name="T74" fmla="*/ 114 w 228"/>
                    <a:gd name="T75" fmla="*/ 228 h 2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28" h="228">
                      <a:moveTo>
                        <a:pt x="114" y="228"/>
                      </a:moveTo>
                      <a:lnTo>
                        <a:pt x="114" y="228"/>
                      </a:lnTo>
                      <a:lnTo>
                        <a:pt x="136" y="224"/>
                      </a:lnTo>
                      <a:lnTo>
                        <a:pt x="158" y="218"/>
                      </a:lnTo>
                      <a:lnTo>
                        <a:pt x="178" y="208"/>
                      </a:lnTo>
                      <a:lnTo>
                        <a:pt x="194" y="194"/>
                      </a:lnTo>
                      <a:lnTo>
                        <a:pt x="208" y="176"/>
                      </a:lnTo>
                      <a:lnTo>
                        <a:pt x="218" y="158"/>
                      </a:lnTo>
                      <a:lnTo>
                        <a:pt x="226" y="136"/>
                      </a:lnTo>
                      <a:lnTo>
                        <a:pt x="228" y="114"/>
                      </a:lnTo>
                      <a:lnTo>
                        <a:pt x="228" y="114"/>
                      </a:lnTo>
                      <a:lnTo>
                        <a:pt x="226" y="90"/>
                      </a:lnTo>
                      <a:lnTo>
                        <a:pt x="218" y="68"/>
                      </a:lnTo>
                      <a:lnTo>
                        <a:pt x="208" y="50"/>
                      </a:lnTo>
                      <a:lnTo>
                        <a:pt x="194" y="32"/>
                      </a:lnTo>
                      <a:lnTo>
                        <a:pt x="178" y="18"/>
                      </a:lnTo>
                      <a:lnTo>
                        <a:pt x="158" y="8"/>
                      </a:lnTo>
                      <a:lnTo>
                        <a:pt x="136" y="2"/>
                      </a:lnTo>
                      <a:lnTo>
                        <a:pt x="114" y="0"/>
                      </a:lnTo>
                      <a:lnTo>
                        <a:pt x="114" y="0"/>
                      </a:lnTo>
                      <a:lnTo>
                        <a:pt x="90" y="2"/>
                      </a:lnTo>
                      <a:lnTo>
                        <a:pt x="70" y="8"/>
                      </a:lnTo>
                      <a:lnTo>
                        <a:pt x="50" y="18"/>
                      </a:lnTo>
                      <a:lnTo>
                        <a:pt x="34" y="32"/>
                      </a:lnTo>
                      <a:lnTo>
                        <a:pt x="20" y="50"/>
                      </a:lnTo>
                      <a:lnTo>
                        <a:pt x="8" y="68"/>
                      </a:lnTo>
                      <a:lnTo>
                        <a:pt x="2" y="90"/>
                      </a:lnTo>
                      <a:lnTo>
                        <a:pt x="0" y="114"/>
                      </a:lnTo>
                      <a:lnTo>
                        <a:pt x="0" y="114"/>
                      </a:lnTo>
                      <a:lnTo>
                        <a:pt x="2" y="136"/>
                      </a:lnTo>
                      <a:lnTo>
                        <a:pt x="8" y="158"/>
                      </a:lnTo>
                      <a:lnTo>
                        <a:pt x="20" y="176"/>
                      </a:lnTo>
                      <a:lnTo>
                        <a:pt x="34" y="194"/>
                      </a:lnTo>
                      <a:lnTo>
                        <a:pt x="50" y="208"/>
                      </a:lnTo>
                      <a:lnTo>
                        <a:pt x="70" y="218"/>
                      </a:lnTo>
                      <a:lnTo>
                        <a:pt x="90" y="224"/>
                      </a:lnTo>
                      <a:lnTo>
                        <a:pt x="114" y="228"/>
                      </a:lnTo>
                      <a:lnTo>
                        <a:pt x="114" y="22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28" name="Freeform 70">
                  <a:extLst>
                    <a:ext uri="{FF2B5EF4-FFF2-40B4-BE49-F238E27FC236}">
                      <a16:creationId xmlns:a16="http://schemas.microsoft.com/office/drawing/2014/main" id="{E7459E45-1D3F-4BFD-ABF8-1788C8609A7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431340" y="1594678"/>
                  <a:ext cx="825263" cy="507191"/>
                </a:xfrm>
                <a:custGeom>
                  <a:avLst/>
                  <a:gdLst>
                    <a:gd name="T0" fmla="*/ 192 w 734"/>
                    <a:gd name="T1" fmla="*/ 344 h 444"/>
                    <a:gd name="T2" fmla="*/ 90 w 734"/>
                    <a:gd name="T3" fmla="*/ 372 h 444"/>
                    <a:gd name="T4" fmla="*/ 66 w 734"/>
                    <a:gd name="T5" fmla="*/ 376 h 444"/>
                    <a:gd name="T6" fmla="*/ 52 w 734"/>
                    <a:gd name="T7" fmla="*/ 376 h 444"/>
                    <a:gd name="T8" fmla="*/ 30 w 734"/>
                    <a:gd name="T9" fmla="*/ 366 h 444"/>
                    <a:gd name="T10" fmla="*/ 12 w 734"/>
                    <a:gd name="T11" fmla="*/ 348 h 444"/>
                    <a:gd name="T12" fmla="*/ 2 w 734"/>
                    <a:gd name="T13" fmla="*/ 324 h 444"/>
                    <a:gd name="T14" fmla="*/ 0 w 734"/>
                    <a:gd name="T15" fmla="*/ 312 h 444"/>
                    <a:gd name="T16" fmla="*/ 4 w 734"/>
                    <a:gd name="T17" fmla="*/ 292 h 444"/>
                    <a:gd name="T18" fmla="*/ 12 w 734"/>
                    <a:gd name="T19" fmla="*/ 276 h 444"/>
                    <a:gd name="T20" fmla="*/ 174 w 734"/>
                    <a:gd name="T21" fmla="*/ 52 h 444"/>
                    <a:gd name="T22" fmla="*/ 198 w 734"/>
                    <a:gd name="T23" fmla="*/ 26 h 444"/>
                    <a:gd name="T24" fmla="*/ 222 w 734"/>
                    <a:gd name="T25" fmla="*/ 10 h 444"/>
                    <a:gd name="T26" fmla="*/ 250 w 734"/>
                    <a:gd name="T27" fmla="*/ 2 h 444"/>
                    <a:gd name="T28" fmla="*/ 466 w 734"/>
                    <a:gd name="T29" fmla="*/ 0 h 444"/>
                    <a:gd name="T30" fmla="*/ 484 w 734"/>
                    <a:gd name="T31" fmla="*/ 2 h 444"/>
                    <a:gd name="T32" fmla="*/ 514 w 734"/>
                    <a:gd name="T33" fmla="*/ 10 h 444"/>
                    <a:gd name="T34" fmla="*/ 536 w 734"/>
                    <a:gd name="T35" fmla="*/ 26 h 444"/>
                    <a:gd name="T36" fmla="*/ 560 w 734"/>
                    <a:gd name="T37" fmla="*/ 52 h 444"/>
                    <a:gd name="T38" fmla="*/ 722 w 734"/>
                    <a:gd name="T39" fmla="*/ 276 h 444"/>
                    <a:gd name="T40" fmla="*/ 732 w 734"/>
                    <a:gd name="T41" fmla="*/ 292 h 444"/>
                    <a:gd name="T42" fmla="*/ 734 w 734"/>
                    <a:gd name="T43" fmla="*/ 312 h 444"/>
                    <a:gd name="T44" fmla="*/ 732 w 734"/>
                    <a:gd name="T45" fmla="*/ 324 h 444"/>
                    <a:gd name="T46" fmla="*/ 722 w 734"/>
                    <a:gd name="T47" fmla="*/ 348 h 444"/>
                    <a:gd name="T48" fmla="*/ 706 w 734"/>
                    <a:gd name="T49" fmla="*/ 366 h 444"/>
                    <a:gd name="T50" fmla="*/ 682 w 734"/>
                    <a:gd name="T51" fmla="*/ 376 h 444"/>
                    <a:gd name="T52" fmla="*/ 670 w 734"/>
                    <a:gd name="T53" fmla="*/ 376 h 444"/>
                    <a:gd name="T54" fmla="*/ 646 w 734"/>
                    <a:gd name="T55" fmla="*/ 372 h 444"/>
                    <a:gd name="T56" fmla="*/ 544 w 734"/>
                    <a:gd name="T57" fmla="*/ 444 h 444"/>
                    <a:gd name="T58" fmla="*/ 368 w 734"/>
                    <a:gd name="T59" fmla="*/ 374 h 444"/>
                    <a:gd name="T60" fmla="*/ 498 w 734"/>
                    <a:gd name="T61" fmla="*/ 330 h 444"/>
                    <a:gd name="T62" fmla="*/ 496 w 734"/>
                    <a:gd name="T63" fmla="*/ 330 h 444"/>
                    <a:gd name="T64" fmla="*/ 468 w 734"/>
                    <a:gd name="T65" fmla="*/ 316 h 444"/>
                    <a:gd name="T66" fmla="*/ 450 w 734"/>
                    <a:gd name="T67" fmla="*/ 296 h 444"/>
                    <a:gd name="T68" fmla="*/ 444 w 734"/>
                    <a:gd name="T69" fmla="*/ 274 h 444"/>
                    <a:gd name="T70" fmla="*/ 446 w 734"/>
                    <a:gd name="T71" fmla="*/ 250 h 444"/>
                    <a:gd name="T72" fmla="*/ 456 w 734"/>
                    <a:gd name="T73" fmla="*/ 230 h 444"/>
                    <a:gd name="T74" fmla="*/ 474 w 734"/>
                    <a:gd name="T75" fmla="*/ 214 h 444"/>
                    <a:gd name="T76" fmla="*/ 500 w 734"/>
                    <a:gd name="T77" fmla="*/ 206 h 444"/>
                    <a:gd name="T78" fmla="*/ 532 w 734"/>
                    <a:gd name="T79" fmla="*/ 210 h 444"/>
                    <a:gd name="T80" fmla="*/ 544 w 734"/>
                    <a:gd name="T81" fmla="*/ 78 h 444"/>
                    <a:gd name="T82" fmla="*/ 192 w 734"/>
                    <a:gd name="T83" fmla="*/ 78 h 444"/>
                    <a:gd name="T84" fmla="*/ 204 w 734"/>
                    <a:gd name="T85" fmla="*/ 210 h 444"/>
                    <a:gd name="T86" fmla="*/ 220 w 734"/>
                    <a:gd name="T87" fmla="*/ 206 h 444"/>
                    <a:gd name="T88" fmla="*/ 248 w 734"/>
                    <a:gd name="T89" fmla="*/ 208 h 444"/>
                    <a:gd name="T90" fmla="*/ 270 w 734"/>
                    <a:gd name="T91" fmla="*/ 220 h 444"/>
                    <a:gd name="T92" fmla="*/ 284 w 734"/>
                    <a:gd name="T93" fmla="*/ 240 h 444"/>
                    <a:gd name="T94" fmla="*/ 292 w 734"/>
                    <a:gd name="T95" fmla="*/ 262 h 444"/>
                    <a:gd name="T96" fmla="*/ 290 w 734"/>
                    <a:gd name="T97" fmla="*/ 284 h 444"/>
                    <a:gd name="T98" fmla="*/ 278 w 734"/>
                    <a:gd name="T99" fmla="*/ 306 h 444"/>
                    <a:gd name="T100" fmla="*/ 254 w 734"/>
                    <a:gd name="T101" fmla="*/ 324 h 444"/>
                    <a:gd name="T102" fmla="*/ 236 w 734"/>
                    <a:gd name="T103" fmla="*/ 330 h 444"/>
                    <a:gd name="T104" fmla="*/ 368 w 734"/>
                    <a:gd name="T105" fmla="*/ 374 h 4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734" h="444">
                      <a:moveTo>
                        <a:pt x="192" y="444"/>
                      </a:moveTo>
                      <a:lnTo>
                        <a:pt x="192" y="344"/>
                      </a:lnTo>
                      <a:lnTo>
                        <a:pt x="90" y="372"/>
                      </a:lnTo>
                      <a:lnTo>
                        <a:pt x="90" y="372"/>
                      </a:lnTo>
                      <a:lnTo>
                        <a:pt x="78" y="376"/>
                      </a:lnTo>
                      <a:lnTo>
                        <a:pt x="66" y="376"/>
                      </a:lnTo>
                      <a:lnTo>
                        <a:pt x="66" y="376"/>
                      </a:lnTo>
                      <a:lnTo>
                        <a:pt x="52" y="376"/>
                      </a:lnTo>
                      <a:lnTo>
                        <a:pt x="40" y="372"/>
                      </a:lnTo>
                      <a:lnTo>
                        <a:pt x="30" y="366"/>
                      </a:lnTo>
                      <a:lnTo>
                        <a:pt x="20" y="358"/>
                      </a:lnTo>
                      <a:lnTo>
                        <a:pt x="12" y="348"/>
                      </a:lnTo>
                      <a:lnTo>
                        <a:pt x="6" y="336"/>
                      </a:lnTo>
                      <a:lnTo>
                        <a:pt x="2" y="324"/>
                      </a:lnTo>
                      <a:lnTo>
                        <a:pt x="0" y="312"/>
                      </a:lnTo>
                      <a:lnTo>
                        <a:pt x="0" y="312"/>
                      </a:lnTo>
                      <a:lnTo>
                        <a:pt x="2" y="302"/>
                      </a:lnTo>
                      <a:lnTo>
                        <a:pt x="4" y="292"/>
                      </a:lnTo>
                      <a:lnTo>
                        <a:pt x="8" y="284"/>
                      </a:lnTo>
                      <a:lnTo>
                        <a:pt x="12" y="276"/>
                      </a:lnTo>
                      <a:lnTo>
                        <a:pt x="174" y="52"/>
                      </a:lnTo>
                      <a:lnTo>
                        <a:pt x="174" y="52"/>
                      </a:lnTo>
                      <a:lnTo>
                        <a:pt x="190" y="34"/>
                      </a:lnTo>
                      <a:lnTo>
                        <a:pt x="198" y="26"/>
                      </a:lnTo>
                      <a:lnTo>
                        <a:pt x="210" y="18"/>
                      </a:lnTo>
                      <a:lnTo>
                        <a:pt x="222" y="10"/>
                      </a:lnTo>
                      <a:lnTo>
                        <a:pt x="234" y="6"/>
                      </a:lnTo>
                      <a:lnTo>
                        <a:pt x="250" y="2"/>
                      </a:lnTo>
                      <a:lnTo>
                        <a:pt x="270" y="0"/>
                      </a:lnTo>
                      <a:lnTo>
                        <a:pt x="466" y="0"/>
                      </a:lnTo>
                      <a:lnTo>
                        <a:pt x="466" y="0"/>
                      </a:lnTo>
                      <a:lnTo>
                        <a:pt x="484" y="2"/>
                      </a:lnTo>
                      <a:lnTo>
                        <a:pt x="500" y="6"/>
                      </a:lnTo>
                      <a:lnTo>
                        <a:pt x="514" y="10"/>
                      </a:lnTo>
                      <a:lnTo>
                        <a:pt x="526" y="18"/>
                      </a:lnTo>
                      <a:lnTo>
                        <a:pt x="536" y="26"/>
                      </a:lnTo>
                      <a:lnTo>
                        <a:pt x="546" y="34"/>
                      </a:lnTo>
                      <a:lnTo>
                        <a:pt x="560" y="52"/>
                      </a:lnTo>
                      <a:lnTo>
                        <a:pt x="722" y="276"/>
                      </a:lnTo>
                      <a:lnTo>
                        <a:pt x="722" y="276"/>
                      </a:lnTo>
                      <a:lnTo>
                        <a:pt x="728" y="284"/>
                      </a:lnTo>
                      <a:lnTo>
                        <a:pt x="732" y="292"/>
                      </a:lnTo>
                      <a:lnTo>
                        <a:pt x="734" y="302"/>
                      </a:lnTo>
                      <a:lnTo>
                        <a:pt x="734" y="312"/>
                      </a:lnTo>
                      <a:lnTo>
                        <a:pt x="734" y="312"/>
                      </a:lnTo>
                      <a:lnTo>
                        <a:pt x="732" y="324"/>
                      </a:lnTo>
                      <a:lnTo>
                        <a:pt x="728" y="336"/>
                      </a:lnTo>
                      <a:lnTo>
                        <a:pt x="722" y="348"/>
                      </a:lnTo>
                      <a:lnTo>
                        <a:pt x="716" y="358"/>
                      </a:lnTo>
                      <a:lnTo>
                        <a:pt x="706" y="366"/>
                      </a:lnTo>
                      <a:lnTo>
                        <a:pt x="694" y="372"/>
                      </a:lnTo>
                      <a:lnTo>
                        <a:pt x="682" y="376"/>
                      </a:lnTo>
                      <a:lnTo>
                        <a:pt x="670" y="376"/>
                      </a:lnTo>
                      <a:lnTo>
                        <a:pt x="670" y="376"/>
                      </a:lnTo>
                      <a:lnTo>
                        <a:pt x="656" y="376"/>
                      </a:lnTo>
                      <a:lnTo>
                        <a:pt x="646" y="372"/>
                      </a:lnTo>
                      <a:lnTo>
                        <a:pt x="544" y="344"/>
                      </a:lnTo>
                      <a:lnTo>
                        <a:pt x="544" y="444"/>
                      </a:lnTo>
                      <a:lnTo>
                        <a:pt x="192" y="444"/>
                      </a:lnTo>
                      <a:close/>
                      <a:moveTo>
                        <a:pt x="368" y="374"/>
                      </a:moveTo>
                      <a:lnTo>
                        <a:pt x="368" y="374"/>
                      </a:lnTo>
                      <a:lnTo>
                        <a:pt x="498" y="330"/>
                      </a:lnTo>
                      <a:lnTo>
                        <a:pt x="496" y="330"/>
                      </a:lnTo>
                      <a:lnTo>
                        <a:pt x="496" y="330"/>
                      </a:lnTo>
                      <a:lnTo>
                        <a:pt x="480" y="324"/>
                      </a:lnTo>
                      <a:lnTo>
                        <a:pt x="468" y="316"/>
                      </a:lnTo>
                      <a:lnTo>
                        <a:pt x="458" y="306"/>
                      </a:lnTo>
                      <a:lnTo>
                        <a:pt x="450" y="296"/>
                      </a:lnTo>
                      <a:lnTo>
                        <a:pt x="446" y="284"/>
                      </a:lnTo>
                      <a:lnTo>
                        <a:pt x="444" y="274"/>
                      </a:lnTo>
                      <a:lnTo>
                        <a:pt x="444" y="262"/>
                      </a:lnTo>
                      <a:lnTo>
                        <a:pt x="446" y="250"/>
                      </a:lnTo>
                      <a:lnTo>
                        <a:pt x="450" y="240"/>
                      </a:lnTo>
                      <a:lnTo>
                        <a:pt x="456" y="230"/>
                      </a:lnTo>
                      <a:lnTo>
                        <a:pt x="464" y="220"/>
                      </a:lnTo>
                      <a:lnTo>
                        <a:pt x="474" y="214"/>
                      </a:lnTo>
                      <a:lnTo>
                        <a:pt x="486" y="208"/>
                      </a:lnTo>
                      <a:lnTo>
                        <a:pt x="500" y="206"/>
                      </a:lnTo>
                      <a:lnTo>
                        <a:pt x="514" y="206"/>
                      </a:lnTo>
                      <a:lnTo>
                        <a:pt x="532" y="210"/>
                      </a:lnTo>
                      <a:lnTo>
                        <a:pt x="544" y="214"/>
                      </a:lnTo>
                      <a:lnTo>
                        <a:pt x="544" y="78"/>
                      </a:lnTo>
                      <a:lnTo>
                        <a:pt x="368" y="136"/>
                      </a:lnTo>
                      <a:lnTo>
                        <a:pt x="192" y="78"/>
                      </a:lnTo>
                      <a:lnTo>
                        <a:pt x="192" y="214"/>
                      </a:lnTo>
                      <a:lnTo>
                        <a:pt x="204" y="210"/>
                      </a:lnTo>
                      <a:lnTo>
                        <a:pt x="204" y="210"/>
                      </a:lnTo>
                      <a:lnTo>
                        <a:pt x="220" y="206"/>
                      </a:lnTo>
                      <a:lnTo>
                        <a:pt x="234" y="206"/>
                      </a:lnTo>
                      <a:lnTo>
                        <a:pt x="248" y="208"/>
                      </a:lnTo>
                      <a:lnTo>
                        <a:pt x="260" y="214"/>
                      </a:lnTo>
                      <a:lnTo>
                        <a:pt x="270" y="220"/>
                      </a:lnTo>
                      <a:lnTo>
                        <a:pt x="278" y="230"/>
                      </a:lnTo>
                      <a:lnTo>
                        <a:pt x="284" y="240"/>
                      </a:lnTo>
                      <a:lnTo>
                        <a:pt x="290" y="250"/>
                      </a:lnTo>
                      <a:lnTo>
                        <a:pt x="292" y="262"/>
                      </a:lnTo>
                      <a:lnTo>
                        <a:pt x="292" y="274"/>
                      </a:lnTo>
                      <a:lnTo>
                        <a:pt x="290" y="284"/>
                      </a:lnTo>
                      <a:lnTo>
                        <a:pt x="284" y="296"/>
                      </a:lnTo>
                      <a:lnTo>
                        <a:pt x="278" y="306"/>
                      </a:lnTo>
                      <a:lnTo>
                        <a:pt x="268" y="316"/>
                      </a:lnTo>
                      <a:lnTo>
                        <a:pt x="254" y="324"/>
                      </a:lnTo>
                      <a:lnTo>
                        <a:pt x="238" y="330"/>
                      </a:lnTo>
                      <a:lnTo>
                        <a:pt x="236" y="330"/>
                      </a:lnTo>
                      <a:lnTo>
                        <a:pt x="368" y="374"/>
                      </a:lnTo>
                      <a:lnTo>
                        <a:pt x="368" y="3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29" name="Freeform 71">
                  <a:extLst>
                    <a:ext uri="{FF2B5EF4-FFF2-40B4-BE49-F238E27FC236}">
                      <a16:creationId xmlns:a16="http://schemas.microsoft.com/office/drawing/2014/main" id="{9B8C48E8-04F1-4908-9559-C32D9D18D9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23535" y="1512431"/>
                  <a:ext cx="62963" cy="22847"/>
                </a:xfrm>
                <a:custGeom>
                  <a:avLst/>
                  <a:gdLst>
                    <a:gd name="T0" fmla="*/ 4 w 56"/>
                    <a:gd name="T1" fmla="*/ 6 h 20"/>
                    <a:gd name="T2" fmla="*/ 4 w 56"/>
                    <a:gd name="T3" fmla="*/ 6 h 20"/>
                    <a:gd name="T4" fmla="*/ 8 w 56"/>
                    <a:gd name="T5" fmla="*/ 10 h 20"/>
                    <a:gd name="T6" fmla="*/ 14 w 56"/>
                    <a:gd name="T7" fmla="*/ 16 h 20"/>
                    <a:gd name="T8" fmla="*/ 20 w 56"/>
                    <a:gd name="T9" fmla="*/ 18 h 20"/>
                    <a:gd name="T10" fmla="*/ 28 w 56"/>
                    <a:gd name="T11" fmla="*/ 20 h 20"/>
                    <a:gd name="T12" fmla="*/ 28 w 56"/>
                    <a:gd name="T13" fmla="*/ 20 h 20"/>
                    <a:gd name="T14" fmla="*/ 28 w 56"/>
                    <a:gd name="T15" fmla="*/ 20 h 20"/>
                    <a:gd name="T16" fmla="*/ 36 w 56"/>
                    <a:gd name="T17" fmla="*/ 18 h 20"/>
                    <a:gd name="T18" fmla="*/ 44 w 56"/>
                    <a:gd name="T19" fmla="*/ 16 h 20"/>
                    <a:gd name="T20" fmla="*/ 50 w 56"/>
                    <a:gd name="T21" fmla="*/ 10 h 20"/>
                    <a:gd name="T22" fmla="*/ 54 w 56"/>
                    <a:gd name="T23" fmla="*/ 6 h 20"/>
                    <a:gd name="T24" fmla="*/ 56 w 56"/>
                    <a:gd name="T25" fmla="*/ 0 h 20"/>
                    <a:gd name="T26" fmla="*/ 0 w 56"/>
                    <a:gd name="T27" fmla="*/ 0 h 20"/>
                    <a:gd name="T28" fmla="*/ 4 w 56"/>
                    <a:gd name="T2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6" h="2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6"/>
                      </a:lnTo>
                      <a:lnTo>
                        <a:pt x="20" y="18"/>
                      </a:lnTo>
                      <a:lnTo>
                        <a:pt x="28" y="20"/>
                      </a:lnTo>
                      <a:lnTo>
                        <a:pt x="28" y="20"/>
                      </a:lnTo>
                      <a:lnTo>
                        <a:pt x="28" y="20"/>
                      </a:lnTo>
                      <a:lnTo>
                        <a:pt x="36" y="18"/>
                      </a:lnTo>
                      <a:lnTo>
                        <a:pt x="44" y="16"/>
                      </a:lnTo>
                      <a:lnTo>
                        <a:pt x="50" y="10"/>
                      </a:lnTo>
                      <a:lnTo>
                        <a:pt x="54" y="6"/>
                      </a:lnTo>
                      <a:lnTo>
                        <a:pt x="56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0" name="Freeform 72">
                  <a:extLst>
                    <a:ext uri="{FF2B5EF4-FFF2-40B4-BE49-F238E27FC236}">
                      <a16:creationId xmlns:a16="http://schemas.microsoft.com/office/drawing/2014/main" id="{0562AA51-9D29-4894-A56C-D0E4903EB7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0043" y="1473592"/>
                  <a:ext cx="92195" cy="25131"/>
                </a:xfrm>
                <a:custGeom>
                  <a:avLst/>
                  <a:gdLst>
                    <a:gd name="T0" fmla="*/ 70 w 82"/>
                    <a:gd name="T1" fmla="*/ 0 h 22"/>
                    <a:gd name="T2" fmla="*/ 10 w 82"/>
                    <a:gd name="T3" fmla="*/ 0 h 22"/>
                    <a:gd name="T4" fmla="*/ 10 w 82"/>
                    <a:gd name="T5" fmla="*/ 0 h 22"/>
                    <a:gd name="T6" fmla="*/ 6 w 82"/>
                    <a:gd name="T7" fmla="*/ 2 h 22"/>
                    <a:gd name="T8" fmla="*/ 2 w 82"/>
                    <a:gd name="T9" fmla="*/ 4 h 22"/>
                    <a:gd name="T10" fmla="*/ 2 w 82"/>
                    <a:gd name="T11" fmla="*/ 4 h 22"/>
                    <a:gd name="T12" fmla="*/ 0 w 82"/>
                    <a:gd name="T13" fmla="*/ 6 h 22"/>
                    <a:gd name="T14" fmla="*/ 0 w 82"/>
                    <a:gd name="T15" fmla="*/ 10 h 22"/>
                    <a:gd name="T16" fmla="*/ 0 w 82"/>
                    <a:gd name="T17" fmla="*/ 10 h 22"/>
                    <a:gd name="T18" fmla="*/ 0 w 82"/>
                    <a:gd name="T19" fmla="*/ 16 h 22"/>
                    <a:gd name="T20" fmla="*/ 2 w 82"/>
                    <a:gd name="T21" fmla="*/ 18 h 22"/>
                    <a:gd name="T22" fmla="*/ 2 w 82"/>
                    <a:gd name="T23" fmla="*/ 18 h 22"/>
                    <a:gd name="T24" fmla="*/ 6 w 82"/>
                    <a:gd name="T25" fmla="*/ 20 h 22"/>
                    <a:gd name="T26" fmla="*/ 10 w 82"/>
                    <a:gd name="T27" fmla="*/ 22 h 22"/>
                    <a:gd name="T28" fmla="*/ 70 w 82"/>
                    <a:gd name="T29" fmla="*/ 22 h 22"/>
                    <a:gd name="T30" fmla="*/ 70 w 82"/>
                    <a:gd name="T31" fmla="*/ 22 h 22"/>
                    <a:gd name="T32" fmla="*/ 76 w 82"/>
                    <a:gd name="T33" fmla="*/ 20 h 22"/>
                    <a:gd name="T34" fmla="*/ 78 w 82"/>
                    <a:gd name="T35" fmla="*/ 18 h 22"/>
                    <a:gd name="T36" fmla="*/ 80 w 82"/>
                    <a:gd name="T37" fmla="*/ 16 h 22"/>
                    <a:gd name="T38" fmla="*/ 82 w 82"/>
                    <a:gd name="T39" fmla="*/ 10 h 22"/>
                    <a:gd name="T40" fmla="*/ 82 w 82"/>
                    <a:gd name="T41" fmla="*/ 10 h 22"/>
                    <a:gd name="T42" fmla="*/ 80 w 82"/>
                    <a:gd name="T43" fmla="*/ 6 h 22"/>
                    <a:gd name="T44" fmla="*/ 78 w 82"/>
                    <a:gd name="T45" fmla="*/ 4 h 22"/>
                    <a:gd name="T46" fmla="*/ 76 w 82"/>
                    <a:gd name="T47" fmla="*/ 0 h 22"/>
                    <a:gd name="T48" fmla="*/ 70 w 82"/>
                    <a:gd name="T49" fmla="*/ 0 h 22"/>
                    <a:gd name="T50" fmla="*/ 70 w 82"/>
                    <a:gd name="T51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2" h="22">
                      <a:moveTo>
                        <a:pt x="70" y="0"/>
                      </a:move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6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70" y="22"/>
                      </a:lnTo>
                      <a:lnTo>
                        <a:pt x="70" y="22"/>
                      </a:lnTo>
                      <a:lnTo>
                        <a:pt x="76" y="20"/>
                      </a:lnTo>
                      <a:lnTo>
                        <a:pt x="78" y="18"/>
                      </a:lnTo>
                      <a:lnTo>
                        <a:pt x="80" y="16"/>
                      </a:lnTo>
                      <a:lnTo>
                        <a:pt x="82" y="10"/>
                      </a:lnTo>
                      <a:lnTo>
                        <a:pt x="82" y="10"/>
                      </a:lnTo>
                      <a:lnTo>
                        <a:pt x="80" y="6"/>
                      </a:lnTo>
                      <a:lnTo>
                        <a:pt x="78" y="4"/>
                      </a:lnTo>
                      <a:lnTo>
                        <a:pt x="76" y="0"/>
                      </a:lnTo>
                      <a:lnTo>
                        <a:pt x="70" y="0"/>
                      </a:lnTo>
                      <a:lnTo>
                        <a:pt x="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1" name="Freeform 73">
                  <a:extLst>
                    <a:ext uri="{FF2B5EF4-FFF2-40B4-BE49-F238E27FC236}">
                      <a16:creationId xmlns:a16="http://schemas.microsoft.com/office/drawing/2014/main" id="{20860707-275B-49AF-9A7A-262ABC384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049" y="1437038"/>
                  <a:ext cx="110185" cy="25131"/>
                </a:xfrm>
                <a:custGeom>
                  <a:avLst/>
                  <a:gdLst>
                    <a:gd name="T0" fmla="*/ 88 w 98"/>
                    <a:gd name="T1" fmla="*/ 0 h 22"/>
                    <a:gd name="T2" fmla="*/ 10 w 98"/>
                    <a:gd name="T3" fmla="*/ 0 h 22"/>
                    <a:gd name="T4" fmla="*/ 10 w 98"/>
                    <a:gd name="T5" fmla="*/ 0 h 22"/>
                    <a:gd name="T6" fmla="*/ 6 w 98"/>
                    <a:gd name="T7" fmla="*/ 2 h 22"/>
                    <a:gd name="T8" fmla="*/ 2 w 98"/>
                    <a:gd name="T9" fmla="*/ 4 h 22"/>
                    <a:gd name="T10" fmla="*/ 0 w 98"/>
                    <a:gd name="T11" fmla="*/ 6 h 22"/>
                    <a:gd name="T12" fmla="*/ 0 w 98"/>
                    <a:gd name="T13" fmla="*/ 12 h 22"/>
                    <a:gd name="T14" fmla="*/ 0 w 98"/>
                    <a:gd name="T15" fmla="*/ 12 h 22"/>
                    <a:gd name="T16" fmla="*/ 0 w 98"/>
                    <a:gd name="T17" fmla="*/ 16 h 22"/>
                    <a:gd name="T18" fmla="*/ 2 w 98"/>
                    <a:gd name="T19" fmla="*/ 20 h 22"/>
                    <a:gd name="T20" fmla="*/ 6 w 98"/>
                    <a:gd name="T21" fmla="*/ 22 h 22"/>
                    <a:gd name="T22" fmla="*/ 10 w 98"/>
                    <a:gd name="T23" fmla="*/ 22 h 22"/>
                    <a:gd name="T24" fmla="*/ 88 w 98"/>
                    <a:gd name="T25" fmla="*/ 22 h 22"/>
                    <a:gd name="T26" fmla="*/ 88 w 98"/>
                    <a:gd name="T27" fmla="*/ 22 h 22"/>
                    <a:gd name="T28" fmla="*/ 92 w 98"/>
                    <a:gd name="T29" fmla="*/ 22 h 22"/>
                    <a:gd name="T30" fmla="*/ 94 w 98"/>
                    <a:gd name="T31" fmla="*/ 20 h 22"/>
                    <a:gd name="T32" fmla="*/ 96 w 98"/>
                    <a:gd name="T33" fmla="*/ 16 h 22"/>
                    <a:gd name="T34" fmla="*/ 98 w 98"/>
                    <a:gd name="T35" fmla="*/ 12 h 22"/>
                    <a:gd name="T36" fmla="*/ 98 w 98"/>
                    <a:gd name="T37" fmla="*/ 12 h 22"/>
                    <a:gd name="T38" fmla="*/ 96 w 98"/>
                    <a:gd name="T39" fmla="*/ 8 h 22"/>
                    <a:gd name="T40" fmla="*/ 94 w 98"/>
                    <a:gd name="T41" fmla="*/ 4 h 22"/>
                    <a:gd name="T42" fmla="*/ 94 w 98"/>
                    <a:gd name="T43" fmla="*/ 4 h 22"/>
                    <a:gd name="T44" fmla="*/ 92 w 98"/>
                    <a:gd name="T45" fmla="*/ 2 h 22"/>
                    <a:gd name="T46" fmla="*/ 88 w 98"/>
                    <a:gd name="T47" fmla="*/ 0 h 22"/>
                    <a:gd name="T48" fmla="*/ 88 w 98"/>
                    <a:gd name="T4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98" h="22">
                      <a:moveTo>
                        <a:pt x="88" y="0"/>
                      </a:move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6"/>
                      </a:lnTo>
                      <a:lnTo>
                        <a:pt x="2" y="20"/>
                      </a:lnTo>
                      <a:lnTo>
                        <a:pt x="6" y="22"/>
                      </a:lnTo>
                      <a:lnTo>
                        <a:pt x="10" y="22"/>
                      </a:lnTo>
                      <a:lnTo>
                        <a:pt x="88" y="22"/>
                      </a:lnTo>
                      <a:lnTo>
                        <a:pt x="88" y="22"/>
                      </a:lnTo>
                      <a:lnTo>
                        <a:pt x="92" y="22"/>
                      </a:lnTo>
                      <a:lnTo>
                        <a:pt x="94" y="20"/>
                      </a:lnTo>
                      <a:lnTo>
                        <a:pt x="96" y="16"/>
                      </a:lnTo>
                      <a:lnTo>
                        <a:pt x="98" y="12"/>
                      </a:lnTo>
                      <a:lnTo>
                        <a:pt x="98" y="12"/>
                      </a:lnTo>
                      <a:lnTo>
                        <a:pt x="96" y="8"/>
                      </a:lnTo>
                      <a:lnTo>
                        <a:pt x="94" y="4"/>
                      </a:lnTo>
                      <a:lnTo>
                        <a:pt x="94" y="4"/>
                      </a:lnTo>
                      <a:lnTo>
                        <a:pt x="92" y="2"/>
                      </a:lnTo>
                      <a:lnTo>
                        <a:pt x="88" y="0"/>
                      </a:lnTo>
                      <a:lnTo>
                        <a:pt x="8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2" name="Freeform 74">
                  <a:extLst>
                    <a:ext uri="{FF2B5EF4-FFF2-40B4-BE49-F238E27FC236}">
                      <a16:creationId xmlns:a16="http://schemas.microsoft.com/office/drawing/2014/main" id="{6231CE87-E0BC-4FF9-9A95-EE7469D36A1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449329" y="1190296"/>
                  <a:ext cx="215873" cy="242172"/>
                </a:xfrm>
                <a:custGeom>
                  <a:avLst/>
                  <a:gdLst>
                    <a:gd name="T0" fmla="*/ 164 w 192"/>
                    <a:gd name="T1" fmla="*/ 28 h 212"/>
                    <a:gd name="T2" fmla="*/ 134 w 192"/>
                    <a:gd name="T3" fmla="*/ 6 h 212"/>
                    <a:gd name="T4" fmla="*/ 96 w 192"/>
                    <a:gd name="T5" fmla="*/ 0 h 212"/>
                    <a:gd name="T6" fmla="*/ 76 w 192"/>
                    <a:gd name="T7" fmla="*/ 2 h 212"/>
                    <a:gd name="T8" fmla="*/ 42 w 192"/>
                    <a:gd name="T9" fmla="*/ 16 h 212"/>
                    <a:gd name="T10" fmla="*/ 16 w 192"/>
                    <a:gd name="T11" fmla="*/ 42 h 212"/>
                    <a:gd name="T12" fmla="*/ 2 w 192"/>
                    <a:gd name="T13" fmla="*/ 76 h 212"/>
                    <a:gd name="T14" fmla="*/ 0 w 192"/>
                    <a:gd name="T15" fmla="*/ 96 h 212"/>
                    <a:gd name="T16" fmla="*/ 8 w 192"/>
                    <a:gd name="T17" fmla="*/ 134 h 212"/>
                    <a:gd name="T18" fmla="*/ 30 w 192"/>
                    <a:gd name="T19" fmla="*/ 164 h 212"/>
                    <a:gd name="T20" fmla="*/ 32 w 192"/>
                    <a:gd name="T21" fmla="*/ 170 h 212"/>
                    <a:gd name="T22" fmla="*/ 36 w 192"/>
                    <a:gd name="T23" fmla="*/ 186 h 212"/>
                    <a:gd name="T24" fmla="*/ 38 w 192"/>
                    <a:gd name="T25" fmla="*/ 200 h 212"/>
                    <a:gd name="T26" fmla="*/ 42 w 192"/>
                    <a:gd name="T27" fmla="*/ 210 h 212"/>
                    <a:gd name="T28" fmla="*/ 52 w 192"/>
                    <a:gd name="T29" fmla="*/ 212 h 212"/>
                    <a:gd name="T30" fmla="*/ 52 w 192"/>
                    <a:gd name="T31" fmla="*/ 212 h 212"/>
                    <a:gd name="T32" fmla="*/ 56 w 192"/>
                    <a:gd name="T33" fmla="*/ 212 h 212"/>
                    <a:gd name="T34" fmla="*/ 60 w 192"/>
                    <a:gd name="T35" fmla="*/ 208 h 212"/>
                    <a:gd name="T36" fmla="*/ 64 w 192"/>
                    <a:gd name="T37" fmla="*/ 200 h 212"/>
                    <a:gd name="T38" fmla="*/ 62 w 192"/>
                    <a:gd name="T39" fmla="*/ 182 h 212"/>
                    <a:gd name="T40" fmla="*/ 54 w 192"/>
                    <a:gd name="T41" fmla="*/ 156 h 212"/>
                    <a:gd name="T42" fmla="*/ 48 w 192"/>
                    <a:gd name="T43" fmla="*/ 148 h 212"/>
                    <a:gd name="T44" fmla="*/ 32 w 192"/>
                    <a:gd name="T45" fmla="*/ 124 h 212"/>
                    <a:gd name="T46" fmla="*/ 26 w 192"/>
                    <a:gd name="T47" fmla="*/ 96 h 212"/>
                    <a:gd name="T48" fmla="*/ 26 w 192"/>
                    <a:gd name="T49" fmla="*/ 82 h 212"/>
                    <a:gd name="T50" fmla="*/ 38 w 192"/>
                    <a:gd name="T51" fmla="*/ 56 h 212"/>
                    <a:gd name="T52" fmla="*/ 56 w 192"/>
                    <a:gd name="T53" fmla="*/ 36 h 212"/>
                    <a:gd name="T54" fmla="*/ 82 w 192"/>
                    <a:gd name="T55" fmla="*/ 26 h 212"/>
                    <a:gd name="T56" fmla="*/ 96 w 192"/>
                    <a:gd name="T57" fmla="*/ 24 h 212"/>
                    <a:gd name="T58" fmla="*/ 124 w 192"/>
                    <a:gd name="T59" fmla="*/ 30 h 212"/>
                    <a:gd name="T60" fmla="*/ 146 w 192"/>
                    <a:gd name="T61" fmla="*/ 46 h 212"/>
                    <a:gd name="T62" fmla="*/ 162 w 192"/>
                    <a:gd name="T63" fmla="*/ 68 h 212"/>
                    <a:gd name="T64" fmla="*/ 168 w 192"/>
                    <a:gd name="T65" fmla="*/ 96 h 212"/>
                    <a:gd name="T66" fmla="*/ 166 w 192"/>
                    <a:gd name="T67" fmla="*/ 110 h 212"/>
                    <a:gd name="T68" fmla="*/ 154 w 192"/>
                    <a:gd name="T69" fmla="*/ 136 h 212"/>
                    <a:gd name="T70" fmla="*/ 144 w 192"/>
                    <a:gd name="T71" fmla="*/ 148 h 212"/>
                    <a:gd name="T72" fmla="*/ 134 w 192"/>
                    <a:gd name="T73" fmla="*/ 168 h 212"/>
                    <a:gd name="T74" fmla="*/ 130 w 192"/>
                    <a:gd name="T75" fmla="*/ 200 h 212"/>
                    <a:gd name="T76" fmla="*/ 130 w 192"/>
                    <a:gd name="T77" fmla="*/ 204 h 212"/>
                    <a:gd name="T78" fmla="*/ 136 w 192"/>
                    <a:gd name="T79" fmla="*/ 212 h 212"/>
                    <a:gd name="T80" fmla="*/ 142 w 192"/>
                    <a:gd name="T81" fmla="*/ 212 h 212"/>
                    <a:gd name="T82" fmla="*/ 146 w 192"/>
                    <a:gd name="T83" fmla="*/ 212 h 212"/>
                    <a:gd name="T84" fmla="*/ 154 w 192"/>
                    <a:gd name="T85" fmla="*/ 206 h 212"/>
                    <a:gd name="T86" fmla="*/ 154 w 192"/>
                    <a:gd name="T87" fmla="*/ 200 h 212"/>
                    <a:gd name="T88" fmla="*/ 158 w 192"/>
                    <a:gd name="T89" fmla="*/ 176 h 212"/>
                    <a:gd name="T90" fmla="*/ 164 w 192"/>
                    <a:gd name="T91" fmla="*/ 164 h 212"/>
                    <a:gd name="T92" fmla="*/ 176 w 192"/>
                    <a:gd name="T93" fmla="*/ 150 h 212"/>
                    <a:gd name="T94" fmla="*/ 190 w 192"/>
                    <a:gd name="T95" fmla="*/ 114 h 212"/>
                    <a:gd name="T96" fmla="*/ 192 w 192"/>
                    <a:gd name="T97" fmla="*/ 96 h 212"/>
                    <a:gd name="T98" fmla="*/ 186 w 192"/>
                    <a:gd name="T99" fmla="*/ 58 h 212"/>
                    <a:gd name="T100" fmla="*/ 164 w 192"/>
                    <a:gd name="T101" fmla="*/ 28 h 212"/>
                    <a:gd name="T102" fmla="*/ 142 w 192"/>
                    <a:gd name="T103" fmla="*/ 208 h 212"/>
                    <a:gd name="T104" fmla="*/ 142 w 192"/>
                    <a:gd name="T105" fmla="*/ 208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92" h="212">
                      <a:moveTo>
                        <a:pt x="164" y="28"/>
                      </a:moveTo>
                      <a:lnTo>
                        <a:pt x="164" y="28"/>
                      </a:lnTo>
                      <a:lnTo>
                        <a:pt x="150" y="16"/>
                      </a:lnTo>
                      <a:lnTo>
                        <a:pt x="134" y="6"/>
                      </a:lnTo>
                      <a:lnTo>
                        <a:pt x="116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76" y="2"/>
                      </a:lnTo>
                      <a:lnTo>
                        <a:pt x="58" y="6"/>
                      </a:lnTo>
                      <a:lnTo>
                        <a:pt x="42" y="16"/>
                      </a:lnTo>
                      <a:lnTo>
                        <a:pt x="28" y="28"/>
                      </a:lnTo>
                      <a:lnTo>
                        <a:pt x="16" y="42"/>
                      </a:lnTo>
                      <a:lnTo>
                        <a:pt x="8" y="58"/>
                      </a:lnTo>
                      <a:lnTo>
                        <a:pt x="2" y="76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2" y="114"/>
                      </a:lnTo>
                      <a:lnTo>
                        <a:pt x="8" y="134"/>
                      </a:lnTo>
                      <a:lnTo>
                        <a:pt x="16" y="150"/>
                      </a:lnTo>
                      <a:lnTo>
                        <a:pt x="30" y="164"/>
                      </a:lnTo>
                      <a:lnTo>
                        <a:pt x="30" y="164"/>
                      </a:lnTo>
                      <a:lnTo>
                        <a:pt x="32" y="170"/>
                      </a:lnTo>
                      <a:lnTo>
                        <a:pt x="34" y="176"/>
                      </a:lnTo>
                      <a:lnTo>
                        <a:pt x="36" y="186"/>
                      </a:lnTo>
                      <a:lnTo>
                        <a:pt x="38" y="200"/>
                      </a:lnTo>
                      <a:lnTo>
                        <a:pt x="38" y="200"/>
                      </a:lnTo>
                      <a:lnTo>
                        <a:pt x="38" y="206"/>
                      </a:lnTo>
                      <a:lnTo>
                        <a:pt x="42" y="210"/>
                      </a:lnTo>
                      <a:lnTo>
                        <a:pt x="46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6" y="212"/>
                      </a:lnTo>
                      <a:lnTo>
                        <a:pt x="60" y="208"/>
                      </a:lnTo>
                      <a:lnTo>
                        <a:pt x="60" y="208"/>
                      </a:lnTo>
                      <a:lnTo>
                        <a:pt x="62" y="204"/>
                      </a:lnTo>
                      <a:lnTo>
                        <a:pt x="64" y="200"/>
                      </a:lnTo>
                      <a:lnTo>
                        <a:pt x="64" y="200"/>
                      </a:lnTo>
                      <a:lnTo>
                        <a:pt x="62" y="182"/>
                      </a:lnTo>
                      <a:lnTo>
                        <a:pt x="58" y="168"/>
                      </a:lnTo>
                      <a:lnTo>
                        <a:pt x="54" y="156"/>
                      </a:lnTo>
                      <a:lnTo>
                        <a:pt x="48" y="148"/>
                      </a:lnTo>
                      <a:lnTo>
                        <a:pt x="48" y="148"/>
                      </a:lnTo>
                      <a:lnTo>
                        <a:pt x="38" y="136"/>
                      </a:lnTo>
                      <a:lnTo>
                        <a:pt x="32" y="124"/>
                      </a:lnTo>
                      <a:lnTo>
                        <a:pt x="26" y="110"/>
                      </a:lnTo>
                      <a:lnTo>
                        <a:pt x="26" y="96"/>
                      </a:lnTo>
                      <a:lnTo>
                        <a:pt x="26" y="96"/>
                      </a:lnTo>
                      <a:lnTo>
                        <a:pt x="26" y="82"/>
                      </a:lnTo>
                      <a:lnTo>
                        <a:pt x="30" y="68"/>
                      </a:lnTo>
                      <a:lnTo>
                        <a:pt x="38" y="56"/>
                      </a:lnTo>
                      <a:lnTo>
                        <a:pt x="46" y="46"/>
                      </a:lnTo>
                      <a:lnTo>
                        <a:pt x="56" y="36"/>
                      </a:lnTo>
                      <a:lnTo>
                        <a:pt x="68" y="30"/>
                      </a:lnTo>
                      <a:lnTo>
                        <a:pt x="82" y="26"/>
                      </a:lnTo>
                      <a:lnTo>
                        <a:pt x="96" y="24"/>
                      </a:lnTo>
                      <a:lnTo>
                        <a:pt x="96" y="24"/>
                      </a:lnTo>
                      <a:lnTo>
                        <a:pt x="110" y="26"/>
                      </a:lnTo>
                      <a:lnTo>
                        <a:pt x="124" y="30"/>
                      </a:lnTo>
                      <a:lnTo>
                        <a:pt x="136" y="36"/>
                      </a:lnTo>
                      <a:lnTo>
                        <a:pt x="146" y="46"/>
                      </a:lnTo>
                      <a:lnTo>
                        <a:pt x="154" y="56"/>
                      </a:lnTo>
                      <a:lnTo>
                        <a:pt x="162" y="68"/>
                      </a:lnTo>
                      <a:lnTo>
                        <a:pt x="166" y="82"/>
                      </a:lnTo>
                      <a:lnTo>
                        <a:pt x="168" y="96"/>
                      </a:lnTo>
                      <a:lnTo>
                        <a:pt x="168" y="96"/>
                      </a:lnTo>
                      <a:lnTo>
                        <a:pt x="166" y="110"/>
                      </a:lnTo>
                      <a:lnTo>
                        <a:pt x="162" y="124"/>
                      </a:lnTo>
                      <a:lnTo>
                        <a:pt x="154" y="136"/>
                      </a:lnTo>
                      <a:lnTo>
                        <a:pt x="144" y="148"/>
                      </a:lnTo>
                      <a:lnTo>
                        <a:pt x="144" y="148"/>
                      </a:lnTo>
                      <a:lnTo>
                        <a:pt x="138" y="156"/>
                      </a:lnTo>
                      <a:lnTo>
                        <a:pt x="134" y="168"/>
                      </a:lnTo>
                      <a:lnTo>
                        <a:pt x="130" y="182"/>
                      </a:lnTo>
                      <a:lnTo>
                        <a:pt x="130" y="200"/>
                      </a:lnTo>
                      <a:lnTo>
                        <a:pt x="130" y="200"/>
                      </a:lnTo>
                      <a:lnTo>
                        <a:pt x="130" y="204"/>
                      </a:lnTo>
                      <a:lnTo>
                        <a:pt x="132" y="208"/>
                      </a:lnTo>
                      <a:lnTo>
                        <a:pt x="136" y="212"/>
                      </a:lnTo>
                      <a:lnTo>
                        <a:pt x="142" y="212"/>
                      </a:lnTo>
                      <a:lnTo>
                        <a:pt x="142" y="212"/>
                      </a:lnTo>
                      <a:lnTo>
                        <a:pt x="142" y="212"/>
                      </a:lnTo>
                      <a:lnTo>
                        <a:pt x="146" y="212"/>
                      </a:lnTo>
                      <a:lnTo>
                        <a:pt x="150" y="210"/>
                      </a:lnTo>
                      <a:lnTo>
                        <a:pt x="154" y="206"/>
                      </a:lnTo>
                      <a:lnTo>
                        <a:pt x="154" y="200"/>
                      </a:lnTo>
                      <a:lnTo>
                        <a:pt x="154" y="200"/>
                      </a:lnTo>
                      <a:lnTo>
                        <a:pt x="156" y="186"/>
                      </a:lnTo>
                      <a:lnTo>
                        <a:pt x="158" y="176"/>
                      </a:lnTo>
                      <a:lnTo>
                        <a:pt x="160" y="170"/>
                      </a:lnTo>
                      <a:lnTo>
                        <a:pt x="164" y="164"/>
                      </a:lnTo>
                      <a:lnTo>
                        <a:pt x="164" y="164"/>
                      </a:lnTo>
                      <a:lnTo>
                        <a:pt x="176" y="150"/>
                      </a:lnTo>
                      <a:lnTo>
                        <a:pt x="184" y="134"/>
                      </a:lnTo>
                      <a:lnTo>
                        <a:pt x="190" y="114"/>
                      </a:lnTo>
                      <a:lnTo>
                        <a:pt x="192" y="96"/>
                      </a:lnTo>
                      <a:lnTo>
                        <a:pt x="192" y="96"/>
                      </a:lnTo>
                      <a:lnTo>
                        <a:pt x="190" y="76"/>
                      </a:lnTo>
                      <a:lnTo>
                        <a:pt x="186" y="58"/>
                      </a:lnTo>
                      <a:lnTo>
                        <a:pt x="176" y="42"/>
                      </a:lnTo>
                      <a:lnTo>
                        <a:pt x="164" y="28"/>
                      </a:lnTo>
                      <a:lnTo>
                        <a:pt x="164" y="28"/>
                      </a:lnTo>
                      <a:close/>
                      <a:moveTo>
                        <a:pt x="142" y="208"/>
                      </a:moveTo>
                      <a:lnTo>
                        <a:pt x="142" y="208"/>
                      </a:lnTo>
                      <a:lnTo>
                        <a:pt x="142" y="208"/>
                      </a:lnTo>
                      <a:lnTo>
                        <a:pt x="142" y="2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  <p:sp>
          <p:nvSpPr>
            <p:cNvPr id="52" name="Freeform 78">
              <a:extLst>
                <a:ext uri="{FF2B5EF4-FFF2-40B4-BE49-F238E27FC236}">
                  <a16:creationId xmlns:a16="http://schemas.microsoft.com/office/drawing/2014/main" id="{1E475810-8052-4082-9EE5-E4C9AAF677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3249" y="855712"/>
              <a:ext cx="390097" cy="403359"/>
            </a:xfrm>
            <a:custGeom>
              <a:avLst/>
              <a:gdLst>
                <a:gd name="T0" fmla="*/ 654 w 1701"/>
                <a:gd name="T1" fmla="*/ 1591 h 1758"/>
                <a:gd name="T2" fmla="*/ 703 w 1701"/>
                <a:gd name="T3" fmla="*/ 1490 h 1758"/>
                <a:gd name="T4" fmla="*/ 1048 w 1701"/>
                <a:gd name="T5" fmla="*/ 1540 h 1758"/>
                <a:gd name="T6" fmla="*/ 979 w 1701"/>
                <a:gd name="T7" fmla="*/ 1670 h 1758"/>
                <a:gd name="T8" fmla="*/ 913 w 1701"/>
                <a:gd name="T9" fmla="*/ 1758 h 1758"/>
                <a:gd name="T10" fmla="*/ 735 w 1701"/>
                <a:gd name="T11" fmla="*/ 1716 h 1758"/>
                <a:gd name="T12" fmla="*/ 853 w 1701"/>
                <a:gd name="T13" fmla="*/ 298 h 1758"/>
                <a:gd name="T14" fmla="*/ 918 w 1701"/>
                <a:gd name="T15" fmla="*/ 63 h 1758"/>
                <a:gd name="T16" fmla="*/ 787 w 1701"/>
                <a:gd name="T17" fmla="*/ 63 h 1758"/>
                <a:gd name="T18" fmla="*/ 853 w 1701"/>
                <a:gd name="T19" fmla="*/ 298 h 1758"/>
                <a:gd name="T20" fmla="*/ 305 w 1701"/>
                <a:gd name="T21" fmla="*/ 846 h 1758"/>
                <a:gd name="T22" fmla="*/ 71 w 1701"/>
                <a:gd name="T23" fmla="*/ 780 h 1758"/>
                <a:gd name="T24" fmla="*/ 64 w 1701"/>
                <a:gd name="T25" fmla="*/ 911 h 1758"/>
                <a:gd name="T26" fmla="*/ 240 w 1701"/>
                <a:gd name="T27" fmla="*/ 911 h 1758"/>
                <a:gd name="T28" fmla="*/ 1466 w 1701"/>
                <a:gd name="T29" fmla="*/ 780 h 1758"/>
                <a:gd name="T30" fmla="*/ 1466 w 1701"/>
                <a:gd name="T31" fmla="*/ 911 h 1758"/>
                <a:gd name="T32" fmla="*/ 1700 w 1701"/>
                <a:gd name="T33" fmla="*/ 847 h 1758"/>
                <a:gd name="T34" fmla="*/ 1635 w 1701"/>
                <a:gd name="T35" fmla="*/ 780 h 1758"/>
                <a:gd name="T36" fmla="*/ 252 w 1701"/>
                <a:gd name="T37" fmla="*/ 1353 h 1758"/>
                <a:gd name="T38" fmla="*/ 339 w 1701"/>
                <a:gd name="T39" fmla="*/ 1451 h 1758"/>
                <a:gd name="T40" fmla="*/ 463 w 1701"/>
                <a:gd name="T41" fmla="*/ 1326 h 1758"/>
                <a:gd name="T42" fmla="*/ 463 w 1701"/>
                <a:gd name="T43" fmla="*/ 1233 h 1758"/>
                <a:gd name="T44" fmla="*/ 1220 w 1701"/>
                <a:gd name="T45" fmla="*/ 412 h 1758"/>
                <a:gd name="T46" fmla="*/ 1288 w 1701"/>
                <a:gd name="T47" fmla="*/ 478 h 1758"/>
                <a:gd name="T48" fmla="*/ 1453 w 1701"/>
                <a:gd name="T49" fmla="*/ 339 h 1758"/>
                <a:gd name="T50" fmla="*/ 1453 w 1701"/>
                <a:gd name="T51" fmla="*/ 246 h 1758"/>
                <a:gd name="T52" fmla="*/ 1240 w 1701"/>
                <a:gd name="T53" fmla="*/ 365 h 1758"/>
                <a:gd name="T54" fmla="*/ 463 w 1701"/>
                <a:gd name="T55" fmla="*/ 458 h 1758"/>
                <a:gd name="T56" fmla="*/ 463 w 1701"/>
                <a:gd name="T57" fmla="*/ 365 h 1758"/>
                <a:gd name="T58" fmla="*/ 250 w 1701"/>
                <a:gd name="T59" fmla="*/ 245 h 1758"/>
                <a:gd name="T60" fmla="*/ 372 w 1701"/>
                <a:gd name="T61" fmla="*/ 458 h 1758"/>
                <a:gd name="T62" fmla="*/ 463 w 1701"/>
                <a:gd name="T63" fmla="*/ 458 h 1758"/>
                <a:gd name="T64" fmla="*/ 1452 w 1701"/>
                <a:gd name="T65" fmla="*/ 1444 h 1758"/>
                <a:gd name="T66" fmla="*/ 1333 w 1701"/>
                <a:gd name="T67" fmla="*/ 1233 h 1758"/>
                <a:gd name="T68" fmla="*/ 1239 w 1701"/>
                <a:gd name="T69" fmla="*/ 1326 h 1758"/>
                <a:gd name="T70" fmla="*/ 1359 w 1701"/>
                <a:gd name="T71" fmla="*/ 1446 h 1758"/>
                <a:gd name="T72" fmla="*/ 1172 w 1701"/>
                <a:gd name="T73" fmla="*/ 1160 h 1758"/>
                <a:gd name="T74" fmla="*/ 973 w 1701"/>
                <a:gd name="T75" fmla="*/ 1428 h 1758"/>
                <a:gd name="T76" fmla="*/ 615 w 1701"/>
                <a:gd name="T77" fmla="*/ 1330 h 1758"/>
                <a:gd name="T78" fmla="*/ 542 w 1701"/>
                <a:gd name="T79" fmla="*/ 531 h 1758"/>
                <a:gd name="T80" fmla="*/ 849 w 1701"/>
                <a:gd name="T81" fmla="*/ 407 h 1758"/>
                <a:gd name="T82" fmla="*/ 904 w 1701"/>
                <a:gd name="T83" fmla="*/ 1240 h 1758"/>
                <a:gd name="T84" fmla="*/ 788 w 1701"/>
                <a:gd name="T85" fmla="*/ 1240 h 1758"/>
                <a:gd name="T86" fmla="*/ 904 w 1701"/>
                <a:gd name="T87" fmla="*/ 1240 h 1758"/>
                <a:gd name="T88" fmla="*/ 846 w 1701"/>
                <a:gd name="T89" fmla="*/ 633 h 1758"/>
                <a:gd name="T90" fmla="*/ 668 w 1701"/>
                <a:gd name="T91" fmla="*/ 745 h 1758"/>
                <a:gd name="T92" fmla="*/ 770 w 1701"/>
                <a:gd name="T93" fmla="*/ 800 h 1758"/>
                <a:gd name="T94" fmla="*/ 846 w 1701"/>
                <a:gd name="T95" fmla="*/ 749 h 1758"/>
                <a:gd name="T96" fmla="*/ 872 w 1701"/>
                <a:gd name="T97" fmla="*/ 907 h 1758"/>
                <a:gd name="T98" fmla="*/ 788 w 1701"/>
                <a:gd name="T99" fmla="*/ 1068 h 1758"/>
                <a:gd name="T100" fmla="*/ 904 w 1701"/>
                <a:gd name="T101" fmla="*/ 1068 h 1758"/>
                <a:gd name="T102" fmla="*/ 909 w 1701"/>
                <a:gd name="T103" fmla="*/ 1018 h 1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01" h="1758">
                  <a:moveTo>
                    <a:pt x="722" y="1670"/>
                  </a:moveTo>
                  <a:cubicBezTo>
                    <a:pt x="683" y="1664"/>
                    <a:pt x="654" y="1630"/>
                    <a:pt x="654" y="1591"/>
                  </a:cubicBezTo>
                  <a:cubicBezTo>
                    <a:pt x="654" y="1540"/>
                    <a:pt x="654" y="1540"/>
                    <a:pt x="654" y="1540"/>
                  </a:cubicBezTo>
                  <a:cubicBezTo>
                    <a:pt x="654" y="1512"/>
                    <a:pt x="676" y="1490"/>
                    <a:pt x="703" y="1490"/>
                  </a:cubicBezTo>
                  <a:cubicBezTo>
                    <a:pt x="1001" y="1490"/>
                    <a:pt x="1001" y="1490"/>
                    <a:pt x="1001" y="1490"/>
                  </a:cubicBezTo>
                  <a:cubicBezTo>
                    <a:pt x="1027" y="1492"/>
                    <a:pt x="1048" y="1513"/>
                    <a:pt x="1048" y="1540"/>
                  </a:cubicBezTo>
                  <a:cubicBezTo>
                    <a:pt x="1048" y="1591"/>
                    <a:pt x="1048" y="1591"/>
                    <a:pt x="1048" y="1591"/>
                  </a:cubicBezTo>
                  <a:cubicBezTo>
                    <a:pt x="1048" y="1630"/>
                    <a:pt x="1019" y="1664"/>
                    <a:pt x="979" y="1670"/>
                  </a:cubicBezTo>
                  <a:cubicBezTo>
                    <a:pt x="967" y="1716"/>
                    <a:pt x="967" y="1716"/>
                    <a:pt x="967" y="1716"/>
                  </a:cubicBezTo>
                  <a:cubicBezTo>
                    <a:pt x="960" y="1740"/>
                    <a:pt x="938" y="1757"/>
                    <a:pt x="913" y="1758"/>
                  </a:cubicBezTo>
                  <a:cubicBezTo>
                    <a:pt x="789" y="1758"/>
                    <a:pt x="789" y="1758"/>
                    <a:pt x="789" y="1758"/>
                  </a:cubicBezTo>
                  <a:cubicBezTo>
                    <a:pt x="764" y="1758"/>
                    <a:pt x="741" y="1741"/>
                    <a:pt x="735" y="1716"/>
                  </a:cubicBezTo>
                  <a:lnTo>
                    <a:pt x="722" y="1670"/>
                  </a:lnTo>
                  <a:close/>
                  <a:moveTo>
                    <a:pt x="853" y="298"/>
                  </a:moveTo>
                  <a:cubicBezTo>
                    <a:pt x="888" y="298"/>
                    <a:pt x="917" y="269"/>
                    <a:pt x="918" y="233"/>
                  </a:cubicBezTo>
                  <a:cubicBezTo>
                    <a:pt x="918" y="63"/>
                    <a:pt x="918" y="63"/>
                    <a:pt x="918" y="63"/>
                  </a:cubicBezTo>
                  <a:cubicBezTo>
                    <a:pt x="916" y="28"/>
                    <a:pt x="885" y="0"/>
                    <a:pt x="849" y="2"/>
                  </a:cubicBezTo>
                  <a:cubicBezTo>
                    <a:pt x="816" y="4"/>
                    <a:pt x="789" y="30"/>
                    <a:pt x="787" y="63"/>
                  </a:cubicBezTo>
                  <a:cubicBezTo>
                    <a:pt x="787" y="233"/>
                    <a:pt x="787" y="233"/>
                    <a:pt x="787" y="233"/>
                  </a:cubicBezTo>
                  <a:cubicBezTo>
                    <a:pt x="788" y="269"/>
                    <a:pt x="817" y="298"/>
                    <a:pt x="853" y="298"/>
                  </a:cubicBezTo>
                  <a:moveTo>
                    <a:pt x="240" y="911"/>
                  </a:moveTo>
                  <a:cubicBezTo>
                    <a:pt x="275" y="910"/>
                    <a:pt x="304" y="881"/>
                    <a:pt x="305" y="846"/>
                  </a:cubicBezTo>
                  <a:cubicBezTo>
                    <a:pt x="305" y="809"/>
                    <a:pt x="276" y="780"/>
                    <a:pt x="240" y="780"/>
                  </a:cubicBezTo>
                  <a:cubicBezTo>
                    <a:pt x="71" y="780"/>
                    <a:pt x="71" y="780"/>
                    <a:pt x="71" y="780"/>
                  </a:cubicBezTo>
                  <a:cubicBezTo>
                    <a:pt x="35" y="778"/>
                    <a:pt x="4" y="806"/>
                    <a:pt x="2" y="842"/>
                  </a:cubicBezTo>
                  <a:cubicBezTo>
                    <a:pt x="0" y="878"/>
                    <a:pt x="28" y="909"/>
                    <a:pt x="64" y="911"/>
                  </a:cubicBezTo>
                  <a:cubicBezTo>
                    <a:pt x="66" y="911"/>
                    <a:pt x="68" y="911"/>
                    <a:pt x="71" y="911"/>
                  </a:cubicBezTo>
                  <a:lnTo>
                    <a:pt x="240" y="911"/>
                  </a:lnTo>
                  <a:close/>
                  <a:moveTo>
                    <a:pt x="1635" y="780"/>
                  </a:moveTo>
                  <a:cubicBezTo>
                    <a:pt x="1466" y="780"/>
                    <a:pt x="1466" y="780"/>
                    <a:pt x="1466" y="780"/>
                  </a:cubicBezTo>
                  <a:cubicBezTo>
                    <a:pt x="1430" y="782"/>
                    <a:pt x="1402" y="813"/>
                    <a:pt x="1404" y="849"/>
                  </a:cubicBezTo>
                  <a:cubicBezTo>
                    <a:pt x="1406" y="882"/>
                    <a:pt x="1432" y="909"/>
                    <a:pt x="1466" y="911"/>
                  </a:cubicBezTo>
                  <a:cubicBezTo>
                    <a:pt x="1635" y="911"/>
                    <a:pt x="1635" y="911"/>
                    <a:pt x="1635" y="911"/>
                  </a:cubicBezTo>
                  <a:cubicBezTo>
                    <a:pt x="1670" y="911"/>
                    <a:pt x="1699" y="882"/>
                    <a:pt x="1700" y="847"/>
                  </a:cubicBezTo>
                  <a:cubicBezTo>
                    <a:pt x="1701" y="830"/>
                    <a:pt x="1695" y="813"/>
                    <a:pt x="1683" y="801"/>
                  </a:cubicBezTo>
                  <a:cubicBezTo>
                    <a:pt x="1671" y="788"/>
                    <a:pt x="1653" y="780"/>
                    <a:pt x="1635" y="780"/>
                  </a:cubicBezTo>
                  <a:moveTo>
                    <a:pt x="372" y="1232"/>
                  </a:moveTo>
                  <a:cubicBezTo>
                    <a:pt x="252" y="1353"/>
                    <a:pt x="252" y="1353"/>
                    <a:pt x="252" y="1353"/>
                  </a:cubicBezTo>
                  <a:cubicBezTo>
                    <a:pt x="225" y="1377"/>
                    <a:pt x="222" y="1418"/>
                    <a:pt x="247" y="1445"/>
                  </a:cubicBezTo>
                  <a:cubicBezTo>
                    <a:pt x="271" y="1472"/>
                    <a:pt x="312" y="1475"/>
                    <a:pt x="339" y="1451"/>
                  </a:cubicBezTo>
                  <a:cubicBezTo>
                    <a:pt x="341" y="1449"/>
                    <a:pt x="342" y="1448"/>
                    <a:pt x="344" y="1446"/>
                  </a:cubicBezTo>
                  <a:cubicBezTo>
                    <a:pt x="463" y="1326"/>
                    <a:pt x="463" y="1326"/>
                    <a:pt x="463" y="1326"/>
                  </a:cubicBezTo>
                  <a:cubicBezTo>
                    <a:pt x="489" y="1301"/>
                    <a:pt x="490" y="1259"/>
                    <a:pt x="465" y="1234"/>
                  </a:cubicBezTo>
                  <a:cubicBezTo>
                    <a:pt x="464" y="1233"/>
                    <a:pt x="464" y="1233"/>
                    <a:pt x="463" y="1233"/>
                  </a:cubicBezTo>
                  <a:cubicBezTo>
                    <a:pt x="438" y="1209"/>
                    <a:pt x="398" y="1208"/>
                    <a:pt x="372" y="1232"/>
                  </a:cubicBezTo>
                  <a:moveTo>
                    <a:pt x="1220" y="412"/>
                  </a:moveTo>
                  <a:cubicBezTo>
                    <a:pt x="1221" y="430"/>
                    <a:pt x="1228" y="448"/>
                    <a:pt x="1241" y="460"/>
                  </a:cubicBezTo>
                  <a:cubicBezTo>
                    <a:pt x="1254" y="471"/>
                    <a:pt x="1271" y="478"/>
                    <a:pt x="1288" y="478"/>
                  </a:cubicBezTo>
                  <a:cubicBezTo>
                    <a:pt x="1305" y="478"/>
                    <a:pt x="1321" y="471"/>
                    <a:pt x="1334" y="459"/>
                  </a:cubicBezTo>
                  <a:cubicBezTo>
                    <a:pt x="1453" y="339"/>
                    <a:pt x="1453" y="339"/>
                    <a:pt x="1453" y="339"/>
                  </a:cubicBezTo>
                  <a:cubicBezTo>
                    <a:pt x="1479" y="314"/>
                    <a:pt x="1480" y="272"/>
                    <a:pt x="1454" y="247"/>
                  </a:cubicBezTo>
                  <a:cubicBezTo>
                    <a:pt x="1454" y="246"/>
                    <a:pt x="1454" y="246"/>
                    <a:pt x="1453" y="246"/>
                  </a:cubicBezTo>
                  <a:cubicBezTo>
                    <a:pt x="1427" y="220"/>
                    <a:pt x="1386" y="220"/>
                    <a:pt x="1360" y="246"/>
                  </a:cubicBezTo>
                  <a:cubicBezTo>
                    <a:pt x="1240" y="365"/>
                    <a:pt x="1240" y="365"/>
                    <a:pt x="1240" y="365"/>
                  </a:cubicBezTo>
                  <a:cubicBezTo>
                    <a:pt x="1228" y="378"/>
                    <a:pt x="1220" y="395"/>
                    <a:pt x="1220" y="412"/>
                  </a:cubicBezTo>
                  <a:moveTo>
                    <a:pt x="463" y="458"/>
                  </a:moveTo>
                  <a:cubicBezTo>
                    <a:pt x="489" y="433"/>
                    <a:pt x="490" y="392"/>
                    <a:pt x="465" y="366"/>
                  </a:cubicBezTo>
                  <a:cubicBezTo>
                    <a:pt x="464" y="365"/>
                    <a:pt x="464" y="365"/>
                    <a:pt x="463" y="365"/>
                  </a:cubicBezTo>
                  <a:cubicBezTo>
                    <a:pt x="344" y="245"/>
                    <a:pt x="344" y="245"/>
                    <a:pt x="344" y="245"/>
                  </a:cubicBezTo>
                  <a:cubicBezTo>
                    <a:pt x="318" y="219"/>
                    <a:pt x="276" y="219"/>
                    <a:pt x="250" y="245"/>
                  </a:cubicBezTo>
                  <a:cubicBezTo>
                    <a:pt x="224" y="271"/>
                    <a:pt x="224" y="313"/>
                    <a:pt x="250" y="339"/>
                  </a:cubicBezTo>
                  <a:cubicBezTo>
                    <a:pt x="372" y="458"/>
                    <a:pt x="372" y="458"/>
                    <a:pt x="372" y="458"/>
                  </a:cubicBezTo>
                  <a:cubicBezTo>
                    <a:pt x="397" y="484"/>
                    <a:pt x="437" y="484"/>
                    <a:pt x="463" y="459"/>
                  </a:cubicBezTo>
                  <a:cubicBezTo>
                    <a:pt x="463" y="459"/>
                    <a:pt x="463" y="459"/>
                    <a:pt x="463" y="458"/>
                  </a:cubicBezTo>
                  <a:moveTo>
                    <a:pt x="1359" y="1446"/>
                  </a:moveTo>
                  <a:cubicBezTo>
                    <a:pt x="1386" y="1471"/>
                    <a:pt x="1427" y="1470"/>
                    <a:pt x="1452" y="1444"/>
                  </a:cubicBezTo>
                  <a:cubicBezTo>
                    <a:pt x="1476" y="1418"/>
                    <a:pt x="1476" y="1378"/>
                    <a:pt x="1451" y="1353"/>
                  </a:cubicBezTo>
                  <a:cubicBezTo>
                    <a:pt x="1333" y="1233"/>
                    <a:pt x="1333" y="1233"/>
                    <a:pt x="1333" y="1233"/>
                  </a:cubicBezTo>
                  <a:cubicBezTo>
                    <a:pt x="1307" y="1208"/>
                    <a:pt x="1266" y="1208"/>
                    <a:pt x="1240" y="1233"/>
                  </a:cubicBezTo>
                  <a:cubicBezTo>
                    <a:pt x="1214" y="1258"/>
                    <a:pt x="1213" y="1300"/>
                    <a:pt x="1239" y="1326"/>
                  </a:cubicBezTo>
                  <a:cubicBezTo>
                    <a:pt x="1239" y="1326"/>
                    <a:pt x="1239" y="1326"/>
                    <a:pt x="1240" y="1327"/>
                  </a:cubicBezTo>
                  <a:lnTo>
                    <a:pt x="1359" y="1446"/>
                  </a:lnTo>
                  <a:close/>
                  <a:moveTo>
                    <a:pt x="1297" y="851"/>
                  </a:moveTo>
                  <a:cubicBezTo>
                    <a:pt x="1297" y="966"/>
                    <a:pt x="1252" y="1077"/>
                    <a:pt x="1172" y="1160"/>
                  </a:cubicBezTo>
                  <a:cubicBezTo>
                    <a:pt x="1126" y="1206"/>
                    <a:pt x="1097" y="1266"/>
                    <a:pt x="1087" y="1331"/>
                  </a:cubicBezTo>
                  <a:cubicBezTo>
                    <a:pt x="1078" y="1386"/>
                    <a:pt x="1030" y="1427"/>
                    <a:pt x="973" y="1428"/>
                  </a:cubicBezTo>
                  <a:cubicBezTo>
                    <a:pt x="728" y="1428"/>
                    <a:pt x="728" y="1428"/>
                    <a:pt x="728" y="1428"/>
                  </a:cubicBezTo>
                  <a:cubicBezTo>
                    <a:pt x="671" y="1428"/>
                    <a:pt x="623" y="1387"/>
                    <a:pt x="615" y="1330"/>
                  </a:cubicBezTo>
                  <a:cubicBezTo>
                    <a:pt x="605" y="1266"/>
                    <a:pt x="575" y="1206"/>
                    <a:pt x="530" y="1159"/>
                  </a:cubicBezTo>
                  <a:cubicBezTo>
                    <a:pt x="360" y="983"/>
                    <a:pt x="365" y="701"/>
                    <a:pt x="542" y="531"/>
                  </a:cubicBezTo>
                  <a:cubicBezTo>
                    <a:pt x="624" y="452"/>
                    <a:pt x="733" y="408"/>
                    <a:pt x="846" y="407"/>
                  </a:cubicBezTo>
                  <a:cubicBezTo>
                    <a:pt x="849" y="407"/>
                    <a:pt x="849" y="407"/>
                    <a:pt x="849" y="407"/>
                  </a:cubicBezTo>
                  <a:cubicBezTo>
                    <a:pt x="1095" y="406"/>
                    <a:pt x="1296" y="605"/>
                    <a:pt x="1297" y="851"/>
                  </a:cubicBezTo>
                  <a:moveTo>
                    <a:pt x="904" y="1240"/>
                  </a:moveTo>
                  <a:cubicBezTo>
                    <a:pt x="904" y="1208"/>
                    <a:pt x="878" y="1182"/>
                    <a:pt x="846" y="1182"/>
                  </a:cubicBezTo>
                  <a:cubicBezTo>
                    <a:pt x="814" y="1182"/>
                    <a:pt x="788" y="1208"/>
                    <a:pt x="788" y="1240"/>
                  </a:cubicBezTo>
                  <a:cubicBezTo>
                    <a:pt x="788" y="1272"/>
                    <a:pt x="814" y="1299"/>
                    <a:pt x="846" y="1299"/>
                  </a:cubicBezTo>
                  <a:cubicBezTo>
                    <a:pt x="878" y="1298"/>
                    <a:pt x="904" y="1272"/>
                    <a:pt x="904" y="1240"/>
                  </a:cubicBezTo>
                  <a:moveTo>
                    <a:pt x="1043" y="824"/>
                  </a:moveTo>
                  <a:cubicBezTo>
                    <a:pt x="1039" y="718"/>
                    <a:pt x="952" y="634"/>
                    <a:pt x="846" y="633"/>
                  </a:cubicBezTo>
                  <a:cubicBezTo>
                    <a:pt x="845" y="633"/>
                    <a:pt x="845" y="633"/>
                    <a:pt x="845" y="633"/>
                  </a:cubicBezTo>
                  <a:cubicBezTo>
                    <a:pt x="769" y="633"/>
                    <a:pt x="701" y="677"/>
                    <a:pt x="668" y="745"/>
                  </a:cubicBezTo>
                  <a:cubicBezTo>
                    <a:pt x="653" y="773"/>
                    <a:pt x="663" y="808"/>
                    <a:pt x="691" y="823"/>
                  </a:cubicBezTo>
                  <a:cubicBezTo>
                    <a:pt x="720" y="839"/>
                    <a:pt x="755" y="828"/>
                    <a:pt x="770" y="800"/>
                  </a:cubicBezTo>
                  <a:cubicBezTo>
                    <a:pt x="771" y="799"/>
                    <a:pt x="772" y="797"/>
                    <a:pt x="773" y="795"/>
                  </a:cubicBezTo>
                  <a:cubicBezTo>
                    <a:pt x="786" y="767"/>
                    <a:pt x="814" y="749"/>
                    <a:pt x="846" y="749"/>
                  </a:cubicBezTo>
                  <a:cubicBezTo>
                    <a:pt x="889" y="750"/>
                    <a:pt x="925" y="784"/>
                    <a:pt x="928" y="828"/>
                  </a:cubicBezTo>
                  <a:cubicBezTo>
                    <a:pt x="929" y="864"/>
                    <a:pt x="906" y="896"/>
                    <a:pt x="872" y="907"/>
                  </a:cubicBezTo>
                  <a:cubicBezTo>
                    <a:pt x="823" y="924"/>
                    <a:pt x="789" y="970"/>
                    <a:pt x="788" y="1022"/>
                  </a:cubicBezTo>
                  <a:cubicBezTo>
                    <a:pt x="788" y="1068"/>
                    <a:pt x="788" y="1068"/>
                    <a:pt x="788" y="1068"/>
                  </a:cubicBezTo>
                  <a:cubicBezTo>
                    <a:pt x="790" y="1100"/>
                    <a:pt x="817" y="1125"/>
                    <a:pt x="849" y="1123"/>
                  </a:cubicBezTo>
                  <a:cubicBezTo>
                    <a:pt x="879" y="1121"/>
                    <a:pt x="902" y="1098"/>
                    <a:pt x="904" y="1068"/>
                  </a:cubicBezTo>
                  <a:cubicBezTo>
                    <a:pt x="904" y="1023"/>
                    <a:pt x="904" y="1023"/>
                    <a:pt x="904" y="1023"/>
                  </a:cubicBezTo>
                  <a:cubicBezTo>
                    <a:pt x="904" y="1020"/>
                    <a:pt x="908" y="1018"/>
                    <a:pt x="909" y="1018"/>
                  </a:cubicBezTo>
                  <a:cubicBezTo>
                    <a:pt x="992" y="990"/>
                    <a:pt x="1046" y="911"/>
                    <a:pt x="1043" y="824"/>
                  </a:cubicBezTo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1" name="Group 113">
              <a:extLst>
                <a:ext uri="{FF2B5EF4-FFF2-40B4-BE49-F238E27FC236}">
                  <a16:creationId xmlns:a16="http://schemas.microsoft.com/office/drawing/2014/main" id="{10829508-D36C-4B3E-808A-1D3D66358A4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463641" y="3833623"/>
              <a:ext cx="383989" cy="317209"/>
              <a:chOff x="1714" y="3161"/>
              <a:chExt cx="575" cy="475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50" name="Freeform 114">
                <a:extLst>
                  <a:ext uri="{FF2B5EF4-FFF2-40B4-BE49-F238E27FC236}">
                    <a16:creationId xmlns:a16="http://schemas.microsoft.com/office/drawing/2014/main" id="{709E17BD-02F6-4EBA-9AEC-CF094655C7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1" y="3161"/>
                <a:ext cx="378" cy="365"/>
              </a:xfrm>
              <a:custGeom>
                <a:avLst/>
                <a:gdLst>
                  <a:gd name="T0" fmla="*/ 169 w 378"/>
                  <a:gd name="T1" fmla="*/ 0 h 365"/>
                  <a:gd name="T2" fmla="*/ 119 w 378"/>
                  <a:gd name="T3" fmla="*/ 5 h 365"/>
                  <a:gd name="T4" fmla="*/ 73 w 378"/>
                  <a:gd name="T5" fmla="*/ 18 h 365"/>
                  <a:gd name="T6" fmla="*/ 32 w 378"/>
                  <a:gd name="T7" fmla="*/ 39 h 365"/>
                  <a:gd name="T8" fmla="*/ 0 w 378"/>
                  <a:gd name="T9" fmla="*/ 68 h 365"/>
                  <a:gd name="T10" fmla="*/ 12 w 378"/>
                  <a:gd name="T11" fmla="*/ 68 h 365"/>
                  <a:gd name="T12" fmla="*/ 36 w 378"/>
                  <a:gd name="T13" fmla="*/ 68 h 365"/>
                  <a:gd name="T14" fmla="*/ 80 w 378"/>
                  <a:gd name="T15" fmla="*/ 75 h 365"/>
                  <a:gd name="T16" fmla="*/ 120 w 378"/>
                  <a:gd name="T17" fmla="*/ 89 h 365"/>
                  <a:gd name="T18" fmla="*/ 156 w 378"/>
                  <a:gd name="T19" fmla="*/ 108 h 365"/>
                  <a:gd name="T20" fmla="*/ 173 w 378"/>
                  <a:gd name="T21" fmla="*/ 120 h 365"/>
                  <a:gd name="T22" fmla="*/ 201 w 378"/>
                  <a:gd name="T23" fmla="*/ 148 h 365"/>
                  <a:gd name="T24" fmla="*/ 223 w 378"/>
                  <a:gd name="T25" fmla="*/ 180 h 365"/>
                  <a:gd name="T26" fmla="*/ 237 w 378"/>
                  <a:gd name="T27" fmla="*/ 215 h 365"/>
                  <a:gd name="T28" fmla="*/ 242 w 378"/>
                  <a:gd name="T29" fmla="*/ 253 h 365"/>
                  <a:gd name="T30" fmla="*/ 241 w 378"/>
                  <a:gd name="T31" fmla="*/ 273 h 365"/>
                  <a:gd name="T32" fmla="*/ 230 w 378"/>
                  <a:gd name="T33" fmla="*/ 311 h 365"/>
                  <a:gd name="T34" fmla="*/ 222 w 378"/>
                  <a:gd name="T35" fmla="*/ 329 h 365"/>
                  <a:gd name="T36" fmla="*/ 240 w 378"/>
                  <a:gd name="T37" fmla="*/ 347 h 365"/>
                  <a:gd name="T38" fmla="*/ 266 w 378"/>
                  <a:gd name="T39" fmla="*/ 360 h 365"/>
                  <a:gd name="T40" fmla="*/ 291 w 378"/>
                  <a:gd name="T41" fmla="*/ 365 h 365"/>
                  <a:gd name="T42" fmla="*/ 309 w 378"/>
                  <a:gd name="T43" fmla="*/ 364 h 365"/>
                  <a:gd name="T44" fmla="*/ 329 w 378"/>
                  <a:gd name="T45" fmla="*/ 360 h 365"/>
                  <a:gd name="T46" fmla="*/ 340 w 378"/>
                  <a:gd name="T47" fmla="*/ 356 h 365"/>
                  <a:gd name="T48" fmla="*/ 311 w 378"/>
                  <a:gd name="T49" fmla="*/ 342 h 365"/>
                  <a:gd name="T50" fmla="*/ 299 w 378"/>
                  <a:gd name="T51" fmla="*/ 330 h 365"/>
                  <a:gd name="T52" fmla="*/ 293 w 378"/>
                  <a:gd name="T53" fmla="*/ 311 h 365"/>
                  <a:gd name="T54" fmla="*/ 292 w 378"/>
                  <a:gd name="T55" fmla="*/ 298 h 365"/>
                  <a:gd name="T56" fmla="*/ 311 w 378"/>
                  <a:gd name="T57" fmla="*/ 286 h 365"/>
                  <a:gd name="T58" fmla="*/ 342 w 378"/>
                  <a:gd name="T59" fmla="*/ 256 h 365"/>
                  <a:gd name="T60" fmla="*/ 365 w 378"/>
                  <a:gd name="T61" fmla="*/ 223 h 365"/>
                  <a:gd name="T62" fmla="*/ 372 w 378"/>
                  <a:gd name="T63" fmla="*/ 204 h 365"/>
                  <a:gd name="T64" fmla="*/ 377 w 378"/>
                  <a:gd name="T65" fmla="*/ 185 h 365"/>
                  <a:gd name="T66" fmla="*/ 378 w 378"/>
                  <a:gd name="T67" fmla="*/ 165 h 365"/>
                  <a:gd name="T68" fmla="*/ 377 w 378"/>
                  <a:gd name="T69" fmla="*/ 148 h 365"/>
                  <a:gd name="T70" fmla="*/ 368 w 378"/>
                  <a:gd name="T71" fmla="*/ 116 h 365"/>
                  <a:gd name="T72" fmla="*/ 353 w 378"/>
                  <a:gd name="T73" fmla="*/ 86 h 365"/>
                  <a:gd name="T74" fmla="*/ 330 w 378"/>
                  <a:gd name="T75" fmla="*/ 60 h 365"/>
                  <a:gd name="T76" fmla="*/ 303 w 378"/>
                  <a:gd name="T77" fmla="*/ 37 h 365"/>
                  <a:gd name="T78" fmla="*/ 269 w 378"/>
                  <a:gd name="T79" fmla="*/ 19 h 365"/>
                  <a:gd name="T80" fmla="*/ 231 w 378"/>
                  <a:gd name="T81" fmla="*/ 7 h 365"/>
                  <a:gd name="T82" fmla="*/ 191 w 378"/>
                  <a:gd name="T83" fmla="*/ 0 h 365"/>
                  <a:gd name="T84" fmla="*/ 169 w 378"/>
                  <a:gd name="T85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8" h="365">
                    <a:moveTo>
                      <a:pt x="169" y="0"/>
                    </a:moveTo>
                    <a:lnTo>
                      <a:pt x="169" y="0"/>
                    </a:lnTo>
                    <a:lnTo>
                      <a:pt x="143" y="1"/>
                    </a:lnTo>
                    <a:lnTo>
                      <a:pt x="119" y="5"/>
                    </a:lnTo>
                    <a:lnTo>
                      <a:pt x="95" y="11"/>
                    </a:lnTo>
                    <a:lnTo>
                      <a:pt x="73" y="18"/>
                    </a:lnTo>
                    <a:lnTo>
                      <a:pt x="51" y="29"/>
                    </a:lnTo>
                    <a:lnTo>
                      <a:pt x="32" y="39"/>
                    </a:lnTo>
                    <a:lnTo>
                      <a:pt x="15" y="5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36" y="68"/>
                    </a:lnTo>
                    <a:lnTo>
                      <a:pt x="57" y="72"/>
                    </a:lnTo>
                    <a:lnTo>
                      <a:pt x="80" y="75"/>
                    </a:lnTo>
                    <a:lnTo>
                      <a:pt x="100" y="81"/>
                    </a:lnTo>
                    <a:lnTo>
                      <a:pt x="120" y="89"/>
                    </a:lnTo>
                    <a:lnTo>
                      <a:pt x="139" y="98"/>
                    </a:lnTo>
                    <a:lnTo>
                      <a:pt x="156" y="108"/>
                    </a:lnTo>
                    <a:lnTo>
                      <a:pt x="173" y="120"/>
                    </a:lnTo>
                    <a:lnTo>
                      <a:pt x="173" y="120"/>
                    </a:lnTo>
                    <a:lnTo>
                      <a:pt x="188" y="134"/>
                    </a:lnTo>
                    <a:lnTo>
                      <a:pt x="201" y="148"/>
                    </a:lnTo>
                    <a:lnTo>
                      <a:pt x="213" y="163"/>
                    </a:lnTo>
                    <a:lnTo>
                      <a:pt x="223" y="180"/>
                    </a:lnTo>
                    <a:lnTo>
                      <a:pt x="231" y="197"/>
                    </a:lnTo>
                    <a:lnTo>
                      <a:pt x="237" y="215"/>
                    </a:lnTo>
                    <a:lnTo>
                      <a:pt x="241" y="234"/>
                    </a:lnTo>
                    <a:lnTo>
                      <a:pt x="242" y="253"/>
                    </a:lnTo>
                    <a:lnTo>
                      <a:pt x="242" y="253"/>
                    </a:lnTo>
                    <a:lnTo>
                      <a:pt x="241" y="273"/>
                    </a:lnTo>
                    <a:lnTo>
                      <a:pt x="237" y="292"/>
                    </a:lnTo>
                    <a:lnTo>
                      <a:pt x="230" y="311"/>
                    </a:lnTo>
                    <a:lnTo>
                      <a:pt x="222" y="329"/>
                    </a:lnTo>
                    <a:lnTo>
                      <a:pt x="222" y="329"/>
                    </a:lnTo>
                    <a:lnTo>
                      <a:pt x="230" y="339"/>
                    </a:lnTo>
                    <a:lnTo>
                      <a:pt x="240" y="347"/>
                    </a:lnTo>
                    <a:lnTo>
                      <a:pt x="253" y="354"/>
                    </a:lnTo>
                    <a:lnTo>
                      <a:pt x="266" y="360"/>
                    </a:lnTo>
                    <a:lnTo>
                      <a:pt x="283" y="364"/>
                    </a:lnTo>
                    <a:lnTo>
                      <a:pt x="291" y="365"/>
                    </a:lnTo>
                    <a:lnTo>
                      <a:pt x="299" y="365"/>
                    </a:lnTo>
                    <a:lnTo>
                      <a:pt x="309" y="364"/>
                    </a:lnTo>
                    <a:lnTo>
                      <a:pt x="320" y="362"/>
                    </a:lnTo>
                    <a:lnTo>
                      <a:pt x="329" y="360"/>
                    </a:lnTo>
                    <a:lnTo>
                      <a:pt x="340" y="356"/>
                    </a:lnTo>
                    <a:lnTo>
                      <a:pt x="340" y="356"/>
                    </a:lnTo>
                    <a:lnTo>
                      <a:pt x="320" y="347"/>
                    </a:lnTo>
                    <a:lnTo>
                      <a:pt x="311" y="342"/>
                    </a:lnTo>
                    <a:lnTo>
                      <a:pt x="304" y="337"/>
                    </a:lnTo>
                    <a:lnTo>
                      <a:pt x="299" y="330"/>
                    </a:lnTo>
                    <a:lnTo>
                      <a:pt x="294" y="322"/>
                    </a:lnTo>
                    <a:lnTo>
                      <a:pt x="293" y="311"/>
                    </a:lnTo>
                    <a:lnTo>
                      <a:pt x="292" y="298"/>
                    </a:lnTo>
                    <a:lnTo>
                      <a:pt x="292" y="298"/>
                    </a:lnTo>
                    <a:lnTo>
                      <a:pt x="292" y="298"/>
                    </a:lnTo>
                    <a:lnTo>
                      <a:pt x="311" y="286"/>
                    </a:lnTo>
                    <a:lnTo>
                      <a:pt x="328" y="272"/>
                    </a:lnTo>
                    <a:lnTo>
                      <a:pt x="342" y="256"/>
                    </a:lnTo>
                    <a:lnTo>
                      <a:pt x="355" y="241"/>
                    </a:lnTo>
                    <a:lnTo>
                      <a:pt x="365" y="223"/>
                    </a:lnTo>
                    <a:lnTo>
                      <a:pt x="368" y="213"/>
                    </a:lnTo>
                    <a:lnTo>
                      <a:pt x="372" y="204"/>
                    </a:lnTo>
                    <a:lnTo>
                      <a:pt x="374" y="194"/>
                    </a:lnTo>
                    <a:lnTo>
                      <a:pt x="377" y="185"/>
                    </a:lnTo>
                    <a:lnTo>
                      <a:pt x="378" y="174"/>
                    </a:lnTo>
                    <a:lnTo>
                      <a:pt x="378" y="165"/>
                    </a:lnTo>
                    <a:lnTo>
                      <a:pt x="378" y="165"/>
                    </a:lnTo>
                    <a:lnTo>
                      <a:pt x="377" y="148"/>
                    </a:lnTo>
                    <a:lnTo>
                      <a:pt x="374" y="131"/>
                    </a:lnTo>
                    <a:lnTo>
                      <a:pt x="368" y="116"/>
                    </a:lnTo>
                    <a:lnTo>
                      <a:pt x="362" y="100"/>
                    </a:lnTo>
                    <a:lnTo>
                      <a:pt x="353" y="86"/>
                    </a:lnTo>
                    <a:lnTo>
                      <a:pt x="342" y="73"/>
                    </a:lnTo>
                    <a:lnTo>
                      <a:pt x="330" y="60"/>
                    </a:lnTo>
                    <a:lnTo>
                      <a:pt x="317" y="48"/>
                    </a:lnTo>
                    <a:lnTo>
                      <a:pt x="303" y="37"/>
                    </a:lnTo>
                    <a:lnTo>
                      <a:pt x="286" y="27"/>
                    </a:lnTo>
                    <a:lnTo>
                      <a:pt x="269" y="19"/>
                    </a:lnTo>
                    <a:lnTo>
                      <a:pt x="250" y="13"/>
                    </a:lnTo>
                    <a:lnTo>
                      <a:pt x="231" y="7"/>
                    </a:lnTo>
                    <a:lnTo>
                      <a:pt x="211" y="2"/>
                    </a:lnTo>
                    <a:lnTo>
                      <a:pt x="191" y="0"/>
                    </a:lnTo>
                    <a:lnTo>
                      <a:pt x="169" y="0"/>
                    </a:lnTo>
                    <a:lnTo>
                      <a:pt x="16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115">
                <a:extLst>
                  <a:ext uri="{FF2B5EF4-FFF2-40B4-BE49-F238E27FC236}">
                    <a16:creationId xmlns:a16="http://schemas.microsoft.com/office/drawing/2014/main" id="{48F147D2-49BE-4689-969D-88B0FE89C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4" y="3271"/>
                <a:ext cx="419" cy="365"/>
              </a:xfrm>
              <a:custGeom>
                <a:avLst/>
                <a:gdLst>
                  <a:gd name="T0" fmla="*/ 209 w 419"/>
                  <a:gd name="T1" fmla="*/ 0 h 365"/>
                  <a:gd name="T2" fmla="*/ 251 w 419"/>
                  <a:gd name="T3" fmla="*/ 4 h 365"/>
                  <a:gd name="T4" fmla="*/ 290 w 419"/>
                  <a:gd name="T5" fmla="*/ 13 h 365"/>
                  <a:gd name="T6" fmla="*/ 326 w 419"/>
                  <a:gd name="T7" fmla="*/ 29 h 365"/>
                  <a:gd name="T8" fmla="*/ 357 w 419"/>
                  <a:gd name="T9" fmla="*/ 49 h 365"/>
                  <a:gd name="T10" fmla="*/ 383 w 419"/>
                  <a:gd name="T11" fmla="*/ 73 h 365"/>
                  <a:gd name="T12" fmla="*/ 402 w 419"/>
                  <a:gd name="T13" fmla="*/ 100 h 365"/>
                  <a:gd name="T14" fmla="*/ 414 w 419"/>
                  <a:gd name="T15" fmla="*/ 131 h 365"/>
                  <a:gd name="T16" fmla="*/ 419 w 419"/>
                  <a:gd name="T17" fmla="*/ 165 h 365"/>
                  <a:gd name="T18" fmla="*/ 418 w 419"/>
                  <a:gd name="T19" fmla="*/ 181 h 365"/>
                  <a:gd name="T20" fmla="*/ 409 w 419"/>
                  <a:gd name="T21" fmla="*/ 214 h 365"/>
                  <a:gd name="T22" fmla="*/ 392 w 419"/>
                  <a:gd name="T23" fmla="*/ 243 h 365"/>
                  <a:gd name="T24" fmla="*/ 370 w 419"/>
                  <a:gd name="T25" fmla="*/ 270 h 365"/>
                  <a:gd name="T26" fmla="*/ 342 w 419"/>
                  <a:gd name="T27" fmla="*/ 292 h 365"/>
                  <a:gd name="T28" fmla="*/ 309 w 419"/>
                  <a:gd name="T29" fmla="*/ 310 h 365"/>
                  <a:gd name="T30" fmla="*/ 271 w 419"/>
                  <a:gd name="T31" fmla="*/ 322 h 365"/>
                  <a:gd name="T32" fmla="*/ 230 w 419"/>
                  <a:gd name="T33" fmla="*/ 329 h 365"/>
                  <a:gd name="T34" fmla="*/ 209 w 419"/>
                  <a:gd name="T35" fmla="*/ 329 h 365"/>
                  <a:gd name="T36" fmla="*/ 159 w 419"/>
                  <a:gd name="T37" fmla="*/ 326 h 365"/>
                  <a:gd name="T38" fmla="*/ 152 w 419"/>
                  <a:gd name="T39" fmla="*/ 335 h 365"/>
                  <a:gd name="T40" fmla="*/ 130 w 419"/>
                  <a:gd name="T41" fmla="*/ 353 h 365"/>
                  <a:gd name="T42" fmla="*/ 107 w 419"/>
                  <a:gd name="T43" fmla="*/ 363 h 365"/>
                  <a:gd name="T44" fmla="*/ 89 w 419"/>
                  <a:gd name="T45" fmla="*/ 365 h 365"/>
                  <a:gd name="T46" fmla="*/ 70 w 419"/>
                  <a:gd name="T47" fmla="*/ 365 h 365"/>
                  <a:gd name="T48" fmla="*/ 49 w 419"/>
                  <a:gd name="T49" fmla="*/ 360 h 365"/>
                  <a:gd name="T50" fmla="*/ 38 w 419"/>
                  <a:gd name="T51" fmla="*/ 357 h 365"/>
                  <a:gd name="T52" fmla="*/ 67 w 419"/>
                  <a:gd name="T53" fmla="*/ 344 h 365"/>
                  <a:gd name="T54" fmla="*/ 79 w 419"/>
                  <a:gd name="T55" fmla="*/ 332 h 365"/>
                  <a:gd name="T56" fmla="*/ 85 w 419"/>
                  <a:gd name="T57" fmla="*/ 313 h 365"/>
                  <a:gd name="T58" fmla="*/ 86 w 419"/>
                  <a:gd name="T59" fmla="*/ 298 h 365"/>
                  <a:gd name="T60" fmla="*/ 67 w 419"/>
                  <a:gd name="T61" fmla="*/ 286 h 365"/>
                  <a:gd name="T62" fmla="*/ 36 w 419"/>
                  <a:gd name="T63" fmla="*/ 258 h 365"/>
                  <a:gd name="T64" fmla="*/ 13 w 419"/>
                  <a:gd name="T65" fmla="*/ 223 h 365"/>
                  <a:gd name="T66" fmla="*/ 6 w 419"/>
                  <a:gd name="T67" fmla="*/ 205 h 365"/>
                  <a:gd name="T68" fmla="*/ 1 w 419"/>
                  <a:gd name="T69" fmla="*/ 185 h 365"/>
                  <a:gd name="T70" fmla="*/ 0 w 419"/>
                  <a:gd name="T71" fmla="*/ 165 h 365"/>
                  <a:gd name="T72" fmla="*/ 1 w 419"/>
                  <a:gd name="T73" fmla="*/ 148 h 365"/>
                  <a:gd name="T74" fmla="*/ 10 w 419"/>
                  <a:gd name="T75" fmla="*/ 116 h 365"/>
                  <a:gd name="T76" fmla="*/ 25 w 419"/>
                  <a:gd name="T77" fmla="*/ 86 h 365"/>
                  <a:gd name="T78" fmla="*/ 48 w 419"/>
                  <a:gd name="T79" fmla="*/ 60 h 365"/>
                  <a:gd name="T80" fmla="*/ 75 w 419"/>
                  <a:gd name="T81" fmla="*/ 38 h 365"/>
                  <a:gd name="T82" fmla="*/ 109 w 419"/>
                  <a:gd name="T83" fmla="*/ 20 h 365"/>
                  <a:gd name="T84" fmla="*/ 147 w 419"/>
                  <a:gd name="T85" fmla="*/ 7 h 365"/>
                  <a:gd name="T86" fmla="*/ 187 w 419"/>
                  <a:gd name="T87" fmla="*/ 1 h 365"/>
                  <a:gd name="T88" fmla="*/ 209 w 419"/>
                  <a:gd name="T89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19" h="365">
                    <a:moveTo>
                      <a:pt x="209" y="0"/>
                    </a:moveTo>
                    <a:lnTo>
                      <a:pt x="209" y="0"/>
                    </a:lnTo>
                    <a:lnTo>
                      <a:pt x="230" y="1"/>
                    </a:lnTo>
                    <a:lnTo>
                      <a:pt x="251" y="4"/>
                    </a:lnTo>
                    <a:lnTo>
                      <a:pt x="271" y="7"/>
                    </a:lnTo>
                    <a:lnTo>
                      <a:pt x="290" y="13"/>
                    </a:lnTo>
                    <a:lnTo>
                      <a:pt x="309" y="20"/>
                    </a:lnTo>
                    <a:lnTo>
                      <a:pt x="326" y="29"/>
                    </a:lnTo>
                    <a:lnTo>
                      <a:pt x="342" y="38"/>
                    </a:lnTo>
                    <a:lnTo>
                      <a:pt x="357" y="49"/>
                    </a:lnTo>
                    <a:lnTo>
                      <a:pt x="370" y="60"/>
                    </a:lnTo>
                    <a:lnTo>
                      <a:pt x="383" y="73"/>
                    </a:lnTo>
                    <a:lnTo>
                      <a:pt x="392" y="86"/>
                    </a:lnTo>
                    <a:lnTo>
                      <a:pt x="402" y="100"/>
                    </a:lnTo>
                    <a:lnTo>
                      <a:pt x="409" y="116"/>
                    </a:lnTo>
                    <a:lnTo>
                      <a:pt x="414" y="131"/>
                    </a:lnTo>
                    <a:lnTo>
                      <a:pt x="418" y="148"/>
                    </a:lnTo>
                    <a:lnTo>
                      <a:pt x="419" y="165"/>
                    </a:lnTo>
                    <a:lnTo>
                      <a:pt x="419" y="165"/>
                    </a:lnTo>
                    <a:lnTo>
                      <a:pt x="418" y="181"/>
                    </a:lnTo>
                    <a:lnTo>
                      <a:pt x="414" y="198"/>
                    </a:lnTo>
                    <a:lnTo>
                      <a:pt x="409" y="214"/>
                    </a:lnTo>
                    <a:lnTo>
                      <a:pt x="402" y="229"/>
                    </a:lnTo>
                    <a:lnTo>
                      <a:pt x="392" y="243"/>
                    </a:lnTo>
                    <a:lnTo>
                      <a:pt x="383" y="258"/>
                    </a:lnTo>
                    <a:lnTo>
                      <a:pt x="370" y="270"/>
                    </a:lnTo>
                    <a:lnTo>
                      <a:pt x="357" y="282"/>
                    </a:lnTo>
                    <a:lnTo>
                      <a:pt x="342" y="292"/>
                    </a:lnTo>
                    <a:lnTo>
                      <a:pt x="326" y="302"/>
                    </a:lnTo>
                    <a:lnTo>
                      <a:pt x="309" y="310"/>
                    </a:lnTo>
                    <a:lnTo>
                      <a:pt x="290" y="317"/>
                    </a:lnTo>
                    <a:lnTo>
                      <a:pt x="271" y="322"/>
                    </a:lnTo>
                    <a:lnTo>
                      <a:pt x="251" y="327"/>
                    </a:lnTo>
                    <a:lnTo>
                      <a:pt x="230" y="329"/>
                    </a:lnTo>
                    <a:lnTo>
                      <a:pt x="209" y="329"/>
                    </a:lnTo>
                    <a:lnTo>
                      <a:pt x="209" y="329"/>
                    </a:lnTo>
                    <a:lnTo>
                      <a:pt x="184" y="328"/>
                    </a:lnTo>
                    <a:lnTo>
                      <a:pt x="159" y="326"/>
                    </a:lnTo>
                    <a:lnTo>
                      <a:pt x="159" y="326"/>
                    </a:lnTo>
                    <a:lnTo>
                      <a:pt x="152" y="335"/>
                    </a:lnTo>
                    <a:lnTo>
                      <a:pt x="142" y="345"/>
                    </a:lnTo>
                    <a:lnTo>
                      <a:pt x="130" y="353"/>
                    </a:lnTo>
                    <a:lnTo>
                      <a:pt x="115" y="360"/>
                    </a:lnTo>
                    <a:lnTo>
                      <a:pt x="107" y="363"/>
                    </a:lnTo>
                    <a:lnTo>
                      <a:pt x="99" y="364"/>
                    </a:lnTo>
                    <a:lnTo>
                      <a:pt x="89" y="365"/>
                    </a:lnTo>
                    <a:lnTo>
                      <a:pt x="80" y="365"/>
                    </a:lnTo>
                    <a:lnTo>
                      <a:pt x="70" y="365"/>
                    </a:lnTo>
                    <a:lnTo>
                      <a:pt x="60" y="364"/>
                    </a:lnTo>
                    <a:lnTo>
                      <a:pt x="49" y="360"/>
                    </a:lnTo>
                    <a:lnTo>
                      <a:pt x="38" y="357"/>
                    </a:lnTo>
                    <a:lnTo>
                      <a:pt x="38" y="357"/>
                    </a:lnTo>
                    <a:lnTo>
                      <a:pt x="58" y="348"/>
                    </a:lnTo>
                    <a:lnTo>
                      <a:pt x="67" y="344"/>
                    </a:lnTo>
                    <a:lnTo>
                      <a:pt x="74" y="338"/>
                    </a:lnTo>
                    <a:lnTo>
                      <a:pt x="79" y="332"/>
                    </a:lnTo>
                    <a:lnTo>
                      <a:pt x="84" y="323"/>
                    </a:lnTo>
                    <a:lnTo>
                      <a:pt x="85" y="313"/>
                    </a:lnTo>
                    <a:lnTo>
                      <a:pt x="86" y="298"/>
                    </a:lnTo>
                    <a:lnTo>
                      <a:pt x="86" y="298"/>
                    </a:lnTo>
                    <a:lnTo>
                      <a:pt x="86" y="298"/>
                    </a:lnTo>
                    <a:lnTo>
                      <a:pt x="67" y="286"/>
                    </a:lnTo>
                    <a:lnTo>
                      <a:pt x="50" y="273"/>
                    </a:lnTo>
                    <a:lnTo>
                      <a:pt x="36" y="258"/>
                    </a:lnTo>
                    <a:lnTo>
                      <a:pt x="23" y="241"/>
                    </a:lnTo>
                    <a:lnTo>
                      <a:pt x="13" y="223"/>
                    </a:lnTo>
                    <a:lnTo>
                      <a:pt x="10" y="215"/>
                    </a:lnTo>
                    <a:lnTo>
                      <a:pt x="6" y="205"/>
                    </a:lnTo>
                    <a:lnTo>
                      <a:pt x="4" y="195"/>
                    </a:lnTo>
                    <a:lnTo>
                      <a:pt x="1" y="185"/>
                    </a:lnTo>
                    <a:lnTo>
                      <a:pt x="0" y="175"/>
                    </a:lnTo>
                    <a:lnTo>
                      <a:pt x="0" y="165"/>
                    </a:lnTo>
                    <a:lnTo>
                      <a:pt x="0" y="165"/>
                    </a:lnTo>
                    <a:lnTo>
                      <a:pt x="1" y="148"/>
                    </a:lnTo>
                    <a:lnTo>
                      <a:pt x="4" y="131"/>
                    </a:lnTo>
                    <a:lnTo>
                      <a:pt x="10" y="116"/>
                    </a:lnTo>
                    <a:lnTo>
                      <a:pt x="16" y="100"/>
                    </a:lnTo>
                    <a:lnTo>
                      <a:pt x="25" y="86"/>
                    </a:lnTo>
                    <a:lnTo>
                      <a:pt x="36" y="73"/>
                    </a:lnTo>
                    <a:lnTo>
                      <a:pt x="48" y="60"/>
                    </a:lnTo>
                    <a:lnTo>
                      <a:pt x="61" y="49"/>
                    </a:lnTo>
                    <a:lnTo>
                      <a:pt x="75" y="38"/>
                    </a:lnTo>
                    <a:lnTo>
                      <a:pt x="92" y="29"/>
                    </a:lnTo>
                    <a:lnTo>
                      <a:pt x="109" y="20"/>
                    </a:lnTo>
                    <a:lnTo>
                      <a:pt x="128" y="13"/>
                    </a:lnTo>
                    <a:lnTo>
                      <a:pt x="147" y="7"/>
                    </a:lnTo>
                    <a:lnTo>
                      <a:pt x="167" y="4"/>
                    </a:lnTo>
                    <a:lnTo>
                      <a:pt x="187" y="1"/>
                    </a:lnTo>
                    <a:lnTo>
                      <a:pt x="209" y="0"/>
                    </a:lnTo>
                    <a:lnTo>
                      <a:pt x="20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pic>
          <p:nvPicPr>
            <p:cNvPr id="60" name="그림 59">
              <a:extLst>
                <a:ext uri="{FF2B5EF4-FFF2-40B4-BE49-F238E27FC236}">
                  <a16:creationId xmlns:a16="http://schemas.microsoft.com/office/drawing/2014/main" id="{6C7302BE-CC8C-45A3-80D2-9FBB3C2DD1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/>
            <a:srcRect l="15008" t="81057" r="46772" b="-4432"/>
            <a:stretch/>
          </p:blipFill>
          <p:spPr>
            <a:xfrm flipV="1">
              <a:off x="2250803" y="2449486"/>
              <a:ext cx="6177334" cy="1199930"/>
            </a:xfrm>
            <a:prstGeom prst="rect">
              <a:avLst/>
            </a:prstGeom>
          </p:spPr>
        </p:pic>
        <p:sp>
          <p:nvSpPr>
            <p:cNvPr id="3" name="사각형: 둥근 모서리 25"/>
            <p:cNvSpPr/>
            <p:nvPr/>
          </p:nvSpPr>
          <p:spPr>
            <a:xfrm>
              <a:off x="2825590" y="925535"/>
              <a:ext cx="5486020" cy="2512644"/>
            </a:xfrm>
            <a:prstGeom prst="roundRect">
              <a:avLst>
                <a:gd name="adj" fmla="val 0"/>
              </a:avLst>
            </a:prstGeom>
            <a:no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직무관련성 사례①</a:t>
              </a:r>
              <a:r>
                <a:rPr lang="en-US" altLang="ko-KR" sz="20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 내 직원 간 경조사 부조금 </a:t>
              </a:r>
              <a:r>
                <a:rPr lang="en-US" altLang="ko-KR" sz="20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  <a:p>
              <a:endParaRPr lang="en-US" altLang="ko-KR" sz="10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공공기관 소속  공직자 </a:t>
              </a:r>
              <a:r>
                <a:rPr lang="en-US" altLang="ko-KR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가  업무효율상 부서 내 편성된 팀의 팀장인 경우</a:t>
              </a:r>
              <a:r>
                <a:rPr lang="en-US" altLang="ko-KR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</a:t>
              </a:r>
            </a:p>
            <a:p>
              <a:r>
                <a:rPr lang="en-US" altLang="ko-KR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정식직제 </a:t>
              </a:r>
              <a:r>
                <a:rPr lang="en-US" altLang="ko-KR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및  보직 </a:t>
              </a:r>
              <a:r>
                <a:rPr lang="en-US" altLang="ko-KR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X , </a:t>
              </a:r>
              <a:r>
                <a: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인사평가 관여 위치 </a:t>
              </a:r>
              <a:r>
                <a:rPr lang="en-US" altLang="ko-KR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X)</a:t>
              </a:r>
            </a:p>
            <a:p>
              <a:endParaRPr lang="en-US" altLang="ko-KR" sz="16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en-US" altLang="ko-KR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의 경조사시  직원 간</a:t>
              </a:r>
              <a:r>
                <a:rPr lang="en-US" altLang="ko-KR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(B~D)</a:t>
              </a:r>
              <a:r>
                <a: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직무관련자 범위  및  </a:t>
              </a:r>
              <a:r>
                <a:rPr lang="en-US" altLang="ko-KR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이내 부조 가능 여부</a:t>
              </a:r>
              <a:r>
                <a:rPr lang="en-US" altLang="ko-KR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?</a:t>
              </a:r>
            </a:p>
            <a:p>
              <a:endParaRPr lang="en-US" altLang="ko-KR" sz="5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342900" indent="-342900">
                <a:buAutoNum type="arabicPeriod"/>
              </a:pP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의 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같은 부서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에서 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같은 업무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를 하는 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030A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B</a:t>
              </a:r>
            </a:p>
            <a:p>
              <a:pPr marL="342900" indent="-342900">
                <a:buAutoNum type="arabicPeriod"/>
              </a:pP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의 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같은 부서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에서 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다른 업무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를 하는 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030A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C</a:t>
              </a:r>
            </a:p>
            <a:p>
              <a:pPr marL="342900" indent="-342900">
                <a:buAutoNum type="arabicPeriod" startAt="3"/>
              </a:pP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A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와 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같은 기관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내 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다른 부서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에서 근무하는 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030A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D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endParaRPr lang="ko-KR" altLang="en-US" sz="17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F49942B-083A-4258-B6C3-9ED58538C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27</a:t>
            </a:fld>
            <a:endParaRPr lang="ko-KR" altLang="en-US"/>
          </a:p>
        </p:txBody>
      </p:sp>
      <p:sp>
        <p:nvSpPr>
          <p:cNvPr id="45" name="사각형: 둥근 모서리 25">
            <a:extLst>
              <a:ext uri="{FF2B5EF4-FFF2-40B4-BE49-F238E27FC236}">
                <a16:creationId xmlns:a16="http://schemas.microsoft.com/office/drawing/2014/main" id="{8A14624E-6903-4262-9CE9-7067518B01BE}"/>
              </a:ext>
            </a:extLst>
          </p:cNvPr>
          <p:cNvSpPr/>
          <p:nvPr/>
        </p:nvSpPr>
        <p:spPr>
          <a:xfrm>
            <a:off x="2847630" y="3839220"/>
            <a:ext cx="6010109" cy="2163591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일반적으로 </a:t>
            </a:r>
            <a:r>
              <a:rPr lang="ko-KR" altLang="en-US" sz="2200" b="1" u="sng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부서장을 제외한 동료 관계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라면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200" b="1" u="sng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직무관련성이 없는 것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으로 보아</a:t>
            </a:r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</a:p>
          <a:p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B~D 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경우 </a:t>
            </a:r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상한의 적용을 받지 않으며 </a:t>
            </a:r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청탁금지법 제</a:t>
            </a:r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8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항에 따라 </a:t>
            </a:r>
            <a:endParaRPr lang="en-US" altLang="ko-KR" sz="2200" b="1" spc="-1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100</a:t>
            </a:r>
            <a:r>
              <a:rPr lang="ko-KR" altLang="en-US" sz="2200" b="1" spc="-10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만원까지 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경조사비 제공이 가능함</a:t>
            </a:r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</a:p>
          <a:p>
            <a:endParaRPr lang="en-US" altLang="ko-KR" sz="2200" b="1" spc="-1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983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3">
            <a:extLst>
              <a:ext uri="{FF2B5EF4-FFF2-40B4-BE49-F238E27FC236}">
                <a16:creationId xmlns:a16="http://schemas.microsoft.com/office/drawing/2014/main" id="{79AABA9A-6DD1-4B75-A774-6D202DB63071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E0A9EFD7-9F97-4B66-A5B6-D18CF2A2AD29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:a16="http://schemas.microsoft.com/office/drawing/2014/main" id="{1920EA4B-8E7F-4362-B728-98A0ED6F236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:a16="http://schemas.microsoft.com/office/drawing/2014/main" id="{A9B6D396-AFF7-4EC1-B6F8-C72A3347933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0" name="직선 연결선 39">
              <a:extLst>
                <a:ext uri="{FF2B5EF4-FFF2-40B4-BE49-F238E27FC236}">
                  <a16:creationId xmlns:a16="http://schemas.microsoft.com/office/drawing/2014/main" id="{C18E95E1-E25B-48E9-84BB-0C1696182D4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40">
              <a:extLst>
                <a:ext uri="{FF2B5EF4-FFF2-40B4-BE49-F238E27FC236}">
                  <a16:creationId xmlns:a16="http://schemas.microsoft.com/office/drawing/2014/main" id="{7A38E5B3-FF30-4BE4-BA61-C412FDA966C2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2" name="직사각형 41">
                <a:extLst>
                  <a:ext uri="{FF2B5EF4-FFF2-40B4-BE49-F238E27FC236}">
                    <a16:creationId xmlns:a16="http://schemas.microsoft.com/office/drawing/2014/main" id="{93EBAD56-FAB6-40DB-94A1-5FEA789C1AB7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3" name="직사각형 42">
                <a:extLst>
                  <a:ext uri="{FF2B5EF4-FFF2-40B4-BE49-F238E27FC236}">
                    <a16:creationId xmlns:a16="http://schemas.microsoft.com/office/drawing/2014/main" id="{5DD59D63-7486-492B-B3C2-82AF7271E3C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1302C25-EA49-4CFF-B3E0-F412DE25E2C6}"/>
              </a:ext>
            </a:extLst>
          </p:cNvPr>
          <p:cNvSpPr/>
          <p:nvPr/>
        </p:nvSpPr>
        <p:spPr>
          <a:xfrm>
            <a:off x="0" y="0"/>
            <a:ext cx="9144002" cy="6858001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60">
            <a:extLst>
              <a:ext uri="{FF2B5EF4-FFF2-40B4-BE49-F238E27FC236}">
                <a16:creationId xmlns:a16="http://schemas.microsoft.com/office/drawing/2014/main" id="{B1DC5937-12C8-4313-9E0B-885D1638CDE3}"/>
              </a:ext>
            </a:extLst>
          </p:cNvPr>
          <p:cNvGrpSpPr/>
          <p:nvPr/>
        </p:nvGrpSpPr>
        <p:grpSpPr>
          <a:xfrm>
            <a:off x="713394" y="647700"/>
            <a:ext cx="8032672" cy="5562602"/>
            <a:chOff x="713394" y="647700"/>
            <a:chExt cx="8032672" cy="5562602"/>
          </a:xfrm>
        </p:grpSpPr>
        <p:grpSp>
          <p:nvGrpSpPr>
            <p:cNvPr id="7" name="그룹 15">
              <a:extLst>
                <a:ext uri="{FF2B5EF4-FFF2-40B4-BE49-F238E27FC236}">
                  <a16:creationId xmlns:a16="http://schemas.microsoft.com/office/drawing/2014/main" id="{A0A504EC-6A13-4C7F-80A1-23CB90E68EBE}"/>
                </a:ext>
              </a:extLst>
            </p:cNvPr>
            <p:cNvGrpSpPr/>
            <p:nvPr/>
          </p:nvGrpSpPr>
          <p:grpSpPr>
            <a:xfrm>
              <a:off x="713394" y="647700"/>
              <a:ext cx="7711841" cy="5562600"/>
              <a:chOff x="257622" y="319178"/>
              <a:chExt cx="8622752" cy="6219644"/>
            </a:xfrm>
          </p:grpSpPr>
          <p:sp>
            <p:nvSpPr>
              <p:cNvPr id="13" name="사각형: 둥근 모서리 12">
                <a:extLst>
                  <a:ext uri="{FF2B5EF4-FFF2-40B4-BE49-F238E27FC236}">
                    <a16:creationId xmlns:a16="http://schemas.microsoft.com/office/drawing/2014/main" id="{A9A47B04-5B2E-4238-86D4-614FCF9D8F28}"/>
                  </a:ext>
                </a:extLst>
              </p:cNvPr>
              <p:cNvSpPr/>
              <p:nvPr/>
            </p:nvSpPr>
            <p:spPr>
              <a:xfrm>
                <a:off x="257622" y="319178"/>
                <a:ext cx="8622752" cy="6219644"/>
              </a:xfrm>
              <a:prstGeom prst="roundRect">
                <a:avLst>
                  <a:gd name="adj" fmla="val 4231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279400" dist="177800" dir="4800000" algn="ctr" rotWithShape="0">
                  <a:prstClr val="black">
                    <a:alpha val="5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사각형: 둥근 위쪽 모서리 13">
                <a:extLst>
                  <a:ext uri="{FF2B5EF4-FFF2-40B4-BE49-F238E27FC236}">
                    <a16:creationId xmlns:a16="http://schemas.microsoft.com/office/drawing/2014/main" id="{2E27DC5E-B6EB-4984-B5F1-38534893D80C}"/>
                  </a:ext>
                </a:extLst>
              </p:cNvPr>
              <p:cNvSpPr/>
              <p:nvPr/>
            </p:nvSpPr>
            <p:spPr>
              <a:xfrm rot="16200000">
                <a:off x="-1993985" y="2571456"/>
                <a:ext cx="6218973" cy="1715760"/>
              </a:xfrm>
              <a:prstGeom prst="round2SameRect">
                <a:avLst>
                  <a:gd name="adj1" fmla="val 14617"/>
                  <a:gd name="adj2" fmla="val 0"/>
                </a:avLst>
              </a:prstGeom>
              <a:gradFill flip="none" rotWithShape="1"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23000">
                    <a:schemeClr val="accent1">
                      <a:lumMod val="75000"/>
                    </a:schemeClr>
                  </a:gs>
                </a:gsLst>
                <a:lin ang="114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직사각형 14">
                <a:extLst>
                  <a:ext uri="{FF2B5EF4-FFF2-40B4-BE49-F238E27FC236}">
                    <a16:creationId xmlns:a16="http://schemas.microsoft.com/office/drawing/2014/main" id="{FCCAA575-E31E-4067-9FF3-ABA6F85923BF}"/>
                  </a:ext>
                </a:extLst>
              </p:cNvPr>
              <p:cNvSpPr/>
              <p:nvPr/>
            </p:nvSpPr>
            <p:spPr>
              <a:xfrm>
                <a:off x="402267" y="544075"/>
                <a:ext cx="1398031" cy="15571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914400">
                  <a:spcAft>
                    <a:spcPts val="300"/>
                  </a:spcAft>
                  <a:defRPr/>
                </a:pPr>
                <a:r>
                  <a:rPr lang="ko-KR" altLang="en-US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질의로</a:t>
                </a:r>
                <a:br>
                  <a:rPr lang="en-US" altLang="ko-KR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</a:br>
                <a:r>
                  <a:rPr lang="ko-KR" altLang="en-US" sz="3200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보는</a:t>
                </a:r>
                <a:endParaRPr lang="en-US" altLang="ko-KR" sz="32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endParaRPr>
              </a:p>
              <a:p>
                <a:pPr lvl="0" defTabSz="914400">
                  <a:spcAft>
                    <a:spcPts val="300"/>
                  </a:spcAft>
                  <a:defRPr/>
                </a:pPr>
                <a:r>
                  <a:rPr lang="ko-KR" altLang="en-US" b="1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effectLst>
                      <a:outerShdw algn="ctr" rotWithShape="0">
                        <a:prstClr val="black">
                          <a:alpha val="40000"/>
                        </a:prstClr>
                      </a:outerShdw>
                    </a:effectLst>
                    <a:latin typeface="나눔바른고딕" pitchFamily="50" charset="-127"/>
                    <a:ea typeface="나눔바른고딕" pitchFamily="50" charset="-127"/>
                  </a:rPr>
                  <a:t>청탁금지법</a:t>
                </a:r>
                <a:endParaRPr lang="en-US" altLang="ko-KR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</p:grpSp>
        <p:grpSp>
          <p:nvGrpSpPr>
            <p:cNvPr id="8" name="그룹 32">
              <a:extLst>
                <a:ext uri="{FF2B5EF4-FFF2-40B4-BE49-F238E27FC236}">
                  <a16:creationId xmlns:a16="http://schemas.microsoft.com/office/drawing/2014/main" id="{8B085F4D-436A-45F2-AD00-2AB754E64A62}"/>
                </a:ext>
              </a:extLst>
            </p:cNvPr>
            <p:cNvGrpSpPr/>
            <p:nvPr/>
          </p:nvGrpSpPr>
          <p:grpSpPr>
            <a:xfrm>
              <a:off x="1295400" y="4316426"/>
              <a:ext cx="1292898" cy="1893876"/>
              <a:chOff x="1257300" y="4305300"/>
              <a:chExt cx="1292898" cy="1893876"/>
            </a:xfrm>
          </p:grpSpPr>
          <p:grpSp>
            <p:nvGrpSpPr>
              <p:cNvPr id="9" name="그룹 16">
                <a:extLst>
                  <a:ext uri="{FF2B5EF4-FFF2-40B4-BE49-F238E27FC236}">
                    <a16:creationId xmlns:a16="http://schemas.microsoft.com/office/drawing/2014/main" id="{1E005F29-522F-4C7E-BF85-7460065DA930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646282" y="4305300"/>
                <a:ext cx="480682" cy="375610"/>
                <a:chOff x="606425" y="1824038"/>
                <a:chExt cx="922338" cy="720725"/>
              </a:xfrm>
              <a:solidFill>
                <a:schemeClr val="bg1"/>
              </a:solidFill>
            </p:grpSpPr>
            <p:sp>
              <p:nvSpPr>
                <p:cNvPr id="18" name="Freeform 5">
                  <a:extLst>
                    <a:ext uri="{FF2B5EF4-FFF2-40B4-BE49-F238E27FC236}">
                      <a16:creationId xmlns:a16="http://schemas.microsoft.com/office/drawing/2014/main" id="{BF45E24A-DFAB-44EA-828A-AD16B75AFE9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06425" y="1824038"/>
                  <a:ext cx="922338" cy="720725"/>
                </a:xfrm>
                <a:custGeom>
                  <a:avLst/>
                  <a:gdLst>
                    <a:gd name="T0" fmla="*/ 254 w 2324"/>
                    <a:gd name="T1" fmla="*/ 0 h 1816"/>
                    <a:gd name="T2" fmla="*/ 254 w 2324"/>
                    <a:gd name="T3" fmla="*/ 255 h 1816"/>
                    <a:gd name="T4" fmla="*/ 0 w 2324"/>
                    <a:gd name="T5" fmla="*/ 255 h 1816"/>
                    <a:gd name="T6" fmla="*/ 0 w 2324"/>
                    <a:gd name="T7" fmla="*/ 1816 h 1816"/>
                    <a:gd name="T8" fmla="*/ 2324 w 2324"/>
                    <a:gd name="T9" fmla="*/ 1816 h 1816"/>
                    <a:gd name="T10" fmla="*/ 2324 w 2324"/>
                    <a:gd name="T11" fmla="*/ 0 h 1816"/>
                    <a:gd name="T12" fmla="*/ 254 w 2324"/>
                    <a:gd name="T13" fmla="*/ 0 h 1816"/>
                    <a:gd name="T14" fmla="*/ 2196 w 2324"/>
                    <a:gd name="T15" fmla="*/ 1688 h 1816"/>
                    <a:gd name="T16" fmla="*/ 128 w 2324"/>
                    <a:gd name="T17" fmla="*/ 1688 h 1816"/>
                    <a:gd name="T18" fmla="*/ 128 w 2324"/>
                    <a:gd name="T19" fmla="*/ 383 h 1816"/>
                    <a:gd name="T20" fmla="*/ 254 w 2324"/>
                    <a:gd name="T21" fmla="*/ 383 h 1816"/>
                    <a:gd name="T22" fmla="*/ 254 w 2324"/>
                    <a:gd name="T23" fmla="*/ 1561 h 1816"/>
                    <a:gd name="T24" fmla="*/ 382 w 2324"/>
                    <a:gd name="T25" fmla="*/ 1561 h 1816"/>
                    <a:gd name="T26" fmla="*/ 382 w 2324"/>
                    <a:gd name="T27" fmla="*/ 128 h 1816"/>
                    <a:gd name="T28" fmla="*/ 2196 w 2324"/>
                    <a:gd name="T29" fmla="*/ 128 h 1816"/>
                    <a:gd name="T30" fmla="*/ 2196 w 2324"/>
                    <a:gd name="T31" fmla="*/ 1688 h 1816"/>
                    <a:gd name="T32" fmla="*/ 2196 w 2324"/>
                    <a:gd name="T33" fmla="*/ 1688 h 18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324" h="1816">
                      <a:moveTo>
                        <a:pt x="254" y="0"/>
                      </a:moveTo>
                      <a:lnTo>
                        <a:pt x="254" y="255"/>
                      </a:lnTo>
                      <a:lnTo>
                        <a:pt x="0" y="255"/>
                      </a:lnTo>
                      <a:lnTo>
                        <a:pt x="0" y="1816"/>
                      </a:lnTo>
                      <a:lnTo>
                        <a:pt x="2324" y="1816"/>
                      </a:lnTo>
                      <a:lnTo>
                        <a:pt x="2324" y="0"/>
                      </a:lnTo>
                      <a:lnTo>
                        <a:pt x="254" y="0"/>
                      </a:lnTo>
                      <a:close/>
                      <a:moveTo>
                        <a:pt x="2196" y="1688"/>
                      </a:moveTo>
                      <a:lnTo>
                        <a:pt x="128" y="1688"/>
                      </a:lnTo>
                      <a:lnTo>
                        <a:pt x="128" y="383"/>
                      </a:lnTo>
                      <a:lnTo>
                        <a:pt x="254" y="383"/>
                      </a:lnTo>
                      <a:lnTo>
                        <a:pt x="254" y="1561"/>
                      </a:lnTo>
                      <a:lnTo>
                        <a:pt x="382" y="1561"/>
                      </a:lnTo>
                      <a:lnTo>
                        <a:pt x="382" y="128"/>
                      </a:lnTo>
                      <a:lnTo>
                        <a:pt x="2196" y="128"/>
                      </a:lnTo>
                      <a:lnTo>
                        <a:pt x="2196" y="1688"/>
                      </a:lnTo>
                      <a:lnTo>
                        <a:pt x="2196" y="168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19" name="Rectangle 6">
                  <a:extLst>
                    <a:ext uri="{FF2B5EF4-FFF2-40B4-BE49-F238E27FC236}">
                      <a16:creationId xmlns:a16="http://schemas.microsoft.com/office/drawing/2014/main" id="{E21E21D4-93AE-4B4E-B631-B55969DFC77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1925638"/>
                  <a:ext cx="293688" cy="2333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0" name="Rectangle 7">
                  <a:extLst>
                    <a:ext uri="{FF2B5EF4-FFF2-40B4-BE49-F238E27FC236}">
                      <a16:creationId xmlns:a16="http://schemas.microsoft.com/office/drawing/2014/main" id="{324AE534-B935-451C-BA1A-FD68AF97843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1925638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1" name="Rectangle 8">
                  <a:extLst>
                    <a:ext uri="{FF2B5EF4-FFF2-40B4-BE49-F238E27FC236}">
                      <a16:creationId xmlns:a16="http://schemas.microsoft.com/office/drawing/2014/main" id="{73B7C652-9E22-43E6-A6BE-830C231472A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2019301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2" name="Rectangle 9">
                  <a:extLst>
                    <a:ext uri="{FF2B5EF4-FFF2-40B4-BE49-F238E27FC236}">
                      <a16:creationId xmlns:a16="http://schemas.microsoft.com/office/drawing/2014/main" id="{63A74096-69A7-415F-B3AC-EAC2330C4BE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154113" y="2114551"/>
                  <a:ext cx="273050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3" name="Rectangle 10">
                  <a:extLst>
                    <a:ext uri="{FF2B5EF4-FFF2-40B4-BE49-F238E27FC236}">
                      <a16:creationId xmlns:a16="http://schemas.microsoft.com/office/drawing/2014/main" id="{C670893F-2CC9-4C6D-90AE-563C515D4B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209801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4" name="Rectangle 11">
                  <a:extLst>
                    <a:ext uri="{FF2B5EF4-FFF2-40B4-BE49-F238E27FC236}">
                      <a16:creationId xmlns:a16="http://schemas.microsoft.com/office/drawing/2014/main" id="{875DEDB5-BDFB-479F-A247-35FB85821D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305051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25" name="Rectangle 12">
                  <a:extLst>
                    <a:ext uri="{FF2B5EF4-FFF2-40B4-BE49-F238E27FC236}">
                      <a16:creationId xmlns:a16="http://schemas.microsoft.com/office/drawing/2014/main" id="{6B5D24D1-EFC7-472F-BC8D-10854D714FC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09625" y="2398713"/>
                  <a:ext cx="617538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10" name="그룹 25">
                <a:extLst>
                  <a:ext uri="{FF2B5EF4-FFF2-40B4-BE49-F238E27FC236}">
                    <a16:creationId xmlns:a16="http://schemas.microsoft.com/office/drawing/2014/main" id="{00C0FFD5-F420-443B-BE15-795BC5FFDC0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257300" y="4771062"/>
                <a:ext cx="1292898" cy="1428114"/>
                <a:chOff x="5431340" y="1190296"/>
                <a:chExt cx="825263" cy="911573"/>
              </a:xfrm>
              <a:solidFill>
                <a:schemeClr val="bg1"/>
              </a:solidFill>
            </p:grpSpPr>
            <p:sp>
              <p:nvSpPr>
                <p:cNvPr id="27" name="Freeform 69">
                  <a:extLst>
                    <a:ext uri="{FF2B5EF4-FFF2-40B4-BE49-F238E27FC236}">
                      <a16:creationId xmlns:a16="http://schemas.microsoft.com/office/drawing/2014/main" id="{A77F9298-33E4-4018-BE57-CE3EC7C144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19170" y="1304528"/>
                  <a:ext cx="256349" cy="260449"/>
                </a:xfrm>
                <a:custGeom>
                  <a:avLst/>
                  <a:gdLst>
                    <a:gd name="T0" fmla="*/ 114 w 228"/>
                    <a:gd name="T1" fmla="*/ 228 h 228"/>
                    <a:gd name="T2" fmla="*/ 114 w 228"/>
                    <a:gd name="T3" fmla="*/ 228 h 228"/>
                    <a:gd name="T4" fmla="*/ 136 w 228"/>
                    <a:gd name="T5" fmla="*/ 224 h 228"/>
                    <a:gd name="T6" fmla="*/ 158 w 228"/>
                    <a:gd name="T7" fmla="*/ 218 h 228"/>
                    <a:gd name="T8" fmla="*/ 178 w 228"/>
                    <a:gd name="T9" fmla="*/ 208 h 228"/>
                    <a:gd name="T10" fmla="*/ 194 w 228"/>
                    <a:gd name="T11" fmla="*/ 194 h 228"/>
                    <a:gd name="T12" fmla="*/ 208 w 228"/>
                    <a:gd name="T13" fmla="*/ 176 h 228"/>
                    <a:gd name="T14" fmla="*/ 218 w 228"/>
                    <a:gd name="T15" fmla="*/ 158 h 228"/>
                    <a:gd name="T16" fmla="*/ 226 w 228"/>
                    <a:gd name="T17" fmla="*/ 136 h 228"/>
                    <a:gd name="T18" fmla="*/ 228 w 228"/>
                    <a:gd name="T19" fmla="*/ 114 h 228"/>
                    <a:gd name="T20" fmla="*/ 228 w 228"/>
                    <a:gd name="T21" fmla="*/ 114 h 228"/>
                    <a:gd name="T22" fmla="*/ 226 w 228"/>
                    <a:gd name="T23" fmla="*/ 90 h 228"/>
                    <a:gd name="T24" fmla="*/ 218 w 228"/>
                    <a:gd name="T25" fmla="*/ 68 h 228"/>
                    <a:gd name="T26" fmla="*/ 208 w 228"/>
                    <a:gd name="T27" fmla="*/ 50 h 228"/>
                    <a:gd name="T28" fmla="*/ 194 w 228"/>
                    <a:gd name="T29" fmla="*/ 32 h 228"/>
                    <a:gd name="T30" fmla="*/ 178 w 228"/>
                    <a:gd name="T31" fmla="*/ 18 h 228"/>
                    <a:gd name="T32" fmla="*/ 158 w 228"/>
                    <a:gd name="T33" fmla="*/ 8 h 228"/>
                    <a:gd name="T34" fmla="*/ 136 w 228"/>
                    <a:gd name="T35" fmla="*/ 2 h 228"/>
                    <a:gd name="T36" fmla="*/ 114 w 228"/>
                    <a:gd name="T37" fmla="*/ 0 h 228"/>
                    <a:gd name="T38" fmla="*/ 114 w 228"/>
                    <a:gd name="T39" fmla="*/ 0 h 228"/>
                    <a:gd name="T40" fmla="*/ 90 w 228"/>
                    <a:gd name="T41" fmla="*/ 2 h 228"/>
                    <a:gd name="T42" fmla="*/ 70 w 228"/>
                    <a:gd name="T43" fmla="*/ 8 h 228"/>
                    <a:gd name="T44" fmla="*/ 50 w 228"/>
                    <a:gd name="T45" fmla="*/ 18 h 228"/>
                    <a:gd name="T46" fmla="*/ 34 w 228"/>
                    <a:gd name="T47" fmla="*/ 32 h 228"/>
                    <a:gd name="T48" fmla="*/ 20 w 228"/>
                    <a:gd name="T49" fmla="*/ 50 h 228"/>
                    <a:gd name="T50" fmla="*/ 8 w 228"/>
                    <a:gd name="T51" fmla="*/ 68 h 228"/>
                    <a:gd name="T52" fmla="*/ 2 w 228"/>
                    <a:gd name="T53" fmla="*/ 90 h 228"/>
                    <a:gd name="T54" fmla="*/ 0 w 228"/>
                    <a:gd name="T55" fmla="*/ 114 h 228"/>
                    <a:gd name="T56" fmla="*/ 0 w 228"/>
                    <a:gd name="T57" fmla="*/ 114 h 228"/>
                    <a:gd name="T58" fmla="*/ 2 w 228"/>
                    <a:gd name="T59" fmla="*/ 136 h 228"/>
                    <a:gd name="T60" fmla="*/ 8 w 228"/>
                    <a:gd name="T61" fmla="*/ 158 h 228"/>
                    <a:gd name="T62" fmla="*/ 20 w 228"/>
                    <a:gd name="T63" fmla="*/ 176 h 228"/>
                    <a:gd name="T64" fmla="*/ 34 w 228"/>
                    <a:gd name="T65" fmla="*/ 194 h 228"/>
                    <a:gd name="T66" fmla="*/ 50 w 228"/>
                    <a:gd name="T67" fmla="*/ 208 h 228"/>
                    <a:gd name="T68" fmla="*/ 70 w 228"/>
                    <a:gd name="T69" fmla="*/ 218 h 228"/>
                    <a:gd name="T70" fmla="*/ 90 w 228"/>
                    <a:gd name="T71" fmla="*/ 224 h 228"/>
                    <a:gd name="T72" fmla="*/ 114 w 228"/>
                    <a:gd name="T73" fmla="*/ 228 h 228"/>
                    <a:gd name="T74" fmla="*/ 114 w 228"/>
                    <a:gd name="T75" fmla="*/ 228 h 2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228" h="228">
                      <a:moveTo>
                        <a:pt x="114" y="228"/>
                      </a:moveTo>
                      <a:lnTo>
                        <a:pt x="114" y="228"/>
                      </a:lnTo>
                      <a:lnTo>
                        <a:pt x="136" y="224"/>
                      </a:lnTo>
                      <a:lnTo>
                        <a:pt x="158" y="218"/>
                      </a:lnTo>
                      <a:lnTo>
                        <a:pt x="178" y="208"/>
                      </a:lnTo>
                      <a:lnTo>
                        <a:pt x="194" y="194"/>
                      </a:lnTo>
                      <a:lnTo>
                        <a:pt x="208" y="176"/>
                      </a:lnTo>
                      <a:lnTo>
                        <a:pt x="218" y="158"/>
                      </a:lnTo>
                      <a:lnTo>
                        <a:pt x="226" y="136"/>
                      </a:lnTo>
                      <a:lnTo>
                        <a:pt x="228" y="114"/>
                      </a:lnTo>
                      <a:lnTo>
                        <a:pt x="228" y="114"/>
                      </a:lnTo>
                      <a:lnTo>
                        <a:pt x="226" y="90"/>
                      </a:lnTo>
                      <a:lnTo>
                        <a:pt x="218" y="68"/>
                      </a:lnTo>
                      <a:lnTo>
                        <a:pt x="208" y="50"/>
                      </a:lnTo>
                      <a:lnTo>
                        <a:pt x="194" y="32"/>
                      </a:lnTo>
                      <a:lnTo>
                        <a:pt x="178" y="18"/>
                      </a:lnTo>
                      <a:lnTo>
                        <a:pt x="158" y="8"/>
                      </a:lnTo>
                      <a:lnTo>
                        <a:pt x="136" y="2"/>
                      </a:lnTo>
                      <a:lnTo>
                        <a:pt x="114" y="0"/>
                      </a:lnTo>
                      <a:lnTo>
                        <a:pt x="114" y="0"/>
                      </a:lnTo>
                      <a:lnTo>
                        <a:pt x="90" y="2"/>
                      </a:lnTo>
                      <a:lnTo>
                        <a:pt x="70" y="8"/>
                      </a:lnTo>
                      <a:lnTo>
                        <a:pt x="50" y="18"/>
                      </a:lnTo>
                      <a:lnTo>
                        <a:pt x="34" y="32"/>
                      </a:lnTo>
                      <a:lnTo>
                        <a:pt x="20" y="50"/>
                      </a:lnTo>
                      <a:lnTo>
                        <a:pt x="8" y="68"/>
                      </a:lnTo>
                      <a:lnTo>
                        <a:pt x="2" y="90"/>
                      </a:lnTo>
                      <a:lnTo>
                        <a:pt x="0" y="114"/>
                      </a:lnTo>
                      <a:lnTo>
                        <a:pt x="0" y="114"/>
                      </a:lnTo>
                      <a:lnTo>
                        <a:pt x="2" y="136"/>
                      </a:lnTo>
                      <a:lnTo>
                        <a:pt x="8" y="158"/>
                      </a:lnTo>
                      <a:lnTo>
                        <a:pt x="20" y="176"/>
                      </a:lnTo>
                      <a:lnTo>
                        <a:pt x="34" y="194"/>
                      </a:lnTo>
                      <a:lnTo>
                        <a:pt x="50" y="208"/>
                      </a:lnTo>
                      <a:lnTo>
                        <a:pt x="70" y="218"/>
                      </a:lnTo>
                      <a:lnTo>
                        <a:pt x="90" y="224"/>
                      </a:lnTo>
                      <a:lnTo>
                        <a:pt x="114" y="228"/>
                      </a:lnTo>
                      <a:lnTo>
                        <a:pt x="114" y="22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28" name="Freeform 70">
                  <a:extLst>
                    <a:ext uri="{FF2B5EF4-FFF2-40B4-BE49-F238E27FC236}">
                      <a16:creationId xmlns:a16="http://schemas.microsoft.com/office/drawing/2014/main" id="{E7459E45-1D3F-4BFD-ABF8-1788C8609A7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431340" y="1594678"/>
                  <a:ext cx="825263" cy="507191"/>
                </a:xfrm>
                <a:custGeom>
                  <a:avLst/>
                  <a:gdLst>
                    <a:gd name="T0" fmla="*/ 192 w 734"/>
                    <a:gd name="T1" fmla="*/ 344 h 444"/>
                    <a:gd name="T2" fmla="*/ 90 w 734"/>
                    <a:gd name="T3" fmla="*/ 372 h 444"/>
                    <a:gd name="T4" fmla="*/ 66 w 734"/>
                    <a:gd name="T5" fmla="*/ 376 h 444"/>
                    <a:gd name="T6" fmla="*/ 52 w 734"/>
                    <a:gd name="T7" fmla="*/ 376 h 444"/>
                    <a:gd name="T8" fmla="*/ 30 w 734"/>
                    <a:gd name="T9" fmla="*/ 366 h 444"/>
                    <a:gd name="T10" fmla="*/ 12 w 734"/>
                    <a:gd name="T11" fmla="*/ 348 h 444"/>
                    <a:gd name="T12" fmla="*/ 2 w 734"/>
                    <a:gd name="T13" fmla="*/ 324 h 444"/>
                    <a:gd name="T14" fmla="*/ 0 w 734"/>
                    <a:gd name="T15" fmla="*/ 312 h 444"/>
                    <a:gd name="T16" fmla="*/ 4 w 734"/>
                    <a:gd name="T17" fmla="*/ 292 h 444"/>
                    <a:gd name="T18" fmla="*/ 12 w 734"/>
                    <a:gd name="T19" fmla="*/ 276 h 444"/>
                    <a:gd name="T20" fmla="*/ 174 w 734"/>
                    <a:gd name="T21" fmla="*/ 52 h 444"/>
                    <a:gd name="T22" fmla="*/ 198 w 734"/>
                    <a:gd name="T23" fmla="*/ 26 h 444"/>
                    <a:gd name="T24" fmla="*/ 222 w 734"/>
                    <a:gd name="T25" fmla="*/ 10 h 444"/>
                    <a:gd name="T26" fmla="*/ 250 w 734"/>
                    <a:gd name="T27" fmla="*/ 2 h 444"/>
                    <a:gd name="T28" fmla="*/ 466 w 734"/>
                    <a:gd name="T29" fmla="*/ 0 h 444"/>
                    <a:gd name="T30" fmla="*/ 484 w 734"/>
                    <a:gd name="T31" fmla="*/ 2 h 444"/>
                    <a:gd name="T32" fmla="*/ 514 w 734"/>
                    <a:gd name="T33" fmla="*/ 10 h 444"/>
                    <a:gd name="T34" fmla="*/ 536 w 734"/>
                    <a:gd name="T35" fmla="*/ 26 h 444"/>
                    <a:gd name="T36" fmla="*/ 560 w 734"/>
                    <a:gd name="T37" fmla="*/ 52 h 444"/>
                    <a:gd name="T38" fmla="*/ 722 w 734"/>
                    <a:gd name="T39" fmla="*/ 276 h 444"/>
                    <a:gd name="T40" fmla="*/ 732 w 734"/>
                    <a:gd name="T41" fmla="*/ 292 h 444"/>
                    <a:gd name="T42" fmla="*/ 734 w 734"/>
                    <a:gd name="T43" fmla="*/ 312 h 444"/>
                    <a:gd name="T44" fmla="*/ 732 w 734"/>
                    <a:gd name="T45" fmla="*/ 324 h 444"/>
                    <a:gd name="T46" fmla="*/ 722 w 734"/>
                    <a:gd name="T47" fmla="*/ 348 h 444"/>
                    <a:gd name="T48" fmla="*/ 706 w 734"/>
                    <a:gd name="T49" fmla="*/ 366 h 444"/>
                    <a:gd name="T50" fmla="*/ 682 w 734"/>
                    <a:gd name="T51" fmla="*/ 376 h 444"/>
                    <a:gd name="T52" fmla="*/ 670 w 734"/>
                    <a:gd name="T53" fmla="*/ 376 h 444"/>
                    <a:gd name="T54" fmla="*/ 646 w 734"/>
                    <a:gd name="T55" fmla="*/ 372 h 444"/>
                    <a:gd name="T56" fmla="*/ 544 w 734"/>
                    <a:gd name="T57" fmla="*/ 444 h 444"/>
                    <a:gd name="T58" fmla="*/ 368 w 734"/>
                    <a:gd name="T59" fmla="*/ 374 h 444"/>
                    <a:gd name="T60" fmla="*/ 498 w 734"/>
                    <a:gd name="T61" fmla="*/ 330 h 444"/>
                    <a:gd name="T62" fmla="*/ 496 w 734"/>
                    <a:gd name="T63" fmla="*/ 330 h 444"/>
                    <a:gd name="T64" fmla="*/ 468 w 734"/>
                    <a:gd name="T65" fmla="*/ 316 h 444"/>
                    <a:gd name="T66" fmla="*/ 450 w 734"/>
                    <a:gd name="T67" fmla="*/ 296 h 444"/>
                    <a:gd name="T68" fmla="*/ 444 w 734"/>
                    <a:gd name="T69" fmla="*/ 274 h 444"/>
                    <a:gd name="T70" fmla="*/ 446 w 734"/>
                    <a:gd name="T71" fmla="*/ 250 h 444"/>
                    <a:gd name="T72" fmla="*/ 456 w 734"/>
                    <a:gd name="T73" fmla="*/ 230 h 444"/>
                    <a:gd name="T74" fmla="*/ 474 w 734"/>
                    <a:gd name="T75" fmla="*/ 214 h 444"/>
                    <a:gd name="T76" fmla="*/ 500 w 734"/>
                    <a:gd name="T77" fmla="*/ 206 h 444"/>
                    <a:gd name="T78" fmla="*/ 532 w 734"/>
                    <a:gd name="T79" fmla="*/ 210 h 444"/>
                    <a:gd name="T80" fmla="*/ 544 w 734"/>
                    <a:gd name="T81" fmla="*/ 78 h 444"/>
                    <a:gd name="T82" fmla="*/ 192 w 734"/>
                    <a:gd name="T83" fmla="*/ 78 h 444"/>
                    <a:gd name="T84" fmla="*/ 204 w 734"/>
                    <a:gd name="T85" fmla="*/ 210 h 444"/>
                    <a:gd name="T86" fmla="*/ 220 w 734"/>
                    <a:gd name="T87" fmla="*/ 206 h 444"/>
                    <a:gd name="T88" fmla="*/ 248 w 734"/>
                    <a:gd name="T89" fmla="*/ 208 h 444"/>
                    <a:gd name="T90" fmla="*/ 270 w 734"/>
                    <a:gd name="T91" fmla="*/ 220 h 444"/>
                    <a:gd name="T92" fmla="*/ 284 w 734"/>
                    <a:gd name="T93" fmla="*/ 240 h 444"/>
                    <a:gd name="T94" fmla="*/ 292 w 734"/>
                    <a:gd name="T95" fmla="*/ 262 h 444"/>
                    <a:gd name="T96" fmla="*/ 290 w 734"/>
                    <a:gd name="T97" fmla="*/ 284 h 444"/>
                    <a:gd name="T98" fmla="*/ 278 w 734"/>
                    <a:gd name="T99" fmla="*/ 306 h 444"/>
                    <a:gd name="T100" fmla="*/ 254 w 734"/>
                    <a:gd name="T101" fmla="*/ 324 h 444"/>
                    <a:gd name="T102" fmla="*/ 236 w 734"/>
                    <a:gd name="T103" fmla="*/ 330 h 444"/>
                    <a:gd name="T104" fmla="*/ 368 w 734"/>
                    <a:gd name="T105" fmla="*/ 374 h 4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734" h="444">
                      <a:moveTo>
                        <a:pt x="192" y="444"/>
                      </a:moveTo>
                      <a:lnTo>
                        <a:pt x="192" y="344"/>
                      </a:lnTo>
                      <a:lnTo>
                        <a:pt x="90" y="372"/>
                      </a:lnTo>
                      <a:lnTo>
                        <a:pt x="90" y="372"/>
                      </a:lnTo>
                      <a:lnTo>
                        <a:pt x="78" y="376"/>
                      </a:lnTo>
                      <a:lnTo>
                        <a:pt x="66" y="376"/>
                      </a:lnTo>
                      <a:lnTo>
                        <a:pt x="66" y="376"/>
                      </a:lnTo>
                      <a:lnTo>
                        <a:pt x="52" y="376"/>
                      </a:lnTo>
                      <a:lnTo>
                        <a:pt x="40" y="372"/>
                      </a:lnTo>
                      <a:lnTo>
                        <a:pt x="30" y="366"/>
                      </a:lnTo>
                      <a:lnTo>
                        <a:pt x="20" y="358"/>
                      </a:lnTo>
                      <a:lnTo>
                        <a:pt x="12" y="348"/>
                      </a:lnTo>
                      <a:lnTo>
                        <a:pt x="6" y="336"/>
                      </a:lnTo>
                      <a:lnTo>
                        <a:pt x="2" y="324"/>
                      </a:lnTo>
                      <a:lnTo>
                        <a:pt x="0" y="312"/>
                      </a:lnTo>
                      <a:lnTo>
                        <a:pt x="0" y="312"/>
                      </a:lnTo>
                      <a:lnTo>
                        <a:pt x="2" y="302"/>
                      </a:lnTo>
                      <a:lnTo>
                        <a:pt x="4" y="292"/>
                      </a:lnTo>
                      <a:lnTo>
                        <a:pt x="8" y="284"/>
                      </a:lnTo>
                      <a:lnTo>
                        <a:pt x="12" y="276"/>
                      </a:lnTo>
                      <a:lnTo>
                        <a:pt x="174" y="52"/>
                      </a:lnTo>
                      <a:lnTo>
                        <a:pt x="174" y="52"/>
                      </a:lnTo>
                      <a:lnTo>
                        <a:pt x="190" y="34"/>
                      </a:lnTo>
                      <a:lnTo>
                        <a:pt x="198" y="26"/>
                      </a:lnTo>
                      <a:lnTo>
                        <a:pt x="210" y="18"/>
                      </a:lnTo>
                      <a:lnTo>
                        <a:pt x="222" y="10"/>
                      </a:lnTo>
                      <a:lnTo>
                        <a:pt x="234" y="6"/>
                      </a:lnTo>
                      <a:lnTo>
                        <a:pt x="250" y="2"/>
                      </a:lnTo>
                      <a:lnTo>
                        <a:pt x="270" y="0"/>
                      </a:lnTo>
                      <a:lnTo>
                        <a:pt x="466" y="0"/>
                      </a:lnTo>
                      <a:lnTo>
                        <a:pt x="466" y="0"/>
                      </a:lnTo>
                      <a:lnTo>
                        <a:pt x="484" y="2"/>
                      </a:lnTo>
                      <a:lnTo>
                        <a:pt x="500" y="6"/>
                      </a:lnTo>
                      <a:lnTo>
                        <a:pt x="514" y="10"/>
                      </a:lnTo>
                      <a:lnTo>
                        <a:pt x="526" y="18"/>
                      </a:lnTo>
                      <a:lnTo>
                        <a:pt x="536" y="26"/>
                      </a:lnTo>
                      <a:lnTo>
                        <a:pt x="546" y="34"/>
                      </a:lnTo>
                      <a:lnTo>
                        <a:pt x="560" y="52"/>
                      </a:lnTo>
                      <a:lnTo>
                        <a:pt x="722" y="276"/>
                      </a:lnTo>
                      <a:lnTo>
                        <a:pt x="722" y="276"/>
                      </a:lnTo>
                      <a:lnTo>
                        <a:pt x="728" y="284"/>
                      </a:lnTo>
                      <a:lnTo>
                        <a:pt x="732" y="292"/>
                      </a:lnTo>
                      <a:lnTo>
                        <a:pt x="734" y="302"/>
                      </a:lnTo>
                      <a:lnTo>
                        <a:pt x="734" y="312"/>
                      </a:lnTo>
                      <a:lnTo>
                        <a:pt x="734" y="312"/>
                      </a:lnTo>
                      <a:lnTo>
                        <a:pt x="732" y="324"/>
                      </a:lnTo>
                      <a:lnTo>
                        <a:pt x="728" y="336"/>
                      </a:lnTo>
                      <a:lnTo>
                        <a:pt x="722" y="348"/>
                      </a:lnTo>
                      <a:lnTo>
                        <a:pt x="716" y="358"/>
                      </a:lnTo>
                      <a:lnTo>
                        <a:pt x="706" y="366"/>
                      </a:lnTo>
                      <a:lnTo>
                        <a:pt x="694" y="372"/>
                      </a:lnTo>
                      <a:lnTo>
                        <a:pt x="682" y="376"/>
                      </a:lnTo>
                      <a:lnTo>
                        <a:pt x="670" y="376"/>
                      </a:lnTo>
                      <a:lnTo>
                        <a:pt x="670" y="376"/>
                      </a:lnTo>
                      <a:lnTo>
                        <a:pt x="656" y="376"/>
                      </a:lnTo>
                      <a:lnTo>
                        <a:pt x="646" y="372"/>
                      </a:lnTo>
                      <a:lnTo>
                        <a:pt x="544" y="344"/>
                      </a:lnTo>
                      <a:lnTo>
                        <a:pt x="544" y="444"/>
                      </a:lnTo>
                      <a:lnTo>
                        <a:pt x="192" y="444"/>
                      </a:lnTo>
                      <a:close/>
                      <a:moveTo>
                        <a:pt x="368" y="374"/>
                      </a:moveTo>
                      <a:lnTo>
                        <a:pt x="368" y="374"/>
                      </a:lnTo>
                      <a:lnTo>
                        <a:pt x="498" y="330"/>
                      </a:lnTo>
                      <a:lnTo>
                        <a:pt x="496" y="330"/>
                      </a:lnTo>
                      <a:lnTo>
                        <a:pt x="496" y="330"/>
                      </a:lnTo>
                      <a:lnTo>
                        <a:pt x="480" y="324"/>
                      </a:lnTo>
                      <a:lnTo>
                        <a:pt x="468" y="316"/>
                      </a:lnTo>
                      <a:lnTo>
                        <a:pt x="458" y="306"/>
                      </a:lnTo>
                      <a:lnTo>
                        <a:pt x="450" y="296"/>
                      </a:lnTo>
                      <a:lnTo>
                        <a:pt x="446" y="284"/>
                      </a:lnTo>
                      <a:lnTo>
                        <a:pt x="444" y="274"/>
                      </a:lnTo>
                      <a:lnTo>
                        <a:pt x="444" y="262"/>
                      </a:lnTo>
                      <a:lnTo>
                        <a:pt x="446" y="250"/>
                      </a:lnTo>
                      <a:lnTo>
                        <a:pt x="450" y="240"/>
                      </a:lnTo>
                      <a:lnTo>
                        <a:pt x="456" y="230"/>
                      </a:lnTo>
                      <a:lnTo>
                        <a:pt x="464" y="220"/>
                      </a:lnTo>
                      <a:lnTo>
                        <a:pt x="474" y="214"/>
                      </a:lnTo>
                      <a:lnTo>
                        <a:pt x="486" y="208"/>
                      </a:lnTo>
                      <a:lnTo>
                        <a:pt x="500" y="206"/>
                      </a:lnTo>
                      <a:lnTo>
                        <a:pt x="514" y="206"/>
                      </a:lnTo>
                      <a:lnTo>
                        <a:pt x="532" y="210"/>
                      </a:lnTo>
                      <a:lnTo>
                        <a:pt x="544" y="214"/>
                      </a:lnTo>
                      <a:lnTo>
                        <a:pt x="544" y="78"/>
                      </a:lnTo>
                      <a:lnTo>
                        <a:pt x="368" y="136"/>
                      </a:lnTo>
                      <a:lnTo>
                        <a:pt x="192" y="78"/>
                      </a:lnTo>
                      <a:lnTo>
                        <a:pt x="192" y="214"/>
                      </a:lnTo>
                      <a:lnTo>
                        <a:pt x="204" y="210"/>
                      </a:lnTo>
                      <a:lnTo>
                        <a:pt x="204" y="210"/>
                      </a:lnTo>
                      <a:lnTo>
                        <a:pt x="220" y="206"/>
                      </a:lnTo>
                      <a:lnTo>
                        <a:pt x="234" y="206"/>
                      </a:lnTo>
                      <a:lnTo>
                        <a:pt x="248" y="208"/>
                      </a:lnTo>
                      <a:lnTo>
                        <a:pt x="260" y="214"/>
                      </a:lnTo>
                      <a:lnTo>
                        <a:pt x="270" y="220"/>
                      </a:lnTo>
                      <a:lnTo>
                        <a:pt x="278" y="230"/>
                      </a:lnTo>
                      <a:lnTo>
                        <a:pt x="284" y="240"/>
                      </a:lnTo>
                      <a:lnTo>
                        <a:pt x="290" y="250"/>
                      </a:lnTo>
                      <a:lnTo>
                        <a:pt x="292" y="262"/>
                      </a:lnTo>
                      <a:lnTo>
                        <a:pt x="292" y="274"/>
                      </a:lnTo>
                      <a:lnTo>
                        <a:pt x="290" y="284"/>
                      </a:lnTo>
                      <a:lnTo>
                        <a:pt x="284" y="296"/>
                      </a:lnTo>
                      <a:lnTo>
                        <a:pt x="278" y="306"/>
                      </a:lnTo>
                      <a:lnTo>
                        <a:pt x="268" y="316"/>
                      </a:lnTo>
                      <a:lnTo>
                        <a:pt x="254" y="324"/>
                      </a:lnTo>
                      <a:lnTo>
                        <a:pt x="238" y="330"/>
                      </a:lnTo>
                      <a:lnTo>
                        <a:pt x="236" y="330"/>
                      </a:lnTo>
                      <a:lnTo>
                        <a:pt x="368" y="374"/>
                      </a:lnTo>
                      <a:lnTo>
                        <a:pt x="368" y="3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29" name="Freeform 71">
                  <a:extLst>
                    <a:ext uri="{FF2B5EF4-FFF2-40B4-BE49-F238E27FC236}">
                      <a16:creationId xmlns:a16="http://schemas.microsoft.com/office/drawing/2014/main" id="{9B8C48E8-04F1-4908-9559-C32D9D18D9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23535" y="1512431"/>
                  <a:ext cx="62963" cy="22847"/>
                </a:xfrm>
                <a:custGeom>
                  <a:avLst/>
                  <a:gdLst>
                    <a:gd name="T0" fmla="*/ 4 w 56"/>
                    <a:gd name="T1" fmla="*/ 6 h 20"/>
                    <a:gd name="T2" fmla="*/ 4 w 56"/>
                    <a:gd name="T3" fmla="*/ 6 h 20"/>
                    <a:gd name="T4" fmla="*/ 8 w 56"/>
                    <a:gd name="T5" fmla="*/ 10 h 20"/>
                    <a:gd name="T6" fmla="*/ 14 w 56"/>
                    <a:gd name="T7" fmla="*/ 16 h 20"/>
                    <a:gd name="T8" fmla="*/ 20 w 56"/>
                    <a:gd name="T9" fmla="*/ 18 h 20"/>
                    <a:gd name="T10" fmla="*/ 28 w 56"/>
                    <a:gd name="T11" fmla="*/ 20 h 20"/>
                    <a:gd name="T12" fmla="*/ 28 w 56"/>
                    <a:gd name="T13" fmla="*/ 20 h 20"/>
                    <a:gd name="T14" fmla="*/ 28 w 56"/>
                    <a:gd name="T15" fmla="*/ 20 h 20"/>
                    <a:gd name="T16" fmla="*/ 36 w 56"/>
                    <a:gd name="T17" fmla="*/ 18 h 20"/>
                    <a:gd name="T18" fmla="*/ 44 w 56"/>
                    <a:gd name="T19" fmla="*/ 16 h 20"/>
                    <a:gd name="T20" fmla="*/ 50 w 56"/>
                    <a:gd name="T21" fmla="*/ 10 h 20"/>
                    <a:gd name="T22" fmla="*/ 54 w 56"/>
                    <a:gd name="T23" fmla="*/ 6 h 20"/>
                    <a:gd name="T24" fmla="*/ 56 w 56"/>
                    <a:gd name="T25" fmla="*/ 0 h 20"/>
                    <a:gd name="T26" fmla="*/ 0 w 56"/>
                    <a:gd name="T27" fmla="*/ 0 h 20"/>
                    <a:gd name="T28" fmla="*/ 4 w 56"/>
                    <a:gd name="T29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6" h="20">
                      <a:moveTo>
                        <a:pt x="4" y="6"/>
                      </a:moveTo>
                      <a:lnTo>
                        <a:pt x="4" y="6"/>
                      </a:lnTo>
                      <a:lnTo>
                        <a:pt x="8" y="10"/>
                      </a:lnTo>
                      <a:lnTo>
                        <a:pt x="14" y="16"/>
                      </a:lnTo>
                      <a:lnTo>
                        <a:pt x="20" y="18"/>
                      </a:lnTo>
                      <a:lnTo>
                        <a:pt x="28" y="20"/>
                      </a:lnTo>
                      <a:lnTo>
                        <a:pt x="28" y="20"/>
                      </a:lnTo>
                      <a:lnTo>
                        <a:pt x="28" y="20"/>
                      </a:lnTo>
                      <a:lnTo>
                        <a:pt x="36" y="18"/>
                      </a:lnTo>
                      <a:lnTo>
                        <a:pt x="44" y="16"/>
                      </a:lnTo>
                      <a:lnTo>
                        <a:pt x="50" y="10"/>
                      </a:lnTo>
                      <a:lnTo>
                        <a:pt x="54" y="6"/>
                      </a:lnTo>
                      <a:lnTo>
                        <a:pt x="56" y="0"/>
                      </a:lnTo>
                      <a:lnTo>
                        <a:pt x="0" y="0"/>
                      </a:lnTo>
                      <a:lnTo>
                        <a:pt x="4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0" name="Freeform 72">
                  <a:extLst>
                    <a:ext uri="{FF2B5EF4-FFF2-40B4-BE49-F238E27FC236}">
                      <a16:creationId xmlns:a16="http://schemas.microsoft.com/office/drawing/2014/main" id="{0562AA51-9D29-4894-A56C-D0E4903EB7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10043" y="1473592"/>
                  <a:ext cx="92195" cy="25131"/>
                </a:xfrm>
                <a:custGeom>
                  <a:avLst/>
                  <a:gdLst>
                    <a:gd name="T0" fmla="*/ 70 w 82"/>
                    <a:gd name="T1" fmla="*/ 0 h 22"/>
                    <a:gd name="T2" fmla="*/ 10 w 82"/>
                    <a:gd name="T3" fmla="*/ 0 h 22"/>
                    <a:gd name="T4" fmla="*/ 10 w 82"/>
                    <a:gd name="T5" fmla="*/ 0 h 22"/>
                    <a:gd name="T6" fmla="*/ 6 w 82"/>
                    <a:gd name="T7" fmla="*/ 2 h 22"/>
                    <a:gd name="T8" fmla="*/ 2 w 82"/>
                    <a:gd name="T9" fmla="*/ 4 h 22"/>
                    <a:gd name="T10" fmla="*/ 2 w 82"/>
                    <a:gd name="T11" fmla="*/ 4 h 22"/>
                    <a:gd name="T12" fmla="*/ 0 w 82"/>
                    <a:gd name="T13" fmla="*/ 6 h 22"/>
                    <a:gd name="T14" fmla="*/ 0 w 82"/>
                    <a:gd name="T15" fmla="*/ 10 h 22"/>
                    <a:gd name="T16" fmla="*/ 0 w 82"/>
                    <a:gd name="T17" fmla="*/ 10 h 22"/>
                    <a:gd name="T18" fmla="*/ 0 w 82"/>
                    <a:gd name="T19" fmla="*/ 16 h 22"/>
                    <a:gd name="T20" fmla="*/ 2 w 82"/>
                    <a:gd name="T21" fmla="*/ 18 h 22"/>
                    <a:gd name="T22" fmla="*/ 2 w 82"/>
                    <a:gd name="T23" fmla="*/ 18 h 22"/>
                    <a:gd name="T24" fmla="*/ 6 w 82"/>
                    <a:gd name="T25" fmla="*/ 20 h 22"/>
                    <a:gd name="T26" fmla="*/ 10 w 82"/>
                    <a:gd name="T27" fmla="*/ 22 h 22"/>
                    <a:gd name="T28" fmla="*/ 70 w 82"/>
                    <a:gd name="T29" fmla="*/ 22 h 22"/>
                    <a:gd name="T30" fmla="*/ 70 w 82"/>
                    <a:gd name="T31" fmla="*/ 22 h 22"/>
                    <a:gd name="T32" fmla="*/ 76 w 82"/>
                    <a:gd name="T33" fmla="*/ 20 h 22"/>
                    <a:gd name="T34" fmla="*/ 78 w 82"/>
                    <a:gd name="T35" fmla="*/ 18 h 22"/>
                    <a:gd name="T36" fmla="*/ 80 w 82"/>
                    <a:gd name="T37" fmla="*/ 16 h 22"/>
                    <a:gd name="T38" fmla="*/ 82 w 82"/>
                    <a:gd name="T39" fmla="*/ 10 h 22"/>
                    <a:gd name="T40" fmla="*/ 82 w 82"/>
                    <a:gd name="T41" fmla="*/ 10 h 22"/>
                    <a:gd name="T42" fmla="*/ 80 w 82"/>
                    <a:gd name="T43" fmla="*/ 6 h 22"/>
                    <a:gd name="T44" fmla="*/ 78 w 82"/>
                    <a:gd name="T45" fmla="*/ 4 h 22"/>
                    <a:gd name="T46" fmla="*/ 76 w 82"/>
                    <a:gd name="T47" fmla="*/ 0 h 22"/>
                    <a:gd name="T48" fmla="*/ 70 w 82"/>
                    <a:gd name="T49" fmla="*/ 0 h 22"/>
                    <a:gd name="T50" fmla="*/ 70 w 82"/>
                    <a:gd name="T51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82" h="22">
                      <a:moveTo>
                        <a:pt x="70" y="0"/>
                      </a:move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0"/>
                      </a:lnTo>
                      <a:lnTo>
                        <a:pt x="0" y="10"/>
                      </a:lnTo>
                      <a:lnTo>
                        <a:pt x="0" y="16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6" y="20"/>
                      </a:lnTo>
                      <a:lnTo>
                        <a:pt x="10" y="22"/>
                      </a:lnTo>
                      <a:lnTo>
                        <a:pt x="70" y="22"/>
                      </a:lnTo>
                      <a:lnTo>
                        <a:pt x="70" y="22"/>
                      </a:lnTo>
                      <a:lnTo>
                        <a:pt x="76" y="20"/>
                      </a:lnTo>
                      <a:lnTo>
                        <a:pt x="78" y="18"/>
                      </a:lnTo>
                      <a:lnTo>
                        <a:pt x="80" y="16"/>
                      </a:lnTo>
                      <a:lnTo>
                        <a:pt x="82" y="10"/>
                      </a:lnTo>
                      <a:lnTo>
                        <a:pt x="82" y="10"/>
                      </a:lnTo>
                      <a:lnTo>
                        <a:pt x="80" y="6"/>
                      </a:lnTo>
                      <a:lnTo>
                        <a:pt x="78" y="4"/>
                      </a:lnTo>
                      <a:lnTo>
                        <a:pt x="76" y="0"/>
                      </a:lnTo>
                      <a:lnTo>
                        <a:pt x="70" y="0"/>
                      </a:lnTo>
                      <a:lnTo>
                        <a:pt x="7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1" name="Freeform 73">
                  <a:extLst>
                    <a:ext uri="{FF2B5EF4-FFF2-40B4-BE49-F238E27FC236}">
                      <a16:creationId xmlns:a16="http://schemas.microsoft.com/office/drawing/2014/main" id="{20860707-275B-49AF-9A7A-262ABC3848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501049" y="1437038"/>
                  <a:ext cx="110185" cy="25131"/>
                </a:xfrm>
                <a:custGeom>
                  <a:avLst/>
                  <a:gdLst>
                    <a:gd name="T0" fmla="*/ 88 w 98"/>
                    <a:gd name="T1" fmla="*/ 0 h 22"/>
                    <a:gd name="T2" fmla="*/ 10 w 98"/>
                    <a:gd name="T3" fmla="*/ 0 h 22"/>
                    <a:gd name="T4" fmla="*/ 10 w 98"/>
                    <a:gd name="T5" fmla="*/ 0 h 22"/>
                    <a:gd name="T6" fmla="*/ 6 w 98"/>
                    <a:gd name="T7" fmla="*/ 2 h 22"/>
                    <a:gd name="T8" fmla="*/ 2 w 98"/>
                    <a:gd name="T9" fmla="*/ 4 h 22"/>
                    <a:gd name="T10" fmla="*/ 0 w 98"/>
                    <a:gd name="T11" fmla="*/ 6 h 22"/>
                    <a:gd name="T12" fmla="*/ 0 w 98"/>
                    <a:gd name="T13" fmla="*/ 12 h 22"/>
                    <a:gd name="T14" fmla="*/ 0 w 98"/>
                    <a:gd name="T15" fmla="*/ 12 h 22"/>
                    <a:gd name="T16" fmla="*/ 0 w 98"/>
                    <a:gd name="T17" fmla="*/ 16 h 22"/>
                    <a:gd name="T18" fmla="*/ 2 w 98"/>
                    <a:gd name="T19" fmla="*/ 20 h 22"/>
                    <a:gd name="T20" fmla="*/ 6 w 98"/>
                    <a:gd name="T21" fmla="*/ 22 h 22"/>
                    <a:gd name="T22" fmla="*/ 10 w 98"/>
                    <a:gd name="T23" fmla="*/ 22 h 22"/>
                    <a:gd name="T24" fmla="*/ 88 w 98"/>
                    <a:gd name="T25" fmla="*/ 22 h 22"/>
                    <a:gd name="T26" fmla="*/ 88 w 98"/>
                    <a:gd name="T27" fmla="*/ 22 h 22"/>
                    <a:gd name="T28" fmla="*/ 92 w 98"/>
                    <a:gd name="T29" fmla="*/ 22 h 22"/>
                    <a:gd name="T30" fmla="*/ 94 w 98"/>
                    <a:gd name="T31" fmla="*/ 20 h 22"/>
                    <a:gd name="T32" fmla="*/ 96 w 98"/>
                    <a:gd name="T33" fmla="*/ 16 h 22"/>
                    <a:gd name="T34" fmla="*/ 98 w 98"/>
                    <a:gd name="T35" fmla="*/ 12 h 22"/>
                    <a:gd name="T36" fmla="*/ 98 w 98"/>
                    <a:gd name="T37" fmla="*/ 12 h 22"/>
                    <a:gd name="T38" fmla="*/ 96 w 98"/>
                    <a:gd name="T39" fmla="*/ 8 h 22"/>
                    <a:gd name="T40" fmla="*/ 94 w 98"/>
                    <a:gd name="T41" fmla="*/ 4 h 22"/>
                    <a:gd name="T42" fmla="*/ 94 w 98"/>
                    <a:gd name="T43" fmla="*/ 4 h 22"/>
                    <a:gd name="T44" fmla="*/ 92 w 98"/>
                    <a:gd name="T45" fmla="*/ 2 h 22"/>
                    <a:gd name="T46" fmla="*/ 88 w 98"/>
                    <a:gd name="T47" fmla="*/ 0 h 22"/>
                    <a:gd name="T48" fmla="*/ 88 w 98"/>
                    <a:gd name="T49" fmla="*/ 0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98" h="22">
                      <a:moveTo>
                        <a:pt x="88" y="0"/>
                      </a:move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6" y="2"/>
                      </a:lnTo>
                      <a:lnTo>
                        <a:pt x="2" y="4"/>
                      </a:lnTo>
                      <a:lnTo>
                        <a:pt x="0" y="6"/>
                      </a:lnTo>
                      <a:lnTo>
                        <a:pt x="0" y="12"/>
                      </a:lnTo>
                      <a:lnTo>
                        <a:pt x="0" y="12"/>
                      </a:lnTo>
                      <a:lnTo>
                        <a:pt x="0" y="16"/>
                      </a:lnTo>
                      <a:lnTo>
                        <a:pt x="2" y="20"/>
                      </a:lnTo>
                      <a:lnTo>
                        <a:pt x="6" y="22"/>
                      </a:lnTo>
                      <a:lnTo>
                        <a:pt x="10" y="22"/>
                      </a:lnTo>
                      <a:lnTo>
                        <a:pt x="88" y="22"/>
                      </a:lnTo>
                      <a:lnTo>
                        <a:pt x="88" y="22"/>
                      </a:lnTo>
                      <a:lnTo>
                        <a:pt x="92" y="22"/>
                      </a:lnTo>
                      <a:lnTo>
                        <a:pt x="94" y="20"/>
                      </a:lnTo>
                      <a:lnTo>
                        <a:pt x="96" y="16"/>
                      </a:lnTo>
                      <a:lnTo>
                        <a:pt x="98" y="12"/>
                      </a:lnTo>
                      <a:lnTo>
                        <a:pt x="98" y="12"/>
                      </a:lnTo>
                      <a:lnTo>
                        <a:pt x="96" y="8"/>
                      </a:lnTo>
                      <a:lnTo>
                        <a:pt x="94" y="4"/>
                      </a:lnTo>
                      <a:lnTo>
                        <a:pt x="94" y="4"/>
                      </a:lnTo>
                      <a:lnTo>
                        <a:pt x="92" y="2"/>
                      </a:lnTo>
                      <a:lnTo>
                        <a:pt x="88" y="0"/>
                      </a:lnTo>
                      <a:lnTo>
                        <a:pt x="8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  <p:sp>
              <p:nvSpPr>
                <p:cNvPr id="32" name="Freeform 74">
                  <a:extLst>
                    <a:ext uri="{FF2B5EF4-FFF2-40B4-BE49-F238E27FC236}">
                      <a16:creationId xmlns:a16="http://schemas.microsoft.com/office/drawing/2014/main" id="{6231CE87-E0BC-4FF9-9A95-EE7469D36A1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449329" y="1190296"/>
                  <a:ext cx="215873" cy="242172"/>
                </a:xfrm>
                <a:custGeom>
                  <a:avLst/>
                  <a:gdLst>
                    <a:gd name="T0" fmla="*/ 164 w 192"/>
                    <a:gd name="T1" fmla="*/ 28 h 212"/>
                    <a:gd name="T2" fmla="*/ 134 w 192"/>
                    <a:gd name="T3" fmla="*/ 6 h 212"/>
                    <a:gd name="T4" fmla="*/ 96 w 192"/>
                    <a:gd name="T5" fmla="*/ 0 h 212"/>
                    <a:gd name="T6" fmla="*/ 76 w 192"/>
                    <a:gd name="T7" fmla="*/ 2 h 212"/>
                    <a:gd name="T8" fmla="*/ 42 w 192"/>
                    <a:gd name="T9" fmla="*/ 16 h 212"/>
                    <a:gd name="T10" fmla="*/ 16 w 192"/>
                    <a:gd name="T11" fmla="*/ 42 h 212"/>
                    <a:gd name="T12" fmla="*/ 2 w 192"/>
                    <a:gd name="T13" fmla="*/ 76 h 212"/>
                    <a:gd name="T14" fmla="*/ 0 w 192"/>
                    <a:gd name="T15" fmla="*/ 96 h 212"/>
                    <a:gd name="T16" fmla="*/ 8 w 192"/>
                    <a:gd name="T17" fmla="*/ 134 h 212"/>
                    <a:gd name="T18" fmla="*/ 30 w 192"/>
                    <a:gd name="T19" fmla="*/ 164 h 212"/>
                    <a:gd name="T20" fmla="*/ 32 w 192"/>
                    <a:gd name="T21" fmla="*/ 170 h 212"/>
                    <a:gd name="T22" fmla="*/ 36 w 192"/>
                    <a:gd name="T23" fmla="*/ 186 h 212"/>
                    <a:gd name="T24" fmla="*/ 38 w 192"/>
                    <a:gd name="T25" fmla="*/ 200 h 212"/>
                    <a:gd name="T26" fmla="*/ 42 w 192"/>
                    <a:gd name="T27" fmla="*/ 210 h 212"/>
                    <a:gd name="T28" fmla="*/ 52 w 192"/>
                    <a:gd name="T29" fmla="*/ 212 h 212"/>
                    <a:gd name="T30" fmla="*/ 52 w 192"/>
                    <a:gd name="T31" fmla="*/ 212 h 212"/>
                    <a:gd name="T32" fmla="*/ 56 w 192"/>
                    <a:gd name="T33" fmla="*/ 212 h 212"/>
                    <a:gd name="T34" fmla="*/ 60 w 192"/>
                    <a:gd name="T35" fmla="*/ 208 h 212"/>
                    <a:gd name="T36" fmla="*/ 64 w 192"/>
                    <a:gd name="T37" fmla="*/ 200 h 212"/>
                    <a:gd name="T38" fmla="*/ 62 w 192"/>
                    <a:gd name="T39" fmla="*/ 182 h 212"/>
                    <a:gd name="T40" fmla="*/ 54 w 192"/>
                    <a:gd name="T41" fmla="*/ 156 h 212"/>
                    <a:gd name="T42" fmla="*/ 48 w 192"/>
                    <a:gd name="T43" fmla="*/ 148 h 212"/>
                    <a:gd name="T44" fmla="*/ 32 w 192"/>
                    <a:gd name="T45" fmla="*/ 124 h 212"/>
                    <a:gd name="T46" fmla="*/ 26 w 192"/>
                    <a:gd name="T47" fmla="*/ 96 h 212"/>
                    <a:gd name="T48" fmla="*/ 26 w 192"/>
                    <a:gd name="T49" fmla="*/ 82 h 212"/>
                    <a:gd name="T50" fmla="*/ 38 w 192"/>
                    <a:gd name="T51" fmla="*/ 56 h 212"/>
                    <a:gd name="T52" fmla="*/ 56 w 192"/>
                    <a:gd name="T53" fmla="*/ 36 h 212"/>
                    <a:gd name="T54" fmla="*/ 82 w 192"/>
                    <a:gd name="T55" fmla="*/ 26 h 212"/>
                    <a:gd name="T56" fmla="*/ 96 w 192"/>
                    <a:gd name="T57" fmla="*/ 24 h 212"/>
                    <a:gd name="T58" fmla="*/ 124 w 192"/>
                    <a:gd name="T59" fmla="*/ 30 h 212"/>
                    <a:gd name="T60" fmla="*/ 146 w 192"/>
                    <a:gd name="T61" fmla="*/ 46 h 212"/>
                    <a:gd name="T62" fmla="*/ 162 w 192"/>
                    <a:gd name="T63" fmla="*/ 68 h 212"/>
                    <a:gd name="T64" fmla="*/ 168 w 192"/>
                    <a:gd name="T65" fmla="*/ 96 h 212"/>
                    <a:gd name="T66" fmla="*/ 166 w 192"/>
                    <a:gd name="T67" fmla="*/ 110 h 212"/>
                    <a:gd name="T68" fmla="*/ 154 w 192"/>
                    <a:gd name="T69" fmla="*/ 136 h 212"/>
                    <a:gd name="T70" fmla="*/ 144 w 192"/>
                    <a:gd name="T71" fmla="*/ 148 h 212"/>
                    <a:gd name="T72" fmla="*/ 134 w 192"/>
                    <a:gd name="T73" fmla="*/ 168 h 212"/>
                    <a:gd name="T74" fmla="*/ 130 w 192"/>
                    <a:gd name="T75" fmla="*/ 200 h 212"/>
                    <a:gd name="T76" fmla="*/ 130 w 192"/>
                    <a:gd name="T77" fmla="*/ 204 h 212"/>
                    <a:gd name="T78" fmla="*/ 136 w 192"/>
                    <a:gd name="T79" fmla="*/ 212 h 212"/>
                    <a:gd name="T80" fmla="*/ 142 w 192"/>
                    <a:gd name="T81" fmla="*/ 212 h 212"/>
                    <a:gd name="T82" fmla="*/ 146 w 192"/>
                    <a:gd name="T83" fmla="*/ 212 h 212"/>
                    <a:gd name="T84" fmla="*/ 154 w 192"/>
                    <a:gd name="T85" fmla="*/ 206 h 212"/>
                    <a:gd name="T86" fmla="*/ 154 w 192"/>
                    <a:gd name="T87" fmla="*/ 200 h 212"/>
                    <a:gd name="T88" fmla="*/ 158 w 192"/>
                    <a:gd name="T89" fmla="*/ 176 h 212"/>
                    <a:gd name="T90" fmla="*/ 164 w 192"/>
                    <a:gd name="T91" fmla="*/ 164 h 212"/>
                    <a:gd name="T92" fmla="*/ 176 w 192"/>
                    <a:gd name="T93" fmla="*/ 150 h 212"/>
                    <a:gd name="T94" fmla="*/ 190 w 192"/>
                    <a:gd name="T95" fmla="*/ 114 h 212"/>
                    <a:gd name="T96" fmla="*/ 192 w 192"/>
                    <a:gd name="T97" fmla="*/ 96 h 212"/>
                    <a:gd name="T98" fmla="*/ 186 w 192"/>
                    <a:gd name="T99" fmla="*/ 58 h 212"/>
                    <a:gd name="T100" fmla="*/ 164 w 192"/>
                    <a:gd name="T101" fmla="*/ 28 h 212"/>
                    <a:gd name="T102" fmla="*/ 142 w 192"/>
                    <a:gd name="T103" fmla="*/ 208 h 212"/>
                    <a:gd name="T104" fmla="*/ 142 w 192"/>
                    <a:gd name="T105" fmla="*/ 208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92" h="212">
                      <a:moveTo>
                        <a:pt x="164" y="28"/>
                      </a:moveTo>
                      <a:lnTo>
                        <a:pt x="164" y="28"/>
                      </a:lnTo>
                      <a:lnTo>
                        <a:pt x="150" y="16"/>
                      </a:lnTo>
                      <a:lnTo>
                        <a:pt x="134" y="6"/>
                      </a:lnTo>
                      <a:lnTo>
                        <a:pt x="116" y="2"/>
                      </a:lnTo>
                      <a:lnTo>
                        <a:pt x="96" y="0"/>
                      </a:lnTo>
                      <a:lnTo>
                        <a:pt x="96" y="0"/>
                      </a:lnTo>
                      <a:lnTo>
                        <a:pt x="76" y="2"/>
                      </a:lnTo>
                      <a:lnTo>
                        <a:pt x="58" y="6"/>
                      </a:lnTo>
                      <a:lnTo>
                        <a:pt x="42" y="16"/>
                      </a:lnTo>
                      <a:lnTo>
                        <a:pt x="28" y="28"/>
                      </a:lnTo>
                      <a:lnTo>
                        <a:pt x="16" y="42"/>
                      </a:lnTo>
                      <a:lnTo>
                        <a:pt x="8" y="58"/>
                      </a:lnTo>
                      <a:lnTo>
                        <a:pt x="2" y="76"/>
                      </a:lnTo>
                      <a:lnTo>
                        <a:pt x="0" y="96"/>
                      </a:lnTo>
                      <a:lnTo>
                        <a:pt x="0" y="96"/>
                      </a:lnTo>
                      <a:lnTo>
                        <a:pt x="2" y="114"/>
                      </a:lnTo>
                      <a:lnTo>
                        <a:pt x="8" y="134"/>
                      </a:lnTo>
                      <a:lnTo>
                        <a:pt x="16" y="150"/>
                      </a:lnTo>
                      <a:lnTo>
                        <a:pt x="30" y="164"/>
                      </a:lnTo>
                      <a:lnTo>
                        <a:pt x="30" y="164"/>
                      </a:lnTo>
                      <a:lnTo>
                        <a:pt x="32" y="170"/>
                      </a:lnTo>
                      <a:lnTo>
                        <a:pt x="34" y="176"/>
                      </a:lnTo>
                      <a:lnTo>
                        <a:pt x="36" y="186"/>
                      </a:lnTo>
                      <a:lnTo>
                        <a:pt x="38" y="200"/>
                      </a:lnTo>
                      <a:lnTo>
                        <a:pt x="38" y="200"/>
                      </a:lnTo>
                      <a:lnTo>
                        <a:pt x="38" y="206"/>
                      </a:lnTo>
                      <a:lnTo>
                        <a:pt x="42" y="210"/>
                      </a:lnTo>
                      <a:lnTo>
                        <a:pt x="46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2" y="212"/>
                      </a:lnTo>
                      <a:lnTo>
                        <a:pt x="56" y="212"/>
                      </a:lnTo>
                      <a:lnTo>
                        <a:pt x="60" y="208"/>
                      </a:lnTo>
                      <a:lnTo>
                        <a:pt x="60" y="208"/>
                      </a:lnTo>
                      <a:lnTo>
                        <a:pt x="62" y="204"/>
                      </a:lnTo>
                      <a:lnTo>
                        <a:pt x="64" y="200"/>
                      </a:lnTo>
                      <a:lnTo>
                        <a:pt x="64" y="200"/>
                      </a:lnTo>
                      <a:lnTo>
                        <a:pt x="62" y="182"/>
                      </a:lnTo>
                      <a:lnTo>
                        <a:pt x="58" y="168"/>
                      </a:lnTo>
                      <a:lnTo>
                        <a:pt x="54" y="156"/>
                      </a:lnTo>
                      <a:lnTo>
                        <a:pt x="48" y="148"/>
                      </a:lnTo>
                      <a:lnTo>
                        <a:pt x="48" y="148"/>
                      </a:lnTo>
                      <a:lnTo>
                        <a:pt x="38" y="136"/>
                      </a:lnTo>
                      <a:lnTo>
                        <a:pt x="32" y="124"/>
                      </a:lnTo>
                      <a:lnTo>
                        <a:pt x="26" y="110"/>
                      </a:lnTo>
                      <a:lnTo>
                        <a:pt x="26" y="96"/>
                      </a:lnTo>
                      <a:lnTo>
                        <a:pt x="26" y="96"/>
                      </a:lnTo>
                      <a:lnTo>
                        <a:pt x="26" y="82"/>
                      </a:lnTo>
                      <a:lnTo>
                        <a:pt x="30" y="68"/>
                      </a:lnTo>
                      <a:lnTo>
                        <a:pt x="38" y="56"/>
                      </a:lnTo>
                      <a:lnTo>
                        <a:pt x="46" y="46"/>
                      </a:lnTo>
                      <a:lnTo>
                        <a:pt x="56" y="36"/>
                      </a:lnTo>
                      <a:lnTo>
                        <a:pt x="68" y="30"/>
                      </a:lnTo>
                      <a:lnTo>
                        <a:pt x="82" y="26"/>
                      </a:lnTo>
                      <a:lnTo>
                        <a:pt x="96" y="24"/>
                      </a:lnTo>
                      <a:lnTo>
                        <a:pt x="96" y="24"/>
                      </a:lnTo>
                      <a:lnTo>
                        <a:pt x="110" y="26"/>
                      </a:lnTo>
                      <a:lnTo>
                        <a:pt x="124" y="30"/>
                      </a:lnTo>
                      <a:lnTo>
                        <a:pt x="136" y="36"/>
                      </a:lnTo>
                      <a:lnTo>
                        <a:pt x="146" y="46"/>
                      </a:lnTo>
                      <a:lnTo>
                        <a:pt x="154" y="56"/>
                      </a:lnTo>
                      <a:lnTo>
                        <a:pt x="162" y="68"/>
                      </a:lnTo>
                      <a:lnTo>
                        <a:pt x="166" y="82"/>
                      </a:lnTo>
                      <a:lnTo>
                        <a:pt x="168" y="96"/>
                      </a:lnTo>
                      <a:lnTo>
                        <a:pt x="168" y="96"/>
                      </a:lnTo>
                      <a:lnTo>
                        <a:pt x="166" y="110"/>
                      </a:lnTo>
                      <a:lnTo>
                        <a:pt x="162" y="124"/>
                      </a:lnTo>
                      <a:lnTo>
                        <a:pt x="154" y="136"/>
                      </a:lnTo>
                      <a:lnTo>
                        <a:pt x="144" y="148"/>
                      </a:lnTo>
                      <a:lnTo>
                        <a:pt x="144" y="148"/>
                      </a:lnTo>
                      <a:lnTo>
                        <a:pt x="138" y="156"/>
                      </a:lnTo>
                      <a:lnTo>
                        <a:pt x="134" y="168"/>
                      </a:lnTo>
                      <a:lnTo>
                        <a:pt x="130" y="182"/>
                      </a:lnTo>
                      <a:lnTo>
                        <a:pt x="130" y="200"/>
                      </a:lnTo>
                      <a:lnTo>
                        <a:pt x="130" y="200"/>
                      </a:lnTo>
                      <a:lnTo>
                        <a:pt x="130" y="204"/>
                      </a:lnTo>
                      <a:lnTo>
                        <a:pt x="132" y="208"/>
                      </a:lnTo>
                      <a:lnTo>
                        <a:pt x="136" y="212"/>
                      </a:lnTo>
                      <a:lnTo>
                        <a:pt x="142" y="212"/>
                      </a:lnTo>
                      <a:lnTo>
                        <a:pt x="142" y="212"/>
                      </a:lnTo>
                      <a:lnTo>
                        <a:pt x="142" y="212"/>
                      </a:lnTo>
                      <a:lnTo>
                        <a:pt x="146" y="212"/>
                      </a:lnTo>
                      <a:lnTo>
                        <a:pt x="150" y="210"/>
                      </a:lnTo>
                      <a:lnTo>
                        <a:pt x="154" y="206"/>
                      </a:lnTo>
                      <a:lnTo>
                        <a:pt x="154" y="200"/>
                      </a:lnTo>
                      <a:lnTo>
                        <a:pt x="154" y="200"/>
                      </a:lnTo>
                      <a:lnTo>
                        <a:pt x="156" y="186"/>
                      </a:lnTo>
                      <a:lnTo>
                        <a:pt x="158" y="176"/>
                      </a:lnTo>
                      <a:lnTo>
                        <a:pt x="160" y="170"/>
                      </a:lnTo>
                      <a:lnTo>
                        <a:pt x="164" y="164"/>
                      </a:lnTo>
                      <a:lnTo>
                        <a:pt x="164" y="164"/>
                      </a:lnTo>
                      <a:lnTo>
                        <a:pt x="176" y="150"/>
                      </a:lnTo>
                      <a:lnTo>
                        <a:pt x="184" y="134"/>
                      </a:lnTo>
                      <a:lnTo>
                        <a:pt x="190" y="114"/>
                      </a:lnTo>
                      <a:lnTo>
                        <a:pt x="192" y="96"/>
                      </a:lnTo>
                      <a:lnTo>
                        <a:pt x="192" y="96"/>
                      </a:lnTo>
                      <a:lnTo>
                        <a:pt x="190" y="76"/>
                      </a:lnTo>
                      <a:lnTo>
                        <a:pt x="186" y="58"/>
                      </a:lnTo>
                      <a:lnTo>
                        <a:pt x="176" y="42"/>
                      </a:lnTo>
                      <a:lnTo>
                        <a:pt x="164" y="28"/>
                      </a:lnTo>
                      <a:lnTo>
                        <a:pt x="164" y="28"/>
                      </a:lnTo>
                      <a:close/>
                      <a:moveTo>
                        <a:pt x="142" y="208"/>
                      </a:moveTo>
                      <a:lnTo>
                        <a:pt x="142" y="208"/>
                      </a:lnTo>
                      <a:lnTo>
                        <a:pt x="142" y="208"/>
                      </a:lnTo>
                      <a:lnTo>
                        <a:pt x="142" y="20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1400">
                    <a:latin typeface="KoPub돋움체 Medium" panose="02020603020101020101" pitchFamily="18" charset="-127"/>
                    <a:ea typeface="KoPub돋움체 Medium" panose="02020603020101020101" pitchFamily="18" charset="-127"/>
                  </a:endParaRPr>
                </a:p>
              </p:txBody>
            </p:sp>
          </p:grpSp>
        </p:grpSp>
        <p:sp>
          <p:nvSpPr>
            <p:cNvPr id="52" name="Freeform 78">
              <a:extLst>
                <a:ext uri="{FF2B5EF4-FFF2-40B4-BE49-F238E27FC236}">
                  <a16:creationId xmlns:a16="http://schemas.microsoft.com/office/drawing/2014/main" id="{1E475810-8052-4082-9EE5-E4C9AAF677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93249" y="855712"/>
              <a:ext cx="390097" cy="403359"/>
            </a:xfrm>
            <a:custGeom>
              <a:avLst/>
              <a:gdLst>
                <a:gd name="T0" fmla="*/ 654 w 1701"/>
                <a:gd name="T1" fmla="*/ 1591 h 1758"/>
                <a:gd name="T2" fmla="*/ 703 w 1701"/>
                <a:gd name="T3" fmla="*/ 1490 h 1758"/>
                <a:gd name="T4" fmla="*/ 1048 w 1701"/>
                <a:gd name="T5" fmla="*/ 1540 h 1758"/>
                <a:gd name="T6" fmla="*/ 979 w 1701"/>
                <a:gd name="T7" fmla="*/ 1670 h 1758"/>
                <a:gd name="T8" fmla="*/ 913 w 1701"/>
                <a:gd name="T9" fmla="*/ 1758 h 1758"/>
                <a:gd name="T10" fmla="*/ 735 w 1701"/>
                <a:gd name="T11" fmla="*/ 1716 h 1758"/>
                <a:gd name="T12" fmla="*/ 853 w 1701"/>
                <a:gd name="T13" fmla="*/ 298 h 1758"/>
                <a:gd name="T14" fmla="*/ 918 w 1701"/>
                <a:gd name="T15" fmla="*/ 63 h 1758"/>
                <a:gd name="T16" fmla="*/ 787 w 1701"/>
                <a:gd name="T17" fmla="*/ 63 h 1758"/>
                <a:gd name="T18" fmla="*/ 853 w 1701"/>
                <a:gd name="T19" fmla="*/ 298 h 1758"/>
                <a:gd name="T20" fmla="*/ 305 w 1701"/>
                <a:gd name="T21" fmla="*/ 846 h 1758"/>
                <a:gd name="T22" fmla="*/ 71 w 1701"/>
                <a:gd name="T23" fmla="*/ 780 h 1758"/>
                <a:gd name="T24" fmla="*/ 64 w 1701"/>
                <a:gd name="T25" fmla="*/ 911 h 1758"/>
                <a:gd name="T26" fmla="*/ 240 w 1701"/>
                <a:gd name="T27" fmla="*/ 911 h 1758"/>
                <a:gd name="T28" fmla="*/ 1466 w 1701"/>
                <a:gd name="T29" fmla="*/ 780 h 1758"/>
                <a:gd name="T30" fmla="*/ 1466 w 1701"/>
                <a:gd name="T31" fmla="*/ 911 h 1758"/>
                <a:gd name="T32" fmla="*/ 1700 w 1701"/>
                <a:gd name="T33" fmla="*/ 847 h 1758"/>
                <a:gd name="T34" fmla="*/ 1635 w 1701"/>
                <a:gd name="T35" fmla="*/ 780 h 1758"/>
                <a:gd name="T36" fmla="*/ 252 w 1701"/>
                <a:gd name="T37" fmla="*/ 1353 h 1758"/>
                <a:gd name="T38" fmla="*/ 339 w 1701"/>
                <a:gd name="T39" fmla="*/ 1451 h 1758"/>
                <a:gd name="T40" fmla="*/ 463 w 1701"/>
                <a:gd name="T41" fmla="*/ 1326 h 1758"/>
                <a:gd name="T42" fmla="*/ 463 w 1701"/>
                <a:gd name="T43" fmla="*/ 1233 h 1758"/>
                <a:gd name="T44" fmla="*/ 1220 w 1701"/>
                <a:gd name="T45" fmla="*/ 412 h 1758"/>
                <a:gd name="T46" fmla="*/ 1288 w 1701"/>
                <a:gd name="T47" fmla="*/ 478 h 1758"/>
                <a:gd name="T48" fmla="*/ 1453 w 1701"/>
                <a:gd name="T49" fmla="*/ 339 h 1758"/>
                <a:gd name="T50" fmla="*/ 1453 w 1701"/>
                <a:gd name="T51" fmla="*/ 246 h 1758"/>
                <a:gd name="T52" fmla="*/ 1240 w 1701"/>
                <a:gd name="T53" fmla="*/ 365 h 1758"/>
                <a:gd name="T54" fmla="*/ 463 w 1701"/>
                <a:gd name="T55" fmla="*/ 458 h 1758"/>
                <a:gd name="T56" fmla="*/ 463 w 1701"/>
                <a:gd name="T57" fmla="*/ 365 h 1758"/>
                <a:gd name="T58" fmla="*/ 250 w 1701"/>
                <a:gd name="T59" fmla="*/ 245 h 1758"/>
                <a:gd name="T60" fmla="*/ 372 w 1701"/>
                <a:gd name="T61" fmla="*/ 458 h 1758"/>
                <a:gd name="T62" fmla="*/ 463 w 1701"/>
                <a:gd name="T63" fmla="*/ 458 h 1758"/>
                <a:gd name="T64" fmla="*/ 1452 w 1701"/>
                <a:gd name="T65" fmla="*/ 1444 h 1758"/>
                <a:gd name="T66" fmla="*/ 1333 w 1701"/>
                <a:gd name="T67" fmla="*/ 1233 h 1758"/>
                <a:gd name="T68" fmla="*/ 1239 w 1701"/>
                <a:gd name="T69" fmla="*/ 1326 h 1758"/>
                <a:gd name="T70" fmla="*/ 1359 w 1701"/>
                <a:gd name="T71" fmla="*/ 1446 h 1758"/>
                <a:gd name="T72" fmla="*/ 1172 w 1701"/>
                <a:gd name="T73" fmla="*/ 1160 h 1758"/>
                <a:gd name="T74" fmla="*/ 973 w 1701"/>
                <a:gd name="T75" fmla="*/ 1428 h 1758"/>
                <a:gd name="T76" fmla="*/ 615 w 1701"/>
                <a:gd name="T77" fmla="*/ 1330 h 1758"/>
                <a:gd name="T78" fmla="*/ 542 w 1701"/>
                <a:gd name="T79" fmla="*/ 531 h 1758"/>
                <a:gd name="T80" fmla="*/ 849 w 1701"/>
                <a:gd name="T81" fmla="*/ 407 h 1758"/>
                <a:gd name="T82" fmla="*/ 904 w 1701"/>
                <a:gd name="T83" fmla="*/ 1240 h 1758"/>
                <a:gd name="T84" fmla="*/ 788 w 1701"/>
                <a:gd name="T85" fmla="*/ 1240 h 1758"/>
                <a:gd name="T86" fmla="*/ 904 w 1701"/>
                <a:gd name="T87" fmla="*/ 1240 h 1758"/>
                <a:gd name="T88" fmla="*/ 846 w 1701"/>
                <a:gd name="T89" fmla="*/ 633 h 1758"/>
                <a:gd name="T90" fmla="*/ 668 w 1701"/>
                <a:gd name="T91" fmla="*/ 745 h 1758"/>
                <a:gd name="T92" fmla="*/ 770 w 1701"/>
                <a:gd name="T93" fmla="*/ 800 h 1758"/>
                <a:gd name="T94" fmla="*/ 846 w 1701"/>
                <a:gd name="T95" fmla="*/ 749 h 1758"/>
                <a:gd name="T96" fmla="*/ 872 w 1701"/>
                <a:gd name="T97" fmla="*/ 907 h 1758"/>
                <a:gd name="T98" fmla="*/ 788 w 1701"/>
                <a:gd name="T99" fmla="*/ 1068 h 1758"/>
                <a:gd name="T100" fmla="*/ 904 w 1701"/>
                <a:gd name="T101" fmla="*/ 1068 h 1758"/>
                <a:gd name="T102" fmla="*/ 909 w 1701"/>
                <a:gd name="T103" fmla="*/ 1018 h 17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01" h="1758">
                  <a:moveTo>
                    <a:pt x="722" y="1670"/>
                  </a:moveTo>
                  <a:cubicBezTo>
                    <a:pt x="683" y="1664"/>
                    <a:pt x="654" y="1630"/>
                    <a:pt x="654" y="1591"/>
                  </a:cubicBezTo>
                  <a:cubicBezTo>
                    <a:pt x="654" y="1540"/>
                    <a:pt x="654" y="1540"/>
                    <a:pt x="654" y="1540"/>
                  </a:cubicBezTo>
                  <a:cubicBezTo>
                    <a:pt x="654" y="1512"/>
                    <a:pt x="676" y="1490"/>
                    <a:pt x="703" y="1490"/>
                  </a:cubicBezTo>
                  <a:cubicBezTo>
                    <a:pt x="1001" y="1490"/>
                    <a:pt x="1001" y="1490"/>
                    <a:pt x="1001" y="1490"/>
                  </a:cubicBezTo>
                  <a:cubicBezTo>
                    <a:pt x="1027" y="1492"/>
                    <a:pt x="1048" y="1513"/>
                    <a:pt x="1048" y="1540"/>
                  </a:cubicBezTo>
                  <a:cubicBezTo>
                    <a:pt x="1048" y="1591"/>
                    <a:pt x="1048" y="1591"/>
                    <a:pt x="1048" y="1591"/>
                  </a:cubicBezTo>
                  <a:cubicBezTo>
                    <a:pt x="1048" y="1630"/>
                    <a:pt x="1019" y="1664"/>
                    <a:pt x="979" y="1670"/>
                  </a:cubicBezTo>
                  <a:cubicBezTo>
                    <a:pt x="967" y="1716"/>
                    <a:pt x="967" y="1716"/>
                    <a:pt x="967" y="1716"/>
                  </a:cubicBezTo>
                  <a:cubicBezTo>
                    <a:pt x="960" y="1740"/>
                    <a:pt x="938" y="1757"/>
                    <a:pt x="913" y="1758"/>
                  </a:cubicBezTo>
                  <a:cubicBezTo>
                    <a:pt x="789" y="1758"/>
                    <a:pt x="789" y="1758"/>
                    <a:pt x="789" y="1758"/>
                  </a:cubicBezTo>
                  <a:cubicBezTo>
                    <a:pt x="764" y="1758"/>
                    <a:pt x="741" y="1741"/>
                    <a:pt x="735" y="1716"/>
                  </a:cubicBezTo>
                  <a:lnTo>
                    <a:pt x="722" y="1670"/>
                  </a:lnTo>
                  <a:close/>
                  <a:moveTo>
                    <a:pt x="853" y="298"/>
                  </a:moveTo>
                  <a:cubicBezTo>
                    <a:pt x="888" y="298"/>
                    <a:pt x="917" y="269"/>
                    <a:pt x="918" y="233"/>
                  </a:cubicBezTo>
                  <a:cubicBezTo>
                    <a:pt x="918" y="63"/>
                    <a:pt x="918" y="63"/>
                    <a:pt x="918" y="63"/>
                  </a:cubicBezTo>
                  <a:cubicBezTo>
                    <a:pt x="916" y="28"/>
                    <a:pt x="885" y="0"/>
                    <a:pt x="849" y="2"/>
                  </a:cubicBezTo>
                  <a:cubicBezTo>
                    <a:pt x="816" y="4"/>
                    <a:pt x="789" y="30"/>
                    <a:pt x="787" y="63"/>
                  </a:cubicBezTo>
                  <a:cubicBezTo>
                    <a:pt x="787" y="233"/>
                    <a:pt x="787" y="233"/>
                    <a:pt x="787" y="233"/>
                  </a:cubicBezTo>
                  <a:cubicBezTo>
                    <a:pt x="788" y="269"/>
                    <a:pt x="817" y="298"/>
                    <a:pt x="853" y="298"/>
                  </a:cubicBezTo>
                  <a:moveTo>
                    <a:pt x="240" y="911"/>
                  </a:moveTo>
                  <a:cubicBezTo>
                    <a:pt x="275" y="910"/>
                    <a:pt x="304" y="881"/>
                    <a:pt x="305" y="846"/>
                  </a:cubicBezTo>
                  <a:cubicBezTo>
                    <a:pt x="305" y="809"/>
                    <a:pt x="276" y="780"/>
                    <a:pt x="240" y="780"/>
                  </a:cubicBezTo>
                  <a:cubicBezTo>
                    <a:pt x="71" y="780"/>
                    <a:pt x="71" y="780"/>
                    <a:pt x="71" y="780"/>
                  </a:cubicBezTo>
                  <a:cubicBezTo>
                    <a:pt x="35" y="778"/>
                    <a:pt x="4" y="806"/>
                    <a:pt x="2" y="842"/>
                  </a:cubicBezTo>
                  <a:cubicBezTo>
                    <a:pt x="0" y="878"/>
                    <a:pt x="28" y="909"/>
                    <a:pt x="64" y="911"/>
                  </a:cubicBezTo>
                  <a:cubicBezTo>
                    <a:pt x="66" y="911"/>
                    <a:pt x="68" y="911"/>
                    <a:pt x="71" y="911"/>
                  </a:cubicBezTo>
                  <a:lnTo>
                    <a:pt x="240" y="911"/>
                  </a:lnTo>
                  <a:close/>
                  <a:moveTo>
                    <a:pt x="1635" y="780"/>
                  </a:moveTo>
                  <a:cubicBezTo>
                    <a:pt x="1466" y="780"/>
                    <a:pt x="1466" y="780"/>
                    <a:pt x="1466" y="780"/>
                  </a:cubicBezTo>
                  <a:cubicBezTo>
                    <a:pt x="1430" y="782"/>
                    <a:pt x="1402" y="813"/>
                    <a:pt x="1404" y="849"/>
                  </a:cubicBezTo>
                  <a:cubicBezTo>
                    <a:pt x="1406" y="882"/>
                    <a:pt x="1432" y="909"/>
                    <a:pt x="1466" y="911"/>
                  </a:cubicBezTo>
                  <a:cubicBezTo>
                    <a:pt x="1635" y="911"/>
                    <a:pt x="1635" y="911"/>
                    <a:pt x="1635" y="911"/>
                  </a:cubicBezTo>
                  <a:cubicBezTo>
                    <a:pt x="1670" y="911"/>
                    <a:pt x="1699" y="882"/>
                    <a:pt x="1700" y="847"/>
                  </a:cubicBezTo>
                  <a:cubicBezTo>
                    <a:pt x="1701" y="830"/>
                    <a:pt x="1695" y="813"/>
                    <a:pt x="1683" y="801"/>
                  </a:cubicBezTo>
                  <a:cubicBezTo>
                    <a:pt x="1671" y="788"/>
                    <a:pt x="1653" y="780"/>
                    <a:pt x="1635" y="780"/>
                  </a:cubicBezTo>
                  <a:moveTo>
                    <a:pt x="372" y="1232"/>
                  </a:moveTo>
                  <a:cubicBezTo>
                    <a:pt x="252" y="1353"/>
                    <a:pt x="252" y="1353"/>
                    <a:pt x="252" y="1353"/>
                  </a:cubicBezTo>
                  <a:cubicBezTo>
                    <a:pt x="225" y="1377"/>
                    <a:pt x="222" y="1418"/>
                    <a:pt x="247" y="1445"/>
                  </a:cubicBezTo>
                  <a:cubicBezTo>
                    <a:pt x="271" y="1472"/>
                    <a:pt x="312" y="1475"/>
                    <a:pt x="339" y="1451"/>
                  </a:cubicBezTo>
                  <a:cubicBezTo>
                    <a:pt x="341" y="1449"/>
                    <a:pt x="342" y="1448"/>
                    <a:pt x="344" y="1446"/>
                  </a:cubicBezTo>
                  <a:cubicBezTo>
                    <a:pt x="463" y="1326"/>
                    <a:pt x="463" y="1326"/>
                    <a:pt x="463" y="1326"/>
                  </a:cubicBezTo>
                  <a:cubicBezTo>
                    <a:pt x="489" y="1301"/>
                    <a:pt x="490" y="1259"/>
                    <a:pt x="465" y="1234"/>
                  </a:cubicBezTo>
                  <a:cubicBezTo>
                    <a:pt x="464" y="1233"/>
                    <a:pt x="464" y="1233"/>
                    <a:pt x="463" y="1233"/>
                  </a:cubicBezTo>
                  <a:cubicBezTo>
                    <a:pt x="438" y="1209"/>
                    <a:pt x="398" y="1208"/>
                    <a:pt x="372" y="1232"/>
                  </a:cubicBezTo>
                  <a:moveTo>
                    <a:pt x="1220" y="412"/>
                  </a:moveTo>
                  <a:cubicBezTo>
                    <a:pt x="1221" y="430"/>
                    <a:pt x="1228" y="448"/>
                    <a:pt x="1241" y="460"/>
                  </a:cubicBezTo>
                  <a:cubicBezTo>
                    <a:pt x="1254" y="471"/>
                    <a:pt x="1271" y="478"/>
                    <a:pt x="1288" y="478"/>
                  </a:cubicBezTo>
                  <a:cubicBezTo>
                    <a:pt x="1305" y="478"/>
                    <a:pt x="1321" y="471"/>
                    <a:pt x="1334" y="459"/>
                  </a:cubicBezTo>
                  <a:cubicBezTo>
                    <a:pt x="1453" y="339"/>
                    <a:pt x="1453" y="339"/>
                    <a:pt x="1453" y="339"/>
                  </a:cubicBezTo>
                  <a:cubicBezTo>
                    <a:pt x="1479" y="314"/>
                    <a:pt x="1480" y="272"/>
                    <a:pt x="1454" y="247"/>
                  </a:cubicBezTo>
                  <a:cubicBezTo>
                    <a:pt x="1454" y="246"/>
                    <a:pt x="1454" y="246"/>
                    <a:pt x="1453" y="246"/>
                  </a:cubicBezTo>
                  <a:cubicBezTo>
                    <a:pt x="1427" y="220"/>
                    <a:pt x="1386" y="220"/>
                    <a:pt x="1360" y="246"/>
                  </a:cubicBezTo>
                  <a:cubicBezTo>
                    <a:pt x="1240" y="365"/>
                    <a:pt x="1240" y="365"/>
                    <a:pt x="1240" y="365"/>
                  </a:cubicBezTo>
                  <a:cubicBezTo>
                    <a:pt x="1228" y="378"/>
                    <a:pt x="1220" y="395"/>
                    <a:pt x="1220" y="412"/>
                  </a:cubicBezTo>
                  <a:moveTo>
                    <a:pt x="463" y="458"/>
                  </a:moveTo>
                  <a:cubicBezTo>
                    <a:pt x="489" y="433"/>
                    <a:pt x="490" y="392"/>
                    <a:pt x="465" y="366"/>
                  </a:cubicBezTo>
                  <a:cubicBezTo>
                    <a:pt x="464" y="365"/>
                    <a:pt x="464" y="365"/>
                    <a:pt x="463" y="365"/>
                  </a:cubicBezTo>
                  <a:cubicBezTo>
                    <a:pt x="344" y="245"/>
                    <a:pt x="344" y="245"/>
                    <a:pt x="344" y="245"/>
                  </a:cubicBezTo>
                  <a:cubicBezTo>
                    <a:pt x="318" y="219"/>
                    <a:pt x="276" y="219"/>
                    <a:pt x="250" y="245"/>
                  </a:cubicBezTo>
                  <a:cubicBezTo>
                    <a:pt x="224" y="271"/>
                    <a:pt x="224" y="313"/>
                    <a:pt x="250" y="339"/>
                  </a:cubicBezTo>
                  <a:cubicBezTo>
                    <a:pt x="372" y="458"/>
                    <a:pt x="372" y="458"/>
                    <a:pt x="372" y="458"/>
                  </a:cubicBezTo>
                  <a:cubicBezTo>
                    <a:pt x="397" y="484"/>
                    <a:pt x="437" y="484"/>
                    <a:pt x="463" y="459"/>
                  </a:cubicBezTo>
                  <a:cubicBezTo>
                    <a:pt x="463" y="459"/>
                    <a:pt x="463" y="459"/>
                    <a:pt x="463" y="458"/>
                  </a:cubicBezTo>
                  <a:moveTo>
                    <a:pt x="1359" y="1446"/>
                  </a:moveTo>
                  <a:cubicBezTo>
                    <a:pt x="1386" y="1471"/>
                    <a:pt x="1427" y="1470"/>
                    <a:pt x="1452" y="1444"/>
                  </a:cubicBezTo>
                  <a:cubicBezTo>
                    <a:pt x="1476" y="1418"/>
                    <a:pt x="1476" y="1378"/>
                    <a:pt x="1451" y="1353"/>
                  </a:cubicBezTo>
                  <a:cubicBezTo>
                    <a:pt x="1333" y="1233"/>
                    <a:pt x="1333" y="1233"/>
                    <a:pt x="1333" y="1233"/>
                  </a:cubicBezTo>
                  <a:cubicBezTo>
                    <a:pt x="1307" y="1208"/>
                    <a:pt x="1266" y="1208"/>
                    <a:pt x="1240" y="1233"/>
                  </a:cubicBezTo>
                  <a:cubicBezTo>
                    <a:pt x="1214" y="1258"/>
                    <a:pt x="1213" y="1300"/>
                    <a:pt x="1239" y="1326"/>
                  </a:cubicBezTo>
                  <a:cubicBezTo>
                    <a:pt x="1239" y="1326"/>
                    <a:pt x="1239" y="1326"/>
                    <a:pt x="1240" y="1327"/>
                  </a:cubicBezTo>
                  <a:lnTo>
                    <a:pt x="1359" y="1446"/>
                  </a:lnTo>
                  <a:close/>
                  <a:moveTo>
                    <a:pt x="1297" y="851"/>
                  </a:moveTo>
                  <a:cubicBezTo>
                    <a:pt x="1297" y="966"/>
                    <a:pt x="1252" y="1077"/>
                    <a:pt x="1172" y="1160"/>
                  </a:cubicBezTo>
                  <a:cubicBezTo>
                    <a:pt x="1126" y="1206"/>
                    <a:pt x="1097" y="1266"/>
                    <a:pt x="1087" y="1331"/>
                  </a:cubicBezTo>
                  <a:cubicBezTo>
                    <a:pt x="1078" y="1386"/>
                    <a:pt x="1030" y="1427"/>
                    <a:pt x="973" y="1428"/>
                  </a:cubicBezTo>
                  <a:cubicBezTo>
                    <a:pt x="728" y="1428"/>
                    <a:pt x="728" y="1428"/>
                    <a:pt x="728" y="1428"/>
                  </a:cubicBezTo>
                  <a:cubicBezTo>
                    <a:pt x="671" y="1428"/>
                    <a:pt x="623" y="1387"/>
                    <a:pt x="615" y="1330"/>
                  </a:cubicBezTo>
                  <a:cubicBezTo>
                    <a:pt x="605" y="1266"/>
                    <a:pt x="575" y="1206"/>
                    <a:pt x="530" y="1159"/>
                  </a:cubicBezTo>
                  <a:cubicBezTo>
                    <a:pt x="360" y="983"/>
                    <a:pt x="365" y="701"/>
                    <a:pt x="542" y="531"/>
                  </a:cubicBezTo>
                  <a:cubicBezTo>
                    <a:pt x="624" y="452"/>
                    <a:pt x="733" y="408"/>
                    <a:pt x="846" y="407"/>
                  </a:cubicBezTo>
                  <a:cubicBezTo>
                    <a:pt x="849" y="407"/>
                    <a:pt x="849" y="407"/>
                    <a:pt x="849" y="407"/>
                  </a:cubicBezTo>
                  <a:cubicBezTo>
                    <a:pt x="1095" y="406"/>
                    <a:pt x="1296" y="605"/>
                    <a:pt x="1297" y="851"/>
                  </a:cubicBezTo>
                  <a:moveTo>
                    <a:pt x="904" y="1240"/>
                  </a:moveTo>
                  <a:cubicBezTo>
                    <a:pt x="904" y="1208"/>
                    <a:pt x="878" y="1182"/>
                    <a:pt x="846" y="1182"/>
                  </a:cubicBezTo>
                  <a:cubicBezTo>
                    <a:pt x="814" y="1182"/>
                    <a:pt x="788" y="1208"/>
                    <a:pt x="788" y="1240"/>
                  </a:cubicBezTo>
                  <a:cubicBezTo>
                    <a:pt x="788" y="1272"/>
                    <a:pt x="814" y="1299"/>
                    <a:pt x="846" y="1299"/>
                  </a:cubicBezTo>
                  <a:cubicBezTo>
                    <a:pt x="878" y="1298"/>
                    <a:pt x="904" y="1272"/>
                    <a:pt x="904" y="1240"/>
                  </a:cubicBezTo>
                  <a:moveTo>
                    <a:pt x="1043" y="824"/>
                  </a:moveTo>
                  <a:cubicBezTo>
                    <a:pt x="1039" y="718"/>
                    <a:pt x="952" y="634"/>
                    <a:pt x="846" y="633"/>
                  </a:cubicBezTo>
                  <a:cubicBezTo>
                    <a:pt x="845" y="633"/>
                    <a:pt x="845" y="633"/>
                    <a:pt x="845" y="633"/>
                  </a:cubicBezTo>
                  <a:cubicBezTo>
                    <a:pt x="769" y="633"/>
                    <a:pt x="701" y="677"/>
                    <a:pt x="668" y="745"/>
                  </a:cubicBezTo>
                  <a:cubicBezTo>
                    <a:pt x="653" y="773"/>
                    <a:pt x="663" y="808"/>
                    <a:pt x="691" y="823"/>
                  </a:cubicBezTo>
                  <a:cubicBezTo>
                    <a:pt x="720" y="839"/>
                    <a:pt x="755" y="828"/>
                    <a:pt x="770" y="800"/>
                  </a:cubicBezTo>
                  <a:cubicBezTo>
                    <a:pt x="771" y="799"/>
                    <a:pt x="772" y="797"/>
                    <a:pt x="773" y="795"/>
                  </a:cubicBezTo>
                  <a:cubicBezTo>
                    <a:pt x="786" y="767"/>
                    <a:pt x="814" y="749"/>
                    <a:pt x="846" y="749"/>
                  </a:cubicBezTo>
                  <a:cubicBezTo>
                    <a:pt x="889" y="750"/>
                    <a:pt x="925" y="784"/>
                    <a:pt x="928" y="828"/>
                  </a:cubicBezTo>
                  <a:cubicBezTo>
                    <a:pt x="929" y="864"/>
                    <a:pt x="906" y="896"/>
                    <a:pt x="872" y="907"/>
                  </a:cubicBezTo>
                  <a:cubicBezTo>
                    <a:pt x="823" y="924"/>
                    <a:pt x="789" y="970"/>
                    <a:pt x="788" y="1022"/>
                  </a:cubicBezTo>
                  <a:cubicBezTo>
                    <a:pt x="788" y="1068"/>
                    <a:pt x="788" y="1068"/>
                    <a:pt x="788" y="1068"/>
                  </a:cubicBezTo>
                  <a:cubicBezTo>
                    <a:pt x="790" y="1100"/>
                    <a:pt x="817" y="1125"/>
                    <a:pt x="849" y="1123"/>
                  </a:cubicBezTo>
                  <a:cubicBezTo>
                    <a:pt x="879" y="1121"/>
                    <a:pt x="902" y="1098"/>
                    <a:pt x="904" y="1068"/>
                  </a:cubicBezTo>
                  <a:cubicBezTo>
                    <a:pt x="904" y="1023"/>
                    <a:pt x="904" y="1023"/>
                    <a:pt x="904" y="1023"/>
                  </a:cubicBezTo>
                  <a:cubicBezTo>
                    <a:pt x="904" y="1020"/>
                    <a:pt x="908" y="1018"/>
                    <a:pt x="909" y="1018"/>
                  </a:cubicBezTo>
                  <a:cubicBezTo>
                    <a:pt x="992" y="990"/>
                    <a:pt x="1046" y="911"/>
                    <a:pt x="1043" y="824"/>
                  </a:cubicBezTo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1" name="Group 113">
              <a:extLst>
                <a:ext uri="{FF2B5EF4-FFF2-40B4-BE49-F238E27FC236}">
                  <a16:creationId xmlns:a16="http://schemas.microsoft.com/office/drawing/2014/main" id="{10829508-D36C-4B3E-808A-1D3D66358A4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463641" y="3833623"/>
              <a:ext cx="383989" cy="317209"/>
              <a:chOff x="1714" y="3161"/>
              <a:chExt cx="575" cy="475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50" name="Freeform 114">
                <a:extLst>
                  <a:ext uri="{FF2B5EF4-FFF2-40B4-BE49-F238E27FC236}">
                    <a16:creationId xmlns:a16="http://schemas.microsoft.com/office/drawing/2014/main" id="{709E17BD-02F6-4EBA-9AEC-CF094655C7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11" y="3161"/>
                <a:ext cx="378" cy="365"/>
              </a:xfrm>
              <a:custGeom>
                <a:avLst/>
                <a:gdLst>
                  <a:gd name="T0" fmla="*/ 169 w 378"/>
                  <a:gd name="T1" fmla="*/ 0 h 365"/>
                  <a:gd name="T2" fmla="*/ 119 w 378"/>
                  <a:gd name="T3" fmla="*/ 5 h 365"/>
                  <a:gd name="T4" fmla="*/ 73 w 378"/>
                  <a:gd name="T5" fmla="*/ 18 h 365"/>
                  <a:gd name="T6" fmla="*/ 32 w 378"/>
                  <a:gd name="T7" fmla="*/ 39 h 365"/>
                  <a:gd name="T8" fmla="*/ 0 w 378"/>
                  <a:gd name="T9" fmla="*/ 68 h 365"/>
                  <a:gd name="T10" fmla="*/ 12 w 378"/>
                  <a:gd name="T11" fmla="*/ 68 h 365"/>
                  <a:gd name="T12" fmla="*/ 36 w 378"/>
                  <a:gd name="T13" fmla="*/ 68 h 365"/>
                  <a:gd name="T14" fmla="*/ 80 w 378"/>
                  <a:gd name="T15" fmla="*/ 75 h 365"/>
                  <a:gd name="T16" fmla="*/ 120 w 378"/>
                  <a:gd name="T17" fmla="*/ 89 h 365"/>
                  <a:gd name="T18" fmla="*/ 156 w 378"/>
                  <a:gd name="T19" fmla="*/ 108 h 365"/>
                  <a:gd name="T20" fmla="*/ 173 w 378"/>
                  <a:gd name="T21" fmla="*/ 120 h 365"/>
                  <a:gd name="T22" fmla="*/ 201 w 378"/>
                  <a:gd name="T23" fmla="*/ 148 h 365"/>
                  <a:gd name="T24" fmla="*/ 223 w 378"/>
                  <a:gd name="T25" fmla="*/ 180 h 365"/>
                  <a:gd name="T26" fmla="*/ 237 w 378"/>
                  <a:gd name="T27" fmla="*/ 215 h 365"/>
                  <a:gd name="T28" fmla="*/ 242 w 378"/>
                  <a:gd name="T29" fmla="*/ 253 h 365"/>
                  <a:gd name="T30" fmla="*/ 241 w 378"/>
                  <a:gd name="T31" fmla="*/ 273 h 365"/>
                  <a:gd name="T32" fmla="*/ 230 w 378"/>
                  <a:gd name="T33" fmla="*/ 311 h 365"/>
                  <a:gd name="T34" fmla="*/ 222 w 378"/>
                  <a:gd name="T35" fmla="*/ 329 h 365"/>
                  <a:gd name="T36" fmla="*/ 240 w 378"/>
                  <a:gd name="T37" fmla="*/ 347 h 365"/>
                  <a:gd name="T38" fmla="*/ 266 w 378"/>
                  <a:gd name="T39" fmla="*/ 360 h 365"/>
                  <a:gd name="T40" fmla="*/ 291 w 378"/>
                  <a:gd name="T41" fmla="*/ 365 h 365"/>
                  <a:gd name="T42" fmla="*/ 309 w 378"/>
                  <a:gd name="T43" fmla="*/ 364 h 365"/>
                  <a:gd name="T44" fmla="*/ 329 w 378"/>
                  <a:gd name="T45" fmla="*/ 360 h 365"/>
                  <a:gd name="T46" fmla="*/ 340 w 378"/>
                  <a:gd name="T47" fmla="*/ 356 h 365"/>
                  <a:gd name="T48" fmla="*/ 311 w 378"/>
                  <a:gd name="T49" fmla="*/ 342 h 365"/>
                  <a:gd name="T50" fmla="*/ 299 w 378"/>
                  <a:gd name="T51" fmla="*/ 330 h 365"/>
                  <a:gd name="T52" fmla="*/ 293 w 378"/>
                  <a:gd name="T53" fmla="*/ 311 h 365"/>
                  <a:gd name="T54" fmla="*/ 292 w 378"/>
                  <a:gd name="T55" fmla="*/ 298 h 365"/>
                  <a:gd name="T56" fmla="*/ 311 w 378"/>
                  <a:gd name="T57" fmla="*/ 286 h 365"/>
                  <a:gd name="T58" fmla="*/ 342 w 378"/>
                  <a:gd name="T59" fmla="*/ 256 h 365"/>
                  <a:gd name="T60" fmla="*/ 365 w 378"/>
                  <a:gd name="T61" fmla="*/ 223 h 365"/>
                  <a:gd name="T62" fmla="*/ 372 w 378"/>
                  <a:gd name="T63" fmla="*/ 204 h 365"/>
                  <a:gd name="T64" fmla="*/ 377 w 378"/>
                  <a:gd name="T65" fmla="*/ 185 h 365"/>
                  <a:gd name="T66" fmla="*/ 378 w 378"/>
                  <a:gd name="T67" fmla="*/ 165 h 365"/>
                  <a:gd name="T68" fmla="*/ 377 w 378"/>
                  <a:gd name="T69" fmla="*/ 148 h 365"/>
                  <a:gd name="T70" fmla="*/ 368 w 378"/>
                  <a:gd name="T71" fmla="*/ 116 h 365"/>
                  <a:gd name="T72" fmla="*/ 353 w 378"/>
                  <a:gd name="T73" fmla="*/ 86 h 365"/>
                  <a:gd name="T74" fmla="*/ 330 w 378"/>
                  <a:gd name="T75" fmla="*/ 60 h 365"/>
                  <a:gd name="T76" fmla="*/ 303 w 378"/>
                  <a:gd name="T77" fmla="*/ 37 h 365"/>
                  <a:gd name="T78" fmla="*/ 269 w 378"/>
                  <a:gd name="T79" fmla="*/ 19 h 365"/>
                  <a:gd name="T80" fmla="*/ 231 w 378"/>
                  <a:gd name="T81" fmla="*/ 7 h 365"/>
                  <a:gd name="T82" fmla="*/ 191 w 378"/>
                  <a:gd name="T83" fmla="*/ 0 h 365"/>
                  <a:gd name="T84" fmla="*/ 169 w 378"/>
                  <a:gd name="T85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78" h="365">
                    <a:moveTo>
                      <a:pt x="169" y="0"/>
                    </a:moveTo>
                    <a:lnTo>
                      <a:pt x="169" y="0"/>
                    </a:lnTo>
                    <a:lnTo>
                      <a:pt x="143" y="1"/>
                    </a:lnTo>
                    <a:lnTo>
                      <a:pt x="119" y="5"/>
                    </a:lnTo>
                    <a:lnTo>
                      <a:pt x="95" y="11"/>
                    </a:lnTo>
                    <a:lnTo>
                      <a:pt x="73" y="18"/>
                    </a:lnTo>
                    <a:lnTo>
                      <a:pt x="51" y="29"/>
                    </a:lnTo>
                    <a:lnTo>
                      <a:pt x="32" y="39"/>
                    </a:lnTo>
                    <a:lnTo>
                      <a:pt x="15" y="52"/>
                    </a:lnTo>
                    <a:lnTo>
                      <a:pt x="0" y="68"/>
                    </a:lnTo>
                    <a:lnTo>
                      <a:pt x="0" y="68"/>
                    </a:lnTo>
                    <a:lnTo>
                      <a:pt x="12" y="68"/>
                    </a:lnTo>
                    <a:lnTo>
                      <a:pt x="12" y="68"/>
                    </a:lnTo>
                    <a:lnTo>
                      <a:pt x="36" y="68"/>
                    </a:lnTo>
                    <a:lnTo>
                      <a:pt x="57" y="72"/>
                    </a:lnTo>
                    <a:lnTo>
                      <a:pt x="80" y="75"/>
                    </a:lnTo>
                    <a:lnTo>
                      <a:pt x="100" y="81"/>
                    </a:lnTo>
                    <a:lnTo>
                      <a:pt x="120" y="89"/>
                    </a:lnTo>
                    <a:lnTo>
                      <a:pt x="139" y="98"/>
                    </a:lnTo>
                    <a:lnTo>
                      <a:pt x="156" y="108"/>
                    </a:lnTo>
                    <a:lnTo>
                      <a:pt x="173" y="120"/>
                    </a:lnTo>
                    <a:lnTo>
                      <a:pt x="173" y="120"/>
                    </a:lnTo>
                    <a:lnTo>
                      <a:pt x="188" y="134"/>
                    </a:lnTo>
                    <a:lnTo>
                      <a:pt x="201" y="148"/>
                    </a:lnTo>
                    <a:lnTo>
                      <a:pt x="213" y="163"/>
                    </a:lnTo>
                    <a:lnTo>
                      <a:pt x="223" y="180"/>
                    </a:lnTo>
                    <a:lnTo>
                      <a:pt x="231" y="197"/>
                    </a:lnTo>
                    <a:lnTo>
                      <a:pt x="237" y="215"/>
                    </a:lnTo>
                    <a:lnTo>
                      <a:pt x="241" y="234"/>
                    </a:lnTo>
                    <a:lnTo>
                      <a:pt x="242" y="253"/>
                    </a:lnTo>
                    <a:lnTo>
                      <a:pt x="242" y="253"/>
                    </a:lnTo>
                    <a:lnTo>
                      <a:pt x="241" y="273"/>
                    </a:lnTo>
                    <a:lnTo>
                      <a:pt x="237" y="292"/>
                    </a:lnTo>
                    <a:lnTo>
                      <a:pt x="230" y="311"/>
                    </a:lnTo>
                    <a:lnTo>
                      <a:pt x="222" y="329"/>
                    </a:lnTo>
                    <a:lnTo>
                      <a:pt x="222" y="329"/>
                    </a:lnTo>
                    <a:lnTo>
                      <a:pt x="230" y="339"/>
                    </a:lnTo>
                    <a:lnTo>
                      <a:pt x="240" y="347"/>
                    </a:lnTo>
                    <a:lnTo>
                      <a:pt x="253" y="354"/>
                    </a:lnTo>
                    <a:lnTo>
                      <a:pt x="266" y="360"/>
                    </a:lnTo>
                    <a:lnTo>
                      <a:pt x="283" y="364"/>
                    </a:lnTo>
                    <a:lnTo>
                      <a:pt x="291" y="365"/>
                    </a:lnTo>
                    <a:lnTo>
                      <a:pt x="299" y="365"/>
                    </a:lnTo>
                    <a:lnTo>
                      <a:pt x="309" y="364"/>
                    </a:lnTo>
                    <a:lnTo>
                      <a:pt x="320" y="362"/>
                    </a:lnTo>
                    <a:lnTo>
                      <a:pt x="329" y="360"/>
                    </a:lnTo>
                    <a:lnTo>
                      <a:pt x="340" y="356"/>
                    </a:lnTo>
                    <a:lnTo>
                      <a:pt x="340" y="356"/>
                    </a:lnTo>
                    <a:lnTo>
                      <a:pt x="320" y="347"/>
                    </a:lnTo>
                    <a:lnTo>
                      <a:pt x="311" y="342"/>
                    </a:lnTo>
                    <a:lnTo>
                      <a:pt x="304" y="337"/>
                    </a:lnTo>
                    <a:lnTo>
                      <a:pt x="299" y="330"/>
                    </a:lnTo>
                    <a:lnTo>
                      <a:pt x="294" y="322"/>
                    </a:lnTo>
                    <a:lnTo>
                      <a:pt x="293" y="311"/>
                    </a:lnTo>
                    <a:lnTo>
                      <a:pt x="292" y="298"/>
                    </a:lnTo>
                    <a:lnTo>
                      <a:pt x="292" y="298"/>
                    </a:lnTo>
                    <a:lnTo>
                      <a:pt x="292" y="298"/>
                    </a:lnTo>
                    <a:lnTo>
                      <a:pt x="311" y="286"/>
                    </a:lnTo>
                    <a:lnTo>
                      <a:pt x="328" y="272"/>
                    </a:lnTo>
                    <a:lnTo>
                      <a:pt x="342" y="256"/>
                    </a:lnTo>
                    <a:lnTo>
                      <a:pt x="355" y="241"/>
                    </a:lnTo>
                    <a:lnTo>
                      <a:pt x="365" y="223"/>
                    </a:lnTo>
                    <a:lnTo>
                      <a:pt x="368" y="213"/>
                    </a:lnTo>
                    <a:lnTo>
                      <a:pt x="372" y="204"/>
                    </a:lnTo>
                    <a:lnTo>
                      <a:pt x="374" y="194"/>
                    </a:lnTo>
                    <a:lnTo>
                      <a:pt x="377" y="185"/>
                    </a:lnTo>
                    <a:lnTo>
                      <a:pt x="378" y="174"/>
                    </a:lnTo>
                    <a:lnTo>
                      <a:pt x="378" y="165"/>
                    </a:lnTo>
                    <a:lnTo>
                      <a:pt x="378" y="165"/>
                    </a:lnTo>
                    <a:lnTo>
                      <a:pt x="377" y="148"/>
                    </a:lnTo>
                    <a:lnTo>
                      <a:pt x="374" y="131"/>
                    </a:lnTo>
                    <a:lnTo>
                      <a:pt x="368" y="116"/>
                    </a:lnTo>
                    <a:lnTo>
                      <a:pt x="362" y="100"/>
                    </a:lnTo>
                    <a:lnTo>
                      <a:pt x="353" y="86"/>
                    </a:lnTo>
                    <a:lnTo>
                      <a:pt x="342" y="73"/>
                    </a:lnTo>
                    <a:lnTo>
                      <a:pt x="330" y="60"/>
                    </a:lnTo>
                    <a:lnTo>
                      <a:pt x="317" y="48"/>
                    </a:lnTo>
                    <a:lnTo>
                      <a:pt x="303" y="37"/>
                    </a:lnTo>
                    <a:lnTo>
                      <a:pt x="286" y="27"/>
                    </a:lnTo>
                    <a:lnTo>
                      <a:pt x="269" y="19"/>
                    </a:lnTo>
                    <a:lnTo>
                      <a:pt x="250" y="13"/>
                    </a:lnTo>
                    <a:lnTo>
                      <a:pt x="231" y="7"/>
                    </a:lnTo>
                    <a:lnTo>
                      <a:pt x="211" y="2"/>
                    </a:lnTo>
                    <a:lnTo>
                      <a:pt x="191" y="0"/>
                    </a:lnTo>
                    <a:lnTo>
                      <a:pt x="169" y="0"/>
                    </a:lnTo>
                    <a:lnTo>
                      <a:pt x="16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115">
                <a:extLst>
                  <a:ext uri="{FF2B5EF4-FFF2-40B4-BE49-F238E27FC236}">
                    <a16:creationId xmlns:a16="http://schemas.microsoft.com/office/drawing/2014/main" id="{48F147D2-49BE-4689-969D-88B0FE89C8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4" y="3271"/>
                <a:ext cx="419" cy="365"/>
              </a:xfrm>
              <a:custGeom>
                <a:avLst/>
                <a:gdLst>
                  <a:gd name="T0" fmla="*/ 209 w 419"/>
                  <a:gd name="T1" fmla="*/ 0 h 365"/>
                  <a:gd name="T2" fmla="*/ 251 w 419"/>
                  <a:gd name="T3" fmla="*/ 4 h 365"/>
                  <a:gd name="T4" fmla="*/ 290 w 419"/>
                  <a:gd name="T5" fmla="*/ 13 h 365"/>
                  <a:gd name="T6" fmla="*/ 326 w 419"/>
                  <a:gd name="T7" fmla="*/ 29 h 365"/>
                  <a:gd name="T8" fmla="*/ 357 w 419"/>
                  <a:gd name="T9" fmla="*/ 49 h 365"/>
                  <a:gd name="T10" fmla="*/ 383 w 419"/>
                  <a:gd name="T11" fmla="*/ 73 h 365"/>
                  <a:gd name="T12" fmla="*/ 402 w 419"/>
                  <a:gd name="T13" fmla="*/ 100 h 365"/>
                  <a:gd name="T14" fmla="*/ 414 w 419"/>
                  <a:gd name="T15" fmla="*/ 131 h 365"/>
                  <a:gd name="T16" fmla="*/ 419 w 419"/>
                  <a:gd name="T17" fmla="*/ 165 h 365"/>
                  <a:gd name="T18" fmla="*/ 418 w 419"/>
                  <a:gd name="T19" fmla="*/ 181 h 365"/>
                  <a:gd name="T20" fmla="*/ 409 w 419"/>
                  <a:gd name="T21" fmla="*/ 214 h 365"/>
                  <a:gd name="T22" fmla="*/ 392 w 419"/>
                  <a:gd name="T23" fmla="*/ 243 h 365"/>
                  <a:gd name="T24" fmla="*/ 370 w 419"/>
                  <a:gd name="T25" fmla="*/ 270 h 365"/>
                  <a:gd name="T26" fmla="*/ 342 w 419"/>
                  <a:gd name="T27" fmla="*/ 292 h 365"/>
                  <a:gd name="T28" fmla="*/ 309 w 419"/>
                  <a:gd name="T29" fmla="*/ 310 h 365"/>
                  <a:gd name="T30" fmla="*/ 271 w 419"/>
                  <a:gd name="T31" fmla="*/ 322 h 365"/>
                  <a:gd name="T32" fmla="*/ 230 w 419"/>
                  <a:gd name="T33" fmla="*/ 329 h 365"/>
                  <a:gd name="T34" fmla="*/ 209 w 419"/>
                  <a:gd name="T35" fmla="*/ 329 h 365"/>
                  <a:gd name="T36" fmla="*/ 159 w 419"/>
                  <a:gd name="T37" fmla="*/ 326 h 365"/>
                  <a:gd name="T38" fmla="*/ 152 w 419"/>
                  <a:gd name="T39" fmla="*/ 335 h 365"/>
                  <a:gd name="T40" fmla="*/ 130 w 419"/>
                  <a:gd name="T41" fmla="*/ 353 h 365"/>
                  <a:gd name="T42" fmla="*/ 107 w 419"/>
                  <a:gd name="T43" fmla="*/ 363 h 365"/>
                  <a:gd name="T44" fmla="*/ 89 w 419"/>
                  <a:gd name="T45" fmla="*/ 365 h 365"/>
                  <a:gd name="T46" fmla="*/ 70 w 419"/>
                  <a:gd name="T47" fmla="*/ 365 h 365"/>
                  <a:gd name="T48" fmla="*/ 49 w 419"/>
                  <a:gd name="T49" fmla="*/ 360 h 365"/>
                  <a:gd name="T50" fmla="*/ 38 w 419"/>
                  <a:gd name="T51" fmla="*/ 357 h 365"/>
                  <a:gd name="T52" fmla="*/ 67 w 419"/>
                  <a:gd name="T53" fmla="*/ 344 h 365"/>
                  <a:gd name="T54" fmla="*/ 79 w 419"/>
                  <a:gd name="T55" fmla="*/ 332 h 365"/>
                  <a:gd name="T56" fmla="*/ 85 w 419"/>
                  <a:gd name="T57" fmla="*/ 313 h 365"/>
                  <a:gd name="T58" fmla="*/ 86 w 419"/>
                  <a:gd name="T59" fmla="*/ 298 h 365"/>
                  <a:gd name="T60" fmla="*/ 67 w 419"/>
                  <a:gd name="T61" fmla="*/ 286 h 365"/>
                  <a:gd name="T62" fmla="*/ 36 w 419"/>
                  <a:gd name="T63" fmla="*/ 258 h 365"/>
                  <a:gd name="T64" fmla="*/ 13 w 419"/>
                  <a:gd name="T65" fmla="*/ 223 h 365"/>
                  <a:gd name="T66" fmla="*/ 6 w 419"/>
                  <a:gd name="T67" fmla="*/ 205 h 365"/>
                  <a:gd name="T68" fmla="*/ 1 w 419"/>
                  <a:gd name="T69" fmla="*/ 185 h 365"/>
                  <a:gd name="T70" fmla="*/ 0 w 419"/>
                  <a:gd name="T71" fmla="*/ 165 h 365"/>
                  <a:gd name="T72" fmla="*/ 1 w 419"/>
                  <a:gd name="T73" fmla="*/ 148 h 365"/>
                  <a:gd name="T74" fmla="*/ 10 w 419"/>
                  <a:gd name="T75" fmla="*/ 116 h 365"/>
                  <a:gd name="T76" fmla="*/ 25 w 419"/>
                  <a:gd name="T77" fmla="*/ 86 h 365"/>
                  <a:gd name="T78" fmla="*/ 48 w 419"/>
                  <a:gd name="T79" fmla="*/ 60 h 365"/>
                  <a:gd name="T80" fmla="*/ 75 w 419"/>
                  <a:gd name="T81" fmla="*/ 38 h 365"/>
                  <a:gd name="T82" fmla="*/ 109 w 419"/>
                  <a:gd name="T83" fmla="*/ 20 h 365"/>
                  <a:gd name="T84" fmla="*/ 147 w 419"/>
                  <a:gd name="T85" fmla="*/ 7 h 365"/>
                  <a:gd name="T86" fmla="*/ 187 w 419"/>
                  <a:gd name="T87" fmla="*/ 1 h 365"/>
                  <a:gd name="T88" fmla="*/ 209 w 419"/>
                  <a:gd name="T89" fmla="*/ 0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19" h="365">
                    <a:moveTo>
                      <a:pt x="209" y="0"/>
                    </a:moveTo>
                    <a:lnTo>
                      <a:pt x="209" y="0"/>
                    </a:lnTo>
                    <a:lnTo>
                      <a:pt x="230" y="1"/>
                    </a:lnTo>
                    <a:lnTo>
                      <a:pt x="251" y="4"/>
                    </a:lnTo>
                    <a:lnTo>
                      <a:pt x="271" y="7"/>
                    </a:lnTo>
                    <a:lnTo>
                      <a:pt x="290" y="13"/>
                    </a:lnTo>
                    <a:lnTo>
                      <a:pt x="309" y="20"/>
                    </a:lnTo>
                    <a:lnTo>
                      <a:pt x="326" y="29"/>
                    </a:lnTo>
                    <a:lnTo>
                      <a:pt x="342" y="38"/>
                    </a:lnTo>
                    <a:lnTo>
                      <a:pt x="357" y="49"/>
                    </a:lnTo>
                    <a:lnTo>
                      <a:pt x="370" y="60"/>
                    </a:lnTo>
                    <a:lnTo>
                      <a:pt x="383" y="73"/>
                    </a:lnTo>
                    <a:lnTo>
                      <a:pt x="392" y="86"/>
                    </a:lnTo>
                    <a:lnTo>
                      <a:pt x="402" y="100"/>
                    </a:lnTo>
                    <a:lnTo>
                      <a:pt x="409" y="116"/>
                    </a:lnTo>
                    <a:lnTo>
                      <a:pt x="414" y="131"/>
                    </a:lnTo>
                    <a:lnTo>
                      <a:pt x="418" y="148"/>
                    </a:lnTo>
                    <a:lnTo>
                      <a:pt x="419" y="165"/>
                    </a:lnTo>
                    <a:lnTo>
                      <a:pt x="419" y="165"/>
                    </a:lnTo>
                    <a:lnTo>
                      <a:pt x="418" y="181"/>
                    </a:lnTo>
                    <a:lnTo>
                      <a:pt x="414" y="198"/>
                    </a:lnTo>
                    <a:lnTo>
                      <a:pt x="409" y="214"/>
                    </a:lnTo>
                    <a:lnTo>
                      <a:pt x="402" y="229"/>
                    </a:lnTo>
                    <a:lnTo>
                      <a:pt x="392" y="243"/>
                    </a:lnTo>
                    <a:lnTo>
                      <a:pt x="383" y="258"/>
                    </a:lnTo>
                    <a:lnTo>
                      <a:pt x="370" y="270"/>
                    </a:lnTo>
                    <a:lnTo>
                      <a:pt x="357" y="282"/>
                    </a:lnTo>
                    <a:lnTo>
                      <a:pt x="342" y="292"/>
                    </a:lnTo>
                    <a:lnTo>
                      <a:pt x="326" y="302"/>
                    </a:lnTo>
                    <a:lnTo>
                      <a:pt x="309" y="310"/>
                    </a:lnTo>
                    <a:lnTo>
                      <a:pt x="290" y="317"/>
                    </a:lnTo>
                    <a:lnTo>
                      <a:pt x="271" y="322"/>
                    </a:lnTo>
                    <a:lnTo>
                      <a:pt x="251" y="327"/>
                    </a:lnTo>
                    <a:lnTo>
                      <a:pt x="230" y="329"/>
                    </a:lnTo>
                    <a:lnTo>
                      <a:pt x="209" y="329"/>
                    </a:lnTo>
                    <a:lnTo>
                      <a:pt x="209" y="329"/>
                    </a:lnTo>
                    <a:lnTo>
                      <a:pt x="184" y="328"/>
                    </a:lnTo>
                    <a:lnTo>
                      <a:pt x="159" y="326"/>
                    </a:lnTo>
                    <a:lnTo>
                      <a:pt x="159" y="326"/>
                    </a:lnTo>
                    <a:lnTo>
                      <a:pt x="152" y="335"/>
                    </a:lnTo>
                    <a:lnTo>
                      <a:pt x="142" y="345"/>
                    </a:lnTo>
                    <a:lnTo>
                      <a:pt x="130" y="353"/>
                    </a:lnTo>
                    <a:lnTo>
                      <a:pt x="115" y="360"/>
                    </a:lnTo>
                    <a:lnTo>
                      <a:pt x="107" y="363"/>
                    </a:lnTo>
                    <a:lnTo>
                      <a:pt x="99" y="364"/>
                    </a:lnTo>
                    <a:lnTo>
                      <a:pt x="89" y="365"/>
                    </a:lnTo>
                    <a:lnTo>
                      <a:pt x="80" y="365"/>
                    </a:lnTo>
                    <a:lnTo>
                      <a:pt x="70" y="365"/>
                    </a:lnTo>
                    <a:lnTo>
                      <a:pt x="60" y="364"/>
                    </a:lnTo>
                    <a:lnTo>
                      <a:pt x="49" y="360"/>
                    </a:lnTo>
                    <a:lnTo>
                      <a:pt x="38" y="357"/>
                    </a:lnTo>
                    <a:lnTo>
                      <a:pt x="38" y="357"/>
                    </a:lnTo>
                    <a:lnTo>
                      <a:pt x="58" y="348"/>
                    </a:lnTo>
                    <a:lnTo>
                      <a:pt x="67" y="344"/>
                    </a:lnTo>
                    <a:lnTo>
                      <a:pt x="74" y="338"/>
                    </a:lnTo>
                    <a:lnTo>
                      <a:pt x="79" y="332"/>
                    </a:lnTo>
                    <a:lnTo>
                      <a:pt x="84" y="323"/>
                    </a:lnTo>
                    <a:lnTo>
                      <a:pt x="85" y="313"/>
                    </a:lnTo>
                    <a:lnTo>
                      <a:pt x="86" y="298"/>
                    </a:lnTo>
                    <a:lnTo>
                      <a:pt x="86" y="298"/>
                    </a:lnTo>
                    <a:lnTo>
                      <a:pt x="86" y="298"/>
                    </a:lnTo>
                    <a:lnTo>
                      <a:pt x="67" y="286"/>
                    </a:lnTo>
                    <a:lnTo>
                      <a:pt x="50" y="273"/>
                    </a:lnTo>
                    <a:lnTo>
                      <a:pt x="36" y="258"/>
                    </a:lnTo>
                    <a:lnTo>
                      <a:pt x="23" y="241"/>
                    </a:lnTo>
                    <a:lnTo>
                      <a:pt x="13" y="223"/>
                    </a:lnTo>
                    <a:lnTo>
                      <a:pt x="10" y="215"/>
                    </a:lnTo>
                    <a:lnTo>
                      <a:pt x="6" y="205"/>
                    </a:lnTo>
                    <a:lnTo>
                      <a:pt x="4" y="195"/>
                    </a:lnTo>
                    <a:lnTo>
                      <a:pt x="1" y="185"/>
                    </a:lnTo>
                    <a:lnTo>
                      <a:pt x="0" y="175"/>
                    </a:lnTo>
                    <a:lnTo>
                      <a:pt x="0" y="165"/>
                    </a:lnTo>
                    <a:lnTo>
                      <a:pt x="0" y="165"/>
                    </a:lnTo>
                    <a:lnTo>
                      <a:pt x="1" y="148"/>
                    </a:lnTo>
                    <a:lnTo>
                      <a:pt x="4" y="131"/>
                    </a:lnTo>
                    <a:lnTo>
                      <a:pt x="10" y="116"/>
                    </a:lnTo>
                    <a:lnTo>
                      <a:pt x="16" y="100"/>
                    </a:lnTo>
                    <a:lnTo>
                      <a:pt x="25" y="86"/>
                    </a:lnTo>
                    <a:lnTo>
                      <a:pt x="36" y="73"/>
                    </a:lnTo>
                    <a:lnTo>
                      <a:pt x="48" y="60"/>
                    </a:lnTo>
                    <a:lnTo>
                      <a:pt x="61" y="49"/>
                    </a:lnTo>
                    <a:lnTo>
                      <a:pt x="75" y="38"/>
                    </a:lnTo>
                    <a:lnTo>
                      <a:pt x="92" y="29"/>
                    </a:lnTo>
                    <a:lnTo>
                      <a:pt x="109" y="20"/>
                    </a:lnTo>
                    <a:lnTo>
                      <a:pt x="128" y="13"/>
                    </a:lnTo>
                    <a:lnTo>
                      <a:pt x="147" y="7"/>
                    </a:lnTo>
                    <a:lnTo>
                      <a:pt x="167" y="4"/>
                    </a:lnTo>
                    <a:lnTo>
                      <a:pt x="187" y="1"/>
                    </a:lnTo>
                    <a:lnTo>
                      <a:pt x="209" y="0"/>
                    </a:lnTo>
                    <a:lnTo>
                      <a:pt x="20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pic>
          <p:nvPicPr>
            <p:cNvPr id="60" name="그림 59">
              <a:extLst>
                <a:ext uri="{FF2B5EF4-FFF2-40B4-BE49-F238E27FC236}">
                  <a16:creationId xmlns:a16="http://schemas.microsoft.com/office/drawing/2014/main" id="{6C7302BE-CC8C-45A3-80D2-9FBB3C2DD1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/>
            <a:srcRect l="15008" t="81057" r="46772" b="-4432"/>
            <a:stretch/>
          </p:blipFill>
          <p:spPr>
            <a:xfrm flipV="1">
              <a:off x="2250803" y="2449486"/>
              <a:ext cx="6177334" cy="1199930"/>
            </a:xfrm>
            <a:prstGeom prst="rect">
              <a:avLst/>
            </a:prstGeom>
          </p:spPr>
        </p:pic>
        <p:sp>
          <p:nvSpPr>
            <p:cNvPr id="3" name="사각형: 둥근 모서리 25"/>
            <p:cNvSpPr/>
            <p:nvPr/>
          </p:nvSpPr>
          <p:spPr>
            <a:xfrm>
              <a:off x="2825589" y="925535"/>
              <a:ext cx="5920477" cy="2512644"/>
            </a:xfrm>
            <a:prstGeom prst="roundRect">
              <a:avLst>
                <a:gd name="adj" fmla="val 0"/>
              </a:avLst>
            </a:prstGeom>
            <a:no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직무관련성 사례②</a:t>
              </a:r>
              <a:r>
                <a:rPr lang="en-US" altLang="ko-KR" sz="20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0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감사부서</a:t>
              </a:r>
              <a:r>
                <a:rPr lang="en-US" altLang="ko-KR" sz="20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  <a:p>
              <a:endParaRPr lang="en-US" altLang="ko-KR" sz="10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경찰청이나 소방본부의 감사부서장이 아래의 직원에게</a:t>
              </a:r>
              <a:endParaRPr lang="en-US" altLang="ko-KR" sz="16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16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명절 선물을 받은 경우 청탁금지법 위반 여부</a:t>
              </a:r>
              <a:endParaRPr lang="en-US" altLang="ko-KR" sz="16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endParaRPr lang="en-US" altLang="ko-KR" sz="5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342900" indent="-342900">
                <a:buAutoNum type="arabicPeriod"/>
              </a:pP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같은 감사부서의 직원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으로부터 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선물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수수</a:t>
              </a:r>
              <a:endParaRPr lang="en-US" altLang="ko-KR" sz="17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342900" indent="-342900">
                <a:buFontTx/>
                <a:buAutoNum type="arabicPeriod"/>
              </a:pP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경찰청이나 소방본부 소속의 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타과 직원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으로부터 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선물 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수수</a:t>
              </a:r>
              <a:endParaRPr lang="en-US" altLang="ko-KR" sz="17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7030A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342900" indent="-342900">
                <a:buAutoNum type="arabicPeriod" startAt="3"/>
              </a:pP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경찰서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하급기관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나 소방서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하급기관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의  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00FF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직원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으로부터 </a:t>
              </a:r>
              <a:endParaRPr lang="en-US" altLang="ko-KR" sz="17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     </a:t>
              </a:r>
              <a:r>
                <a:rPr lang="en-US" altLang="ko-KR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선물 </a:t>
              </a:r>
              <a:r>
                <a:rPr lang="ko-KR" altLang="en-US" sz="1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수수</a:t>
              </a:r>
            </a:p>
          </p:txBody>
        </p:sp>
      </p:grp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F49942B-083A-4258-B6C3-9ED58538C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28</a:t>
            </a:fld>
            <a:endParaRPr lang="ko-KR" altLang="en-US"/>
          </a:p>
        </p:txBody>
      </p:sp>
      <p:sp>
        <p:nvSpPr>
          <p:cNvPr id="45" name="사각형: 둥근 모서리 25">
            <a:extLst>
              <a:ext uri="{FF2B5EF4-FFF2-40B4-BE49-F238E27FC236}">
                <a16:creationId xmlns:a16="http://schemas.microsoft.com/office/drawing/2014/main" id="{8A14624E-6903-4262-9CE9-7067518B01BE}"/>
              </a:ext>
            </a:extLst>
          </p:cNvPr>
          <p:cNvSpPr/>
          <p:nvPr/>
        </p:nvSpPr>
        <p:spPr>
          <a:xfrm>
            <a:off x="2588297" y="3839220"/>
            <a:ext cx="6010109" cy="2163591"/>
          </a:xfrm>
          <a:prstGeom prst="roundRect">
            <a:avLst>
              <a:gd name="adj" fmla="val 0"/>
            </a:avLst>
          </a:prstGeo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200" b="1" u="sng" spc="-1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B0F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경찰청이나 소방본부의 </a:t>
            </a:r>
            <a:r>
              <a:rPr lang="ko-KR" altLang="en-US" sz="2200" b="1" u="sng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감사부서장과 같은 부서 직원</a:t>
            </a:r>
            <a:r>
              <a:rPr lang="en-US" altLang="ko-KR" sz="2200" b="1" u="sng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200" b="1" u="sng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타과 직원</a:t>
            </a:r>
            <a:r>
              <a:rPr lang="en-US" altLang="ko-KR" sz="2200" b="1" u="sng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200" b="1" u="sng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하급 기관의 직원 간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에는 </a:t>
            </a:r>
            <a:r>
              <a:rPr lang="ko-KR" altLang="en-US" sz="2200" b="1" u="sng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직무관련성이 인정된다고 봄이 상당하므로</a:t>
            </a:r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5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상한 적용을 받음</a:t>
            </a:r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다만</a:t>
            </a:r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감사기간 중이거나 </a:t>
            </a:r>
            <a:r>
              <a:rPr lang="ko-KR" altLang="en-US" sz="2200" b="1" spc="-10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제공자가 </a:t>
            </a:r>
            <a:endParaRPr lang="en-US" altLang="ko-KR" sz="2200" b="1" spc="-1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수감 대상자인 경우 등 직무관련성이 밀접한 경우에는 </a:t>
            </a:r>
            <a:r>
              <a:rPr lang="en-US" altLang="ko-KR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22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 이하라도 허용되지 않음</a:t>
            </a:r>
            <a:endParaRPr lang="en-US" altLang="ko-KR" sz="2200" b="1" spc="-1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endParaRPr lang="en-US" altLang="ko-KR" sz="2200" b="1" spc="-1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238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직사각형 41">
            <a:extLst>
              <a:ext uri="{FF2B5EF4-FFF2-40B4-BE49-F238E27FC236}">
                <a16:creationId xmlns:a16="http://schemas.microsoft.com/office/drawing/2014/main" id="{209DAE26-5515-42EF-80D0-0ADC3FDED3C1}"/>
              </a:ext>
            </a:extLst>
          </p:cNvPr>
          <p:cNvSpPr/>
          <p:nvPr/>
        </p:nvSpPr>
        <p:spPr>
          <a:xfrm flipV="1">
            <a:off x="2" y="1036472"/>
            <a:ext cx="9143998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5000"/>
                </a:srgbClr>
              </a:gs>
              <a:gs pos="86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19">
            <a:extLst>
              <a:ext uri="{FF2B5EF4-FFF2-40B4-BE49-F238E27FC236}">
                <a16:creationId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40">
            <a:extLst>
              <a:ext uri="{FF2B5EF4-FFF2-40B4-BE49-F238E27FC236}">
                <a16:creationId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508192" y="1491042"/>
            <a:ext cx="8027359" cy="1457641"/>
            <a:chOff x="705301" y="2144896"/>
            <a:chExt cx="7961993" cy="2596789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886753" y="2144896"/>
              <a:ext cx="6769656" cy="2596788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05301" y="2144896"/>
              <a:ext cx="1444170" cy="2596789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1099287" y="2825278"/>
              <a:ext cx="667461" cy="12360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50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+mj-ea"/>
                  <a:ea typeface="+mj-ea"/>
                </a:rPr>
                <a:t>Q</a:t>
              </a:r>
              <a:endParaRPr lang="ko-KR" altLang="en-US" sz="50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39430" y="2669308"/>
              <a:ext cx="6427864" cy="1480422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공공기관에서 자체 직원 내부행사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(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워크숍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체육행사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) 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경우에는</a:t>
              </a: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음식물 가액 범위가 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5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만원을 초과해도 허용되나요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?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29</a:t>
            </a:fld>
            <a:endParaRPr lang="ko-KR" altLang="en-US"/>
          </a:p>
        </p:txBody>
      </p:sp>
      <p:grpSp>
        <p:nvGrpSpPr>
          <p:cNvPr id="6" name="그룹 35"/>
          <p:cNvGrpSpPr/>
          <p:nvPr/>
        </p:nvGrpSpPr>
        <p:grpSpPr>
          <a:xfrm>
            <a:off x="514139" y="3087265"/>
            <a:ext cx="8240394" cy="3265741"/>
            <a:chOff x="733846" y="2413389"/>
            <a:chExt cx="7830335" cy="3719043"/>
          </a:xfrm>
        </p:grpSpPr>
        <p:sp>
          <p:nvSpPr>
            <p:cNvPr id="43" name="사각형: 둥근 모서리 42">
              <a:extLst>
                <a:ext uri="{FF2B5EF4-FFF2-40B4-BE49-F238E27FC236}">
                  <a16:creationId xmlns:a16="http://schemas.microsoft.com/office/drawing/2014/main" id="{BF31CC50-6CDC-4176-9B21-96D453AD08F2}"/>
                </a:ext>
              </a:extLst>
            </p:cNvPr>
            <p:cNvSpPr/>
            <p:nvPr/>
          </p:nvSpPr>
          <p:spPr>
            <a:xfrm>
              <a:off x="1624327" y="2413389"/>
              <a:ext cx="6769656" cy="3719043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BF06D745-2526-4E9B-A892-95C55EF55E95}"/>
                </a:ext>
              </a:extLst>
            </p:cNvPr>
            <p:cNvSpPr/>
            <p:nvPr/>
          </p:nvSpPr>
          <p:spPr>
            <a:xfrm>
              <a:off x="733846" y="2413389"/>
              <a:ext cx="1358900" cy="3719043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28">
              <a:extLst>
                <a:ext uri="{FF2B5EF4-FFF2-40B4-BE49-F238E27FC236}">
                  <a16:creationId xmlns:a16="http://schemas.microsoft.com/office/drawing/2014/main" id="{A32A0B49-E58F-4E19-9E6C-19103CBF524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315558" y="5253612"/>
              <a:ext cx="771527" cy="792164"/>
              <a:chOff x="375" y="3607"/>
              <a:chExt cx="486" cy="499"/>
            </a:xfrm>
            <a:solidFill>
              <a:schemeClr val="bg1"/>
            </a:solidFill>
          </p:grpSpPr>
          <p:sp>
            <p:nvSpPr>
              <p:cNvPr id="48" name="Freeform 29">
                <a:extLst>
                  <a:ext uri="{FF2B5EF4-FFF2-40B4-BE49-F238E27FC236}">
                    <a16:creationId xmlns:a16="http://schemas.microsoft.com/office/drawing/2014/main" id="{F6064405-A12A-4551-A011-28B49CBA6D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" y="3873"/>
                <a:ext cx="69" cy="66"/>
              </a:xfrm>
              <a:custGeom>
                <a:avLst/>
                <a:gdLst>
                  <a:gd name="T0" fmla="*/ 16 w 69"/>
                  <a:gd name="T1" fmla="*/ 66 h 66"/>
                  <a:gd name="T2" fmla="*/ 16 w 69"/>
                  <a:gd name="T3" fmla="*/ 66 h 66"/>
                  <a:gd name="T4" fmla="*/ 14 w 69"/>
                  <a:gd name="T5" fmla="*/ 66 h 66"/>
                  <a:gd name="T6" fmla="*/ 10 w 69"/>
                  <a:gd name="T7" fmla="*/ 65 h 66"/>
                  <a:gd name="T8" fmla="*/ 6 w 69"/>
                  <a:gd name="T9" fmla="*/ 63 h 66"/>
                  <a:gd name="T10" fmla="*/ 4 w 69"/>
                  <a:gd name="T11" fmla="*/ 61 h 66"/>
                  <a:gd name="T12" fmla="*/ 4 w 69"/>
                  <a:gd name="T13" fmla="*/ 61 h 66"/>
                  <a:gd name="T14" fmla="*/ 1 w 69"/>
                  <a:gd name="T15" fmla="*/ 56 h 66"/>
                  <a:gd name="T16" fmla="*/ 0 w 69"/>
                  <a:gd name="T17" fmla="*/ 51 h 66"/>
                  <a:gd name="T18" fmla="*/ 1 w 69"/>
                  <a:gd name="T19" fmla="*/ 45 h 66"/>
                  <a:gd name="T20" fmla="*/ 5 w 69"/>
                  <a:gd name="T21" fmla="*/ 41 h 66"/>
                  <a:gd name="T22" fmla="*/ 44 w 69"/>
                  <a:gd name="T23" fmla="*/ 3 h 66"/>
                  <a:gd name="T24" fmla="*/ 44 w 69"/>
                  <a:gd name="T25" fmla="*/ 3 h 66"/>
                  <a:gd name="T26" fmla="*/ 49 w 69"/>
                  <a:gd name="T27" fmla="*/ 1 h 66"/>
                  <a:gd name="T28" fmla="*/ 55 w 69"/>
                  <a:gd name="T29" fmla="*/ 0 h 66"/>
                  <a:gd name="T30" fmla="*/ 60 w 69"/>
                  <a:gd name="T31" fmla="*/ 1 h 66"/>
                  <a:gd name="T32" fmla="*/ 65 w 69"/>
                  <a:gd name="T33" fmla="*/ 5 h 66"/>
                  <a:gd name="T34" fmla="*/ 65 w 69"/>
                  <a:gd name="T35" fmla="*/ 5 h 66"/>
                  <a:gd name="T36" fmla="*/ 67 w 69"/>
                  <a:gd name="T37" fmla="*/ 10 h 66"/>
                  <a:gd name="T38" fmla="*/ 69 w 69"/>
                  <a:gd name="T39" fmla="*/ 15 h 66"/>
                  <a:gd name="T40" fmla="*/ 67 w 69"/>
                  <a:gd name="T41" fmla="*/ 21 h 66"/>
                  <a:gd name="T42" fmla="*/ 64 w 69"/>
                  <a:gd name="T43" fmla="*/ 25 h 66"/>
                  <a:gd name="T44" fmla="*/ 25 w 69"/>
                  <a:gd name="T45" fmla="*/ 62 h 66"/>
                  <a:gd name="T46" fmla="*/ 25 w 69"/>
                  <a:gd name="T47" fmla="*/ 62 h 66"/>
                  <a:gd name="T48" fmla="*/ 21 w 69"/>
                  <a:gd name="T49" fmla="*/ 65 h 66"/>
                  <a:gd name="T50" fmla="*/ 16 w 69"/>
                  <a:gd name="T51" fmla="*/ 66 h 66"/>
                  <a:gd name="T52" fmla="*/ 16 w 69"/>
                  <a:gd name="T5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9" h="66">
                    <a:moveTo>
                      <a:pt x="16" y="66"/>
                    </a:moveTo>
                    <a:lnTo>
                      <a:pt x="16" y="66"/>
                    </a:lnTo>
                    <a:lnTo>
                      <a:pt x="14" y="66"/>
                    </a:lnTo>
                    <a:lnTo>
                      <a:pt x="10" y="65"/>
                    </a:lnTo>
                    <a:lnTo>
                      <a:pt x="6" y="63"/>
                    </a:lnTo>
                    <a:lnTo>
                      <a:pt x="4" y="61"/>
                    </a:lnTo>
                    <a:lnTo>
                      <a:pt x="4" y="61"/>
                    </a:lnTo>
                    <a:lnTo>
                      <a:pt x="1" y="56"/>
                    </a:lnTo>
                    <a:lnTo>
                      <a:pt x="0" y="51"/>
                    </a:lnTo>
                    <a:lnTo>
                      <a:pt x="1" y="45"/>
                    </a:lnTo>
                    <a:lnTo>
                      <a:pt x="5" y="41"/>
                    </a:lnTo>
                    <a:lnTo>
                      <a:pt x="44" y="3"/>
                    </a:lnTo>
                    <a:lnTo>
                      <a:pt x="44" y="3"/>
                    </a:lnTo>
                    <a:lnTo>
                      <a:pt x="49" y="1"/>
                    </a:lnTo>
                    <a:lnTo>
                      <a:pt x="55" y="0"/>
                    </a:lnTo>
                    <a:lnTo>
                      <a:pt x="60" y="1"/>
                    </a:lnTo>
                    <a:lnTo>
                      <a:pt x="65" y="5"/>
                    </a:lnTo>
                    <a:lnTo>
                      <a:pt x="65" y="5"/>
                    </a:lnTo>
                    <a:lnTo>
                      <a:pt x="67" y="10"/>
                    </a:lnTo>
                    <a:lnTo>
                      <a:pt x="69" y="15"/>
                    </a:lnTo>
                    <a:lnTo>
                      <a:pt x="67" y="21"/>
                    </a:lnTo>
                    <a:lnTo>
                      <a:pt x="64" y="25"/>
                    </a:lnTo>
                    <a:lnTo>
                      <a:pt x="25" y="62"/>
                    </a:lnTo>
                    <a:lnTo>
                      <a:pt x="25" y="62"/>
                    </a:lnTo>
                    <a:lnTo>
                      <a:pt x="21" y="65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30">
                <a:extLst>
                  <a:ext uri="{FF2B5EF4-FFF2-40B4-BE49-F238E27FC236}">
                    <a16:creationId xmlns:a16="http://schemas.microsoft.com/office/drawing/2014/main" id="{7609EA8C-C05E-4205-89D0-C169110E54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7" y="3845"/>
                <a:ext cx="68" cy="66"/>
              </a:xfrm>
              <a:custGeom>
                <a:avLst/>
                <a:gdLst>
                  <a:gd name="T0" fmla="*/ 16 w 68"/>
                  <a:gd name="T1" fmla="*/ 66 h 66"/>
                  <a:gd name="T2" fmla="*/ 16 w 68"/>
                  <a:gd name="T3" fmla="*/ 66 h 66"/>
                  <a:gd name="T4" fmla="*/ 13 w 68"/>
                  <a:gd name="T5" fmla="*/ 66 h 66"/>
                  <a:gd name="T6" fmla="*/ 10 w 68"/>
                  <a:gd name="T7" fmla="*/ 65 h 66"/>
                  <a:gd name="T8" fmla="*/ 6 w 68"/>
                  <a:gd name="T9" fmla="*/ 64 h 66"/>
                  <a:gd name="T10" fmla="*/ 3 w 68"/>
                  <a:gd name="T11" fmla="*/ 61 h 66"/>
                  <a:gd name="T12" fmla="*/ 3 w 68"/>
                  <a:gd name="T13" fmla="*/ 61 h 66"/>
                  <a:gd name="T14" fmla="*/ 1 w 68"/>
                  <a:gd name="T15" fmla="*/ 56 h 66"/>
                  <a:gd name="T16" fmla="*/ 0 w 68"/>
                  <a:gd name="T17" fmla="*/ 51 h 66"/>
                  <a:gd name="T18" fmla="*/ 1 w 68"/>
                  <a:gd name="T19" fmla="*/ 45 h 66"/>
                  <a:gd name="T20" fmla="*/ 5 w 68"/>
                  <a:gd name="T21" fmla="*/ 41 h 66"/>
                  <a:gd name="T22" fmla="*/ 43 w 68"/>
                  <a:gd name="T23" fmla="*/ 4 h 66"/>
                  <a:gd name="T24" fmla="*/ 43 w 68"/>
                  <a:gd name="T25" fmla="*/ 4 h 66"/>
                  <a:gd name="T26" fmla="*/ 48 w 68"/>
                  <a:gd name="T27" fmla="*/ 2 h 66"/>
                  <a:gd name="T28" fmla="*/ 55 w 68"/>
                  <a:gd name="T29" fmla="*/ 0 h 66"/>
                  <a:gd name="T30" fmla="*/ 60 w 68"/>
                  <a:gd name="T31" fmla="*/ 2 h 66"/>
                  <a:gd name="T32" fmla="*/ 65 w 68"/>
                  <a:gd name="T33" fmla="*/ 5 h 66"/>
                  <a:gd name="T34" fmla="*/ 65 w 68"/>
                  <a:gd name="T35" fmla="*/ 5 h 66"/>
                  <a:gd name="T36" fmla="*/ 67 w 68"/>
                  <a:gd name="T37" fmla="*/ 10 h 66"/>
                  <a:gd name="T38" fmla="*/ 68 w 68"/>
                  <a:gd name="T39" fmla="*/ 15 h 66"/>
                  <a:gd name="T40" fmla="*/ 67 w 68"/>
                  <a:gd name="T41" fmla="*/ 20 h 66"/>
                  <a:gd name="T42" fmla="*/ 63 w 68"/>
                  <a:gd name="T43" fmla="*/ 25 h 66"/>
                  <a:gd name="T44" fmla="*/ 25 w 68"/>
                  <a:gd name="T45" fmla="*/ 63 h 66"/>
                  <a:gd name="T46" fmla="*/ 25 w 68"/>
                  <a:gd name="T47" fmla="*/ 63 h 66"/>
                  <a:gd name="T48" fmla="*/ 21 w 68"/>
                  <a:gd name="T49" fmla="*/ 65 h 66"/>
                  <a:gd name="T50" fmla="*/ 16 w 68"/>
                  <a:gd name="T51" fmla="*/ 66 h 66"/>
                  <a:gd name="T52" fmla="*/ 16 w 68"/>
                  <a:gd name="T5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8" h="66">
                    <a:moveTo>
                      <a:pt x="16" y="66"/>
                    </a:moveTo>
                    <a:lnTo>
                      <a:pt x="16" y="66"/>
                    </a:lnTo>
                    <a:lnTo>
                      <a:pt x="13" y="66"/>
                    </a:lnTo>
                    <a:lnTo>
                      <a:pt x="10" y="65"/>
                    </a:lnTo>
                    <a:lnTo>
                      <a:pt x="6" y="64"/>
                    </a:lnTo>
                    <a:lnTo>
                      <a:pt x="3" y="61"/>
                    </a:lnTo>
                    <a:lnTo>
                      <a:pt x="3" y="61"/>
                    </a:lnTo>
                    <a:lnTo>
                      <a:pt x="1" y="56"/>
                    </a:lnTo>
                    <a:lnTo>
                      <a:pt x="0" y="51"/>
                    </a:lnTo>
                    <a:lnTo>
                      <a:pt x="1" y="45"/>
                    </a:lnTo>
                    <a:lnTo>
                      <a:pt x="5" y="41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8" y="2"/>
                    </a:lnTo>
                    <a:lnTo>
                      <a:pt x="55" y="0"/>
                    </a:lnTo>
                    <a:lnTo>
                      <a:pt x="60" y="2"/>
                    </a:lnTo>
                    <a:lnTo>
                      <a:pt x="65" y="5"/>
                    </a:lnTo>
                    <a:lnTo>
                      <a:pt x="65" y="5"/>
                    </a:lnTo>
                    <a:lnTo>
                      <a:pt x="67" y="10"/>
                    </a:lnTo>
                    <a:lnTo>
                      <a:pt x="68" y="15"/>
                    </a:lnTo>
                    <a:lnTo>
                      <a:pt x="67" y="20"/>
                    </a:lnTo>
                    <a:lnTo>
                      <a:pt x="63" y="25"/>
                    </a:lnTo>
                    <a:lnTo>
                      <a:pt x="25" y="63"/>
                    </a:lnTo>
                    <a:lnTo>
                      <a:pt x="25" y="63"/>
                    </a:lnTo>
                    <a:lnTo>
                      <a:pt x="21" y="65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31">
                <a:extLst>
                  <a:ext uri="{FF2B5EF4-FFF2-40B4-BE49-F238E27FC236}">
                    <a16:creationId xmlns:a16="http://schemas.microsoft.com/office/drawing/2014/main" id="{D25641E4-4156-4EC5-BC7B-EE753226A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4" y="3934"/>
                <a:ext cx="55" cy="53"/>
              </a:xfrm>
              <a:custGeom>
                <a:avLst/>
                <a:gdLst>
                  <a:gd name="T0" fmla="*/ 15 w 55"/>
                  <a:gd name="T1" fmla="*/ 53 h 53"/>
                  <a:gd name="T2" fmla="*/ 15 w 55"/>
                  <a:gd name="T3" fmla="*/ 53 h 53"/>
                  <a:gd name="T4" fmla="*/ 9 w 55"/>
                  <a:gd name="T5" fmla="*/ 53 h 53"/>
                  <a:gd name="T6" fmla="*/ 4 w 55"/>
                  <a:gd name="T7" fmla="*/ 50 h 53"/>
                  <a:gd name="T8" fmla="*/ 4 w 55"/>
                  <a:gd name="T9" fmla="*/ 50 h 53"/>
                  <a:gd name="T10" fmla="*/ 1 w 55"/>
                  <a:gd name="T11" fmla="*/ 45 h 53"/>
                  <a:gd name="T12" fmla="*/ 0 w 55"/>
                  <a:gd name="T13" fmla="*/ 40 h 53"/>
                  <a:gd name="T14" fmla="*/ 1 w 55"/>
                  <a:gd name="T15" fmla="*/ 35 h 53"/>
                  <a:gd name="T16" fmla="*/ 4 w 55"/>
                  <a:gd name="T17" fmla="*/ 31 h 53"/>
                  <a:gd name="T18" fmla="*/ 34 w 55"/>
                  <a:gd name="T19" fmla="*/ 4 h 53"/>
                  <a:gd name="T20" fmla="*/ 34 w 55"/>
                  <a:gd name="T21" fmla="*/ 4 h 53"/>
                  <a:gd name="T22" fmla="*/ 37 w 55"/>
                  <a:gd name="T23" fmla="*/ 0 h 53"/>
                  <a:gd name="T24" fmla="*/ 42 w 55"/>
                  <a:gd name="T25" fmla="*/ 0 h 53"/>
                  <a:gd name="T26" fmla="*/ 47 w 55"/>
                  <a:gd name="T27" fmla="*/ 1 h 53"/>
                  <a:gd name="T28" fmla="*/ 51 w 55"/>
                  <a:gd name="T29" fmla="*/ 4 h 53"/>
                  <a:gd name="T30" fmla="*/ 51 w 55"/>
                  <a:gd name="T31" fmla="*/ 4 h 53"/>
                  <a:gd name="T32" fmla="*/ 55 w 55"/>
                  <a:gd name="T33" fmla="*/ 7 h 53"/>
                  <a:gd name="T34" fmla="*/ 55 w 55"/>
                  <a:gd name="T35" fmla="*/ 12 h 53"/>
                  <a:gd name="T36" fmla="*/ 55 w 55"/>
                  <a:gd name="T37" fmla="*/ 17 h 53"/>
                  <a:gd name="T38" fmla="*/ 51 w 55"/>
                  <a:gd name="T39" fmla="*/ 22 h 53"/>
                  <a:gd name="T40" fmla="*/ 22 w 55"/>
                  <a:gd name="T41" fmla="*/ 50 h 53"/>
                  <a:gd name="T42" fmla="*/ 22 w 55"/>
                  <a:gd name="T43" fmla="*/ 50 h 53"/>
                  <a:gd name="T44" fmla="*/ 19 w 55"/>
                  <a:gd name="T45" fmla="*/ 52 h 53"/>
                  <a:gd name="T46" fmla="*/ 15 w 55"/>
                  <a:gd name="T47" fmla="*/ 53 h 53"/>
                  <a:gd name="T48" fmla="*/ 15 w 55"/>
                  <a:gd name="T49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53">
                    <a:moveTo>
                      <a:pt x="15" y="53"/>
                    </a:moveTo>
                    <a:lnTo>
                      <a:pt x="15" y="53"/>
                    </a:lnTo>
                    <a:lnTo>
                      <a:pt x="9" y="53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1" y="45"/>
                    </a:lnTo>
                    <a:lnTo>
                      <a:pt x="0" y="40"/>
                    </a:lnTo>
                    <a:lnTo>
                      <a:pt x="1" y="35"/>
                    </a:lnTo>
                    <a:lnTo>
                      <a:pt x="4" y="31"/>
                    </a:lnTo>
                    <a:lnTo>
                      <a:pt x="34" y="4"/>
                    </a:lnTo>
                    <a:lnTo>
                      <a:pt x="34" y="4"/>
                    </a:lnTo>
                    <a:lnTo>
                      <a:pt x="37" y="0"/>
                    </a:lnTo>
                    <a:lnTo>
                      <a:pt x="42" y="0"/>
                    </a:lnTo>
                    <a:lnTo>
                      <a:pt x="47" y="1"/>
                    </a:lnTo>
                    <a:lnTo>
                      <a:pt x="51" y="4"/>
                    </a:lnTo>
                    <a:lnTo>
                      <a:pt x="51" y="4"/>
                    </a:lnTo>
                    <a:lnTo>
                      <a:pt x="55" y="7"/>
                    </a:lnTo>
                    <a:lnTo>
                      <a:pt x="55" y="12"/>
                    </a:lnTo>
                    <a:lnTo>
                      <a:pt x="55" y="17"/>
                    </a:lnTo>
                    <a:lnTo>
                      <a:pt x="51" y="22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19" y="52"/>
                    </a:lnTo>
                    <a:lnTo>
                      <a:pt x="15" y="53"/>
                    </a:lnTo>
                    <a:lnTo>
                      <a:pt x="15" y="5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32">
                <a:extLst>
                  <a:ext uri="{FF2B5EF4-FFF2-40B4-BE49-F238E27FC236}">
                    <a16:creationId xmlns:a16="http://schemas.microsoft.com/office/drawing/2014/main" id="{C5F24CA2-12BE-4E91-BBF8-35843DB63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3" y="3901"/>
                <a:ext cx="68" cy="65"/>
              </a:xfrm>
              <a:custGeom>
                <a:avLst/>
                <a:gdLst>
                  <a:gd name="T0" fmla="*/ 17 w 68"/>
                  <a:gd name="T1" fmla="*/ 65 h 65"/>
                  <a:gd name="T2" fmla="*/ 17 w 68"/>
                  <a:gd name="T3" fmla="*/ 65 h 65"/>
                  <a:gd name="T4" fmla="*/ 14 w 68"/>
                  <a:gd name="T5" fmla="*/ 65 h 65"/>
                  <a:gd name="T6" fmla="*/ 10 w 68"/>
                  <a:gd name="T7" fmla="*/ 65 h 65"/>
                  <a:gd name="T8" fmla="*/ 7 w 68"/>
                  <a:gd name="T9" fmla="*/ 64 h 65"/>
                  <a:gd name="T10" fmla="*/ 5 w 68"/>
                  <a:gd name="T11" fmla="*/ 62 h 65"/>
                  <a:gd name="T12" fmla="*/ 5 w 68"/>
                  <a:gd name="T13" fmla="*/ 62 h 65"/>
                  <a:gd name="T14" fmla="*/ 1 w 68"/>
                  <a:gd name="T15" fmla="*/ 57 h 65"/>
                  <a:gd name="T16" fmla="*/ 0 w 68"/>
                  <a:gd name="T17" fmla="*/ 50 h 65"/>
                  <a:gd name="T18" fmla="*/ 1 w 68"/>
                  <a:gd name="T19" fmla="*/ 45 h 65"/>
                  <a:gd name="T20" fmla="*/ 5 w 68"/>
                  <a:gd name="T21" fmla="*/ 40 h 65"/>
                  <a:gd name="T22" fmla="*/ 43 w 68"/>
                  <a:gd name="T23" fmla="*/ 4 h 65"/>
                  <a:gd name="T24" fmla="*/ 43 w 68"/>
                  <a:gd name="T25" fmla="*/ 4 h 65"/>
                  <a:gd name="T26" fmla="*/ 48 w 68"/>
                  <a:gd name="T27" fmla="*/ 0 h 65"/>
                  <a:gd name="T28" fmla="*/ 55 w 68"/>
                  <a:gd name="T29" fmla="*/ 0 h 65"/>
                  <a:gd name="T30" fmla="*/ 60 w 68"/>
                  <a:gd name="T31" fmla="*/ 2 h 65"/>
                  <a:gd name="T32" fmla="*/ 65 w 68"/>
                  <a:gd name="T33" fmla="*/ 4 h 65"/>
                  <a:gd name="T34" fmla="*/ 65 w 68"/>
                  <a:gd name="T35" fmla="*/ 4 h 65"/>
                  <a:gd name="T36" fmla="*/ 68 w 68"/>
                  <a:gd name="T37" fmla="*/ 9 h 65"/>
                  <a:gd name="T38" fmla="*/ 68 w 68"/>
                  <a:gd name="T39" fmla="*/ 15 h 65"/>
                  <a:gd name="T40" fmla="*/ 67 w 68"/>
                  <a:gd name="T41" fmla="*/ 20 h 65"/>
                  <a:gd name="T42" fmla="*/ 65 w 68"/>
                  <a:gd name="T43" fmla="*/ 25 h 65"/>
                  <a:gd name="T44" fmla="*/ 25 w 68"/>
                  <a:gd name="T45" fmla="*/ 62 h 65"/>
                  <a:gd name="T46" fmla="*/ 25 w 68"/>
                  <a:gd name="T47" fmla="*/ 62 h 65"/>
                  <a:gd name="T48" fmla="*/ 21 w 68"/>
                  <a:gd name="T49" fmla="*/ 64 h 65"/>
                  <a:gd name="T50" fmla="*/ 17 w 68"/>
                  <a:gd name="T51" fmla="*/ 65 h 65"/>
                  <a:gd name="T52" fmla="*/ 17 w 68"/>
                  <a:gd name="T5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8" h="65">
                    <a:moveTo>
                      <a:pt x="17" y="65"/>
                    </a:moveTo>
                    <a:lnTo>
                      <a:pt x="17" y="65"/>
                    </a:lnTo>
                    <a:lnTo>
                      <a:pt x="14" y="65"/>
                    </a:lnTo>
                    <a:lnTo>
                      <a:pt x="10" y="65"/>
                    </a:lnTo>
                    <a:lnTo>
                      <a:pt x="7" y="64"/>
                    </a:lnTo>
                    <a:lnTo>
                      <a:pt x="5" y="62"/>
                    </a:lnTo>
                    <a:lnTo>
                      <a:pt x="5" y="62"/>
                    </a:lnTo>
                    <a:lnTo>
                      <a:pt x="1" y="57"/>
                    </a:lnTo>
                    <a:lnTo>
                      <a:pt x="0" y="50"/>
                    </a:lnTo>
                    <a:lnTo>
                      <a:pt x="1" y="45"/>
                    </a:lnTo>
                    <a:lnTo>
                      <a:pt x="5" y="40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8" y="0"/>
                    </a:lnTo>
                    <a:lnTo>
                      <a:pt x="55" y="0"/>
                    </a:lnTo>
                    <a:lnTo>
                      <a:pt x="60" y="2"/>
                    </a:lnTo>
                    <a:lnTo>
                      <a:pt x="65" y="4"/>
                    </a:lnTo>
                    <a:lnTo>
                      <a:pt x="65" y="4"/>
                    </a:lnTo>
                    <a:lnTo>
                      <a:pt x="68" y="9"/>
                    </a:lnTo>
                    <a:lnTo>
                      <a:pt x="68" y="15"/>
                    </a:lnTo>
                    <a:lnTo>
                      <a:pt x="67" y="20"/>
                    </a:lnTo>
                    <a:lnTo>
                      <a:pt x="65" y="25"/>
                    </a:lnTo>
                    <a:lnTo>
                      <a:pt x="25" y="62"/>
                    </a:lnTo>
                    <a:lnTo>
                      <a:pt x="25" y="62"/>
                    </a:lnTo>
                    <a:lnTo>
                      <a:pt x="21" y="64"/>
                    </a:lnTo>
                    <a:lnTo>
                      <a:pt x="17" y="65"/>
                    </a:lnTo>
                    <a:lnTo>
                      <a:pt x="17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33">
                <a:extLst>
                  <a:ext uri="{FF2B5EF4-FFF2-40B4-BE49-F238E27FC236}">
                    <a16:creationId xmlns:a16="http://schemas.microsoft.com/office/drawing/2014/main" id="{9A25F42B-9783-4274-8F6C-64283754C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" y="3760"/>
                <a:ext cx="125" cy="113"/>
              </a:xfrm>
              <a:custGeom>
                <a:avLst/>
                <a:gdLst>
                  <a:gd name="T0" fmla="*/ 117 w 125"/>
                  <a:gd name="T1" fmla="*/ 77 h 113"/>
                  <a:gd name="T2" fmla="*/ 34 w 125"/>
                  <a:gd name="T3" fmla="*/ 5 h 113"/>
                  <a:gd name="T4" fmla="*/ 34 w 125"/>
                  <a:gd name="T5" fmla="*/ 5 h 113"/>
                  <a:gd name="T6" fmla="*/ 31 w 125"/>
                  <a:gd name="T7" fmla="*/ 3 h 113"/>
                  <a:gd name="T8" fmla="*/ 27 w 125"/>
                  <a:gd name="T9" fmla="*/ 2 h 113"/>
                  <a:gd name="T10" fmla="*/ 24 w 125"/>
                  <a:gd name="T11" fmla="*/ 0 h 113"/>
                  <a:gd name="T12" fmla="*/ 19 w 125"/>
                  <a:gd name="T13" fmla="*/ 0 h 113"/>
                  <a:gd name="T14" fmla="*/ 15 w 125"/>
                  <a:gd name="T15" fmla="*/ 2 h 113"/>
                  <a:gd name="T16" fmla="*/ 11 w 125"/>
                  <a:gd name="T17" fmla="*/ 3 h 113"/>
                  <a:gd name="T18" fmla="*/ 9 w 125"/>
                  <a:gd name="T19" fmla="*/ 5 h 113"/>
                  <a:gd name="T20" fmla="*/ 5 w 125"/>
                  <a:gd name="T21" fmla="*/ 8 h 113"/>
                  <a:gd name="T22" fmla="*/ 5 w 125"/>
                  <a:gd name="T23" fmla="*/ 8 h 113"/>
                  <a:gd name="T24" fmla="*/ 2 w 125"/>
                  <a:gd name="T25" fmla="*/ 12 h 113"/>
                  <a:gd name="T26" fmla="*/ 1 w 125"/>
                  <a:gd name="T27" fmla="*/ 15 h 113"/>
                  <a:gd name="T28" fmla="*/ 0 w 125"/>
                  <a:gd name="T29" fmla="*/ 19 h 113"/>
                  <a:gd name="T30" fmla="*/ 0 w 125"/>
                  <a:gd name="T31" fmla="*/ 23 h 113"/>
                  <a:gd name="T32" fmla="*/ 1 w 125"/>
                  <a:gd name="T33" fmla="*/ 27 h 113"/>
                  <a:gd name="T34" fmla="*/ 2 w 125"/>
                  <a:gd name="T35" fmla="*/ 30 h 113"/>
                  <a:gd name="T36" fmla="*/ 5 w 125"/>
                  <a:gd name="T37" fmla="*/ 34 h 113"/>
                  <a:gd name="T38" fmla="*/ 7 w 125"/>
                  <a:gd name="T39" fmla="*/ 37 h 113"/>
                  <a:gd name="T40" fmla="*/ 91 w 125"/>
                  <a:gd name="T41" fmla="*/ 108 h 113"/>
                  <a:gd name="T42" fmla="*/ 91 w 125"/>
                  <a:gd name="T43" fmla="*/ 108 h 113"/>
                  <a:gd name="T44" fmla="*/ 97 w 125"/>
                  <a:gd name="T45" fmla="*/ 111 h 113"/>
                  <a:gd name="T46" fmla="*/ 103 w 125"/>
                  <a:gd name="T47" fmla="*/ 113 h 113"/>
                  <a:gd name="T48" fmla="*/ 103 w 125"/>
                  <a:gd name="T49" fmla="*/ 113 h 113"/>
                  <a:gd name="T50" fmla="*/ 108 w 125"/>
                  <a:gd name="T51" fmla="*/ 113 h 113"/>
                  <a:gd name="T52" fmla="*/ 112 w 125"/>
                  <a:gd name="T53" fmla="*/ 111 h 113"/>
                  <a:gd name="T54" fmla="*/ 116 w 125"/>
                  <a:gd name="T55" fmla="*/ 109 h 113"/>
                  <a:gd name="T56" fmla="*/ 120 w 125"/>
                  <a:gd name="T57" fmla="*/ 105 h 113"/>
                  <a:gd name="T58" fmla="*/ 120 w 125"/>
                  <a:gd name="T59" fmla="*/ 105 h 113"/>
                  <a:gd name="T60" fmla="*/ 122 w 125"/>
                  <a:gd name="T61" fmla="*/ 103 h 113"/>
                  <a:gd name="T62" fmla="*/ 123 w 125"/>
                  <a:gd name="T63" fmla="*/ 99 h 113"/>
                  <a:gd name="T64" fmla="*/ 125 w 125"/>
                  <a:gd name="T65" fmla="*/ 94 h 113"/>
                  <a:gd name="T66" fmla="*/ 125 w 125"/>
                  <a:gd name="T67" fmla="*/ 90 h 113"/>
                  <a:gd name="T68" fmla="*/ 125 w 125"/>
                  <a:gd name="T69" fmla="*/ 87 h 113"/>
                  <a:gd name="T70" fmla="*/ 122 w 125"/>
                  <a:gd name="T71" fmla="*/ 83 h 113"/>
                  <a:gd name="T72" fmla="*/ 121 w 125"/>
                  <a:gd name="T73" fmla="*/ 79 h 113"/>
                  <a:gd name="T74" fmla="*/ 117 w 125"/>
                  <a:gd name="T75" fmla="*/ 77 h 113"/>
                  <a:gd name="T76" fmla="*/ 117 w 125"/>
                  <a:gd name="T77" fmla="*/ 7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5" h="113">
                    <a:moveTo>
                      <a:pt x="117" y="77"/>
                    </a:moveTo>
                    <a:lnTo>
                      <a:pt x="34" y="5"/>
                    </a:lnTo>
                    <a:lnTo>
                      <a:pt x="34" y="5"/>
                    </a:lnTo>
                    <a:lnTo>
                      <a:pt x="31" y="3"/>
                    </a:lnTo>
                    <a:lnTo>
                      <a:pt x="27" y="2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3"/>
                    </a:lnTo>
                    <a:lnTo>
                      <a:pt x="9" y="5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2" y="12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2" y="30"/>
                    </a:lnTo>
                    <a:lnTo>
                      <a:pt x="5" y="34"/>
                    </a:lnTo>
                    <a:lnTo>
                      <a:pt x="7" y="37"/>
                    </a:lnTo>
                    <a:lnTo>
                      <a:pt x="91" y="108"/>
                    </a:lnTo>
                    <a:lnTo>
                      <a:pt x="91" y="108"/>
                    </a:lnTo>
                    <a:lnTo>
                      <a:pt x="97" y="111"/>
                    </a:lnTo>
                    <a:lnTo>
                      <a:pt x="103" y="113"/>
                    </a:lnTo>
                    <a:lnTo>
                      <a:pt x="103" y="113"/>
                    </a:lnTo>
                    <a:lnTo>
                      <a:pt x="108" y="113"/>
                    </a:lnTo>
                    <a:lnTo>
                      <a:pt x="112" y="111"/>
                    </a:lnTo>
                    <a:lnTo>
                      <a:pt x="116" y="109"/>
                    </a:lnTo>
                    <a:lnTo>
                      <a:pt x="120" y="105"/>
                    </a:lnTo>
                    <a:lnTo>
                      <a:pt x="120" y="105"/>
                    </a:lnTo>
                    <a:lnTo>
                      <a:pt x="122" y="103"/>
                    </a:lnTo>
                    <a:lnTo>
                      <a:pt x="123" y="99"/>
                    </a:lnTo>
                    <a:lnTo>
                      <a:pt x="125" y="94"/>
                    </a:lnTo>
                    <a:lnTo>
                      <a:pt x="125" y="90"/>
                    </a:lnTo>
                    <a:lnTo>
                      <a:pt x="125" y="87"/>
                    </a:lnTo>
                    <a:lnTo>
                      <a:pt x="122" y="83"/>
                    </a:lnTo>
                    <a:lnTo>
                      <a:pt x="121" y="79"/>
                    </a:lnTo>
                    <a:lnTo>
                      <a:pt x="117" y="77"/>
                    </a:lnTo>
                    <a:lnTo>
                      <a:pt x="117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34">
                <a:extLst>
                  <a:ext uri="{FF2B5EF4-FFF2-40B4-BE49-F238E27FC236}">
                    <a16:creationId xmlns:a16="http://schemas.microsoft.com/office/drawing/2014/main" id="{8206B5B0-EC1C-45B0-84DA-22A0588837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" y="3894"/>
                <a:ext cx="39" cy="40"/>
              </a:xfrm>
              <a:custGeom>
                <a:avLst/>
                <a:gdLst>
                  <a:gd name="T0" fmla="*/ 19 w 39"/>
                  <a:gd name="T1" fmla="*/ 0 h 40"/>
                  <a:gd name="T2" fmla="*/ 19 w 39"/>
                  <a:gd name="T3" fmla="*/ 0 h 40"/>
                  <a:gd name="T4" fmla="*/ 23 w 39"/>
                  <a:gd name="T5" fmla="*/ 1 h 40"/>
                  <a:gd name="T6" fmla="*/ 26 w 39"/>
                  <a:gd name="T7" fmla="*/ 2 h 40"/>
                  <a:gd name="T8" fmla="*/ 33 w 39"/>
                  <a:gd name="T9" fmla="*/ 6 h 40"/>
                  <a:gd name="T10" fmla="*/ 38 w 39"/>
                  <a:gd name="T11" fmla="*/ 12 h 40"/>
                  <a:gd name="T12" fmla="*/ 38 w 39"/>
                  <a:gd name="T13" fmla="*/ 16 h 40"/>
                  <a:gd name="T14" fmla="*/ 39 w 39"/>
                  <a:gd name="T15" fmla="*/ 20 h 40"/>
                  <a:gd name="T16" fmla="*/ 39 w 39"/>
                  <a:gd name="T17" fmla="*/ 20 h 40"/>
                  <a:gd name="T18" fmla="*/ 38 w 39"/>
                  <a:gd name="T19" fmla="*/ 24 h 40"/>
                  <a:gd name="T20" fmla="*/ 38 w 39"/>
                  <a:gd name="T21" fmla="*/ 27 h 40"/>
                  <a:gd name="T22" fmla="*/ 33 w 39"/>
                  <a:gd name="T23" fmla="*/ 34 h 40"/>
                  <a:gd name="T24" fmla="*/ 26 w 39"/>
                  <a:gd name="T25" fmla="*/ 37 h 40"/>
                  <a:gd name="T26" fmla="*/ 23 w 39"/>
                  <a:gd name="T27" fmla="*/ 39 h 40"/>
                  <a:gd name="T28" fmla="*/ 19 w 39"/>
                  <a:gd name="T29" fmla="*/ 40 h 40"/>
                  <a:gd name="T30" fmla="*/ 19 w 39"/>
                  <a:gd name="T31" fmla="*/ 40 h 40"/>
                  <a:gd name="T32" fmla="*/ 15 w 39"/>
                  <a:gd name="T33" fmla="*/ 39 h 40"/>
                  <a:gd name="T34" fmla="*/ 11 w 39"/>
                  <a:gd name="T35" fmla="*/ 37 h 40"/>
                  <a:gd name="T36" fmla="*/ 5 w 39"/>
                  <a:gd name="T37" fmla="*/ 34 h 40"/>
                  <a:gd name="T38" fmla="*/ 1 w 39"/>
                  <a:gd name="T39" fmla="*/ 27 h 40"/>
                  <a:gd name="T40" fmla="*/ 0 w 39"/>
                  <a:gd name="T41" fmla="*/ 24 h 40"/>
                  <a:gd name="T42" fmla="*/ 0 w 39"/>
                  <a:gd name="T43" fmla="*/ 20 h 40"/>
                  <a:gd name="T44" fmla="*/ 0 w 39"/>
                  <a:gd name="T45" fmla="*/ 20 h 40"/>
                  <a:gd name="T46" fmla="*/ 0 w 39"/>
                  <a:gd name="T47" fmla="*/ 16 h 40"/>
                  <a:gd name="T48" fmla="*/ 1 w 39"/>
                  <a:gd name="T49" fmla="*/ 12 h 40"/>
                  <a:gd name="T50" fmla="*/ 5 w 39"/>
                  <a:gd name="T51" fmla="*/ 6 h 40"/>
                  <a:gd name="T52" fmla="*/ 11 w 39"/>
                  <a:gd name="T53" fmla="*/ 2 h 40"/>
                  <a:gd name="T54" fmla="*/ 15 w 39"/>
                  <a:gd name="T55" fmla="*/ 1 h 40"/>
                  <a:gd name="T56" fmla="*/ 19 w 39"/>
                  <a:gd name="T57" fmla="*/ 0 h 40"/>
                  <a:gd name="T58" fmla="*/ 19 w 39"/>
                  <a:gd name="T5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9" h="40">
                    <a:moveTo>
                      <a:pt x="19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6" y="2"/>
                    </a:lnTo>
                    <a:lnTo>
                      <a:pt x="33" y="6"/>
                    </a:lnTo>
                    <a:lnTo>
                      <a:pt x="38" y="12"/>
                    </a:lnTo>
                    <a:lnTo>
                      <a:pt x="38" y="16"/>
                    </a:lnTo>
                    <a:lnTo>
                      <a:pt x="39" y="20"/>
                    </a:lnTo>
                    <a:lnTo>
                      <a:pt x="39" y="20"/>
                    </a:lnTo>
                    <a:lnTo>
                      <a:pt x="38" y="24"/>
                    </a:lnTo>
                    <a:lnTo>
                      <a:pt x="38" y="27"/>
                    </a:lnTo>
                    <a:lnTo>
                      <a:pt x="33" y="34"/>
                    </a:lnTo>
                    <a:lnTo>
                      <a:pt x="26" y="37"/>
                    </a:lnTo>
                    <a:lnTo>
                      <a:pt x="23" y="39"/>
                    </a:lnTo>
                    <a:lnTo>
                      <a:pt x="19" y="40"/>
                    </a:lnTo>
                    <a:lnTo>
                      <a:pt x="19" y="40"/>
                    </a:lnTo>
                    <a:lnTo>
                      <a:pt x="15" y="39"/>
                    </a:lnTo>
                    <a:lnTo>
                      <a:pt x="11" y="37"/>
                    </a:lnTo>
                    <a:lnTo>
                      <a:pt x="5" y="34"/>
                    </a:lnTo>
                    <a:lnTo>
                      <a:pt x="1" y="27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5" y="1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35">
                <a:extLst>
                  <a:ext uri="{FF2B5EF4-FFF2-40B4-BE49-F238E27FC236}">
                    <a16:creationId xmlns:a16="http://schemas.microsoft.com/office/drawing/2014/main" id="{30E25697-ADFB-426B-8B6C-59DBEF12BF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" y="3945"/>
                <a:ext cx="78" cy="161"/>
              </a:xfrm>
              <a:custGeom>
                <a:avLst/>
                <a:gdLst>
                  <a:gd name="T0" fmla="*/ 78 w 78"/>
                  <a:gd name="T1" fmla="*/ 64 h 161"/>
                  <a:gd name="T2" fmla="*/ 78 w 78"/>
                  <a:gd name="T3" fmla="*/ 16 h 161"/>
                  <a:gd name="T4" fmla="*/ 78 w 78"/>
                  <a:gd name="T5" fmla="*/ 16 h 161"/>
                  <a:gd name="T6" fmla="*/ 76 w 78"/>
                  <a:gd name="T7" fmla="*/ 10 h 161"/>
                  <a:gd name="T8" fmla="*/ 73 w 78"/>
                  <a:gd name="T9" fmla="*/ 5 h 161"/>
                  <a:gd name="T10" fmla="*/ 68 w 78"/>
                  <a:gd name="T11" fmla="*/ 1 h 161"/>
                  <a:gd name="T12" fmla="*/ 61 w 78"/>
                  <a:gd name="T13" fmla="*/ 0 h 161"/>
                  <a:gd name="T14" fmla="*/ 16 w 78"/>
                  <a:gd name="T15" fmla="*/ 0 h 161"/>
                  <a:gd name="T16" fmla="*/ 16 w 78"/>
                  <a:gd name="T17" fmla="*/ 0 h 161"/>
                  <a:gd name="T18" fmla="*/ 11 w 78"/>
                  <a:gd name="T19" fmla="*/ 1 h 161"/>
                  <a:gd name="T20" fmla="*/ 5 w 78"/>
                  <a:gd name="T21" fmla="*/ 5 h 161"/>
                  <a:gd name="T22" fmla="*/ 1 w 78"/>
                  <a:gd name="T23" fmla="*/ 10 h 161"/>
                  <a:gd name="T24" fmla="*/ 0 w 78"/>
                  <a:gd name="T25" fmla="*/ 16 h 161"/>
                  <a:gd name="T26" fmla="*/ 0 w 78"/>
                  <a:gd name="T27" fmla="*/ 64 h 161"/>
                  <a:gd name="T28" fmla="*/ 0 w 78"/>
                  <a:gd name="T29" fmla="*/ 64 h 161"/>
                  <a:gd name="T30" fmla="*/ 1 w 78"/>
                  <a:gd name="T31" fmla="*/ 69 h 161"/>
                  <a:gd name="T32" fmla="*/ 4 w 78"/>
                  <a:gd name="T33" fmla="*/ 74 h 161"/>
                  <a:gd name="T34" fmla="*/ 9 w 78"/>
                  <a:gd name="T35" fmla="*/ 77 h 161"/>
                  <a:gd name="T36" fmla="*/ 15 w 78"/>
                  <a:gd name="T37" fmla="*/ 79 h 161"/>
                  <a:gd name="T38" fmla="*/ 20 w 78"/>
                  <a:gd name="T39" fmla="*/ 161 h 161"/>
                  <a:gd name="T40" fmla="*/ 59 w 78"/>
                  <a:gd name="T41" fmla="*/ 161 h 161"/>
                  <a:gd name="T42" fmla="*/ 64 w 78"/>
                  <a:gd name="T43" fmla="*/ 79 h 161"/>
                  <a:gd name="T44" fmla="*/ 64 w 78"/>
                  <a:gd name="T45" fmla="*/ 79 h 161"/>
                  <a:gd name="T46" fmla="*/ 69 w 78"/>
                  <a:gd name="T47" fmla="*/ 77 h 161"/>
                  <a:gd name="T48" fmla="*/ 74 w 78"/>
                  <a:gd name="T49" fmla="*/ 74 h 161"/>
                  <a:gd name="T50" fmla="*/ 78 w 78"/>
                  <a:gd name="T51" fmla="*/ 69 h 161"/>
                  <a:gd name="T52" fmla="*/ 78 w 78"/>
                  <a:gd name="T53" fmla="*/ 64 h 161"/>
                  <a:gd name="T54" fmla="*/ 78 w 78"/>
                  <a:gd name="T55" fmla="*/ 6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8" h="161">
                    <a:moveTo>
                      <a:pt x="78" y="64"/>
                    </a:moveTo>
                    <a:lnTo>
                      <a:pt x="78" y="16"/>
                    </a:lnTo>
                    <a:lnTo>
                      <a:pt x="78" y="16"/>
                    </a:lnTo>
                    <a:lnTo>
                      <a:pt x="76" y="10"/>
                    </a:lnTo>
                    <a:lnTo>
                      <a:pt x="73" y="5"/>
                    </a:lnTo>
                    <a:lnTo>
                      <a:pt x="68" y="1"/>
                    </a:lnTo>
                    <a:lnTo>
                      <a:pt x="61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1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6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1" y="69"/>
                    </a:lnTo>
                    <a:lnTo>
                      <a:pt x="4" y="74"/>
                    </a:lnTo>
                    <a:lnTo>
                      <a:pt x="9" y="77"/>
                    </a:lnTo>
                    <a:lnTo>
                      <a:pt x="15" y="79"/>
                    </a:lnTo>
                    <a:lnTo>
                      <a:pt x="20" y="161"/>
                    </a:lnTo>
                    <a:lnTo>
                      <a:pt x="59" y="161"/>
                    </a:lnTo>
                    <a:lnTo>
                      <a:pt x="64" y="79"/>
                    </a:lnTo>
                    <a:lnTo>
                      <a:pt x="64" y="79"/>
                    </a:lnTo>
                    <a:lnTo>
                      <a:pt x="69" y="77"/>
                    </a:lnTo>
                    <a:lnTo>
                      <a:pt x="74" y="74"/>
                    </a:lnTo>
                    <a:lnTo>
                      <a:pt x="78" y="69"/>
                    </a:lnTo>
                    <a:lnTo>
                      <a:pt x="78" y="64"/>
                    </a:lnTo>
                    <a:lnTo>
                      <a:pt x="78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Freeform 36">
                <a:extLst>
                  <a:ext uri="{FF2B5EF4-FFF2-40B4-BE49-F238E27FC236}">
                    <a16:creationId xmlns:a16="http://schemas.microsoft.com/office/drawing/2014/main" id="{AA21161A-DF01-4D6A-B179-9827225B6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" y="3651"/>
                <a:ext cx="248" cy="217"/>
              </a:xfrm>
              <a:custGeom>
                <a:avLst/>
                <a:gdLst>
                  <a:gd name="T0" fmla="*/ 248 w 248"/>
                  <a:gd name="T1" fmla="*/ 183 h 217"/>
                  <a:gd name="T2" fmla="*/ 225 w 248"/>
                  <a:gd name="T3" fmla="*/ 172 h 217"/>
                  <a:gd name="T4" fmla="*/ 195 w 248"/>
                  <a:gd name="T5" fmla="*/ 148 h 217"/>
                  <a:gd name="T6" fmla="*/ 188 w 248"/>
                  <a:gd name="T7" fmla="*/ 139 h 217"/>
                  <a:gd name="T8" fmla="*/ 183 w 248"/>
                  <a:gd name="T9" fmla="*/ 127 h 217"/>
                  <a:gd name="T10" fmla="*/ 157 w 248"/>
                  <a:gd name="T11" fmla="*/ 94 h 217"/>
                  <a:gd name="T12" fmla="*/ 160 w 248"/>
                  <a:gd name="T13" fmla="*/ 97 h 217"/>
                  <a:gd name="T14" fmla="*/ 165 w 248"/>
                  <a:gd name="T15" fmla="*/ 98 h 217"/>
                  <a:gd name="T16" fmla="*/ 175 w 248"/>
                  <a:gd name="T17" fmla="*/ 93 h 217"/>
                  <a:gd name="T18" fmla="*/ 179 w 248"/>
                  <a:gd name="T19" fmla="*/ 88 h 217"/>
                  <a:gd name="T20" fmla="*/ 178 w 248"/>
                  <a:gd name="T21" fmla="*/ 78 h 217"/>
                  <a:gd name="T22" fmla="*/ 91 w 248"/>
                  <a:gd name="T23" fmla="*/ 3 h 217"/>
                  <a:gd name="T24" fmla="*/ 86 w 248"/>
                  <a:gd name="T25" fmla="*/ 0 h 217"/>
                  <a:gd name="T26" fmla="*/ 76 w 248"/>
                  <a:gd name="T27" fmla="*/ 1 h 217"/>
                  <a:gd name="T28" fmla="*/ 72 w 248"/>
                  <a:gd name="T29" fmla="*/ 5 h 217"/>
                  <a:gd name="T30" fmla="*/ 68 w 248"/>
                  <a:gd name="T31" fmla="*/ 15 h 217"/>
                  <a:gd name="T32" fmla="*/ 73 w 248"/>
                  <a:gd name="T33" fmla="*/ 23 h 217"/>
                  <a:gd name="T34" fmla="*/ 23 w 248"/>
                  <a:gd name="T35" fmla="*/ 83 h 217"/>
                  <a:gd name="T36" fmla="*/ 22 w 248"/>
                  <a:gd name="T37" fmla="*/ 83 h 217"/>
                  <a:gd name="T38" fmla="*/ 12 w 248"/>
                  <a:gd name="T39" fmla="*/ 80 h 217"/>
                  <a:gd name="T40" fmla="*/ 3 w 248"/>
                  <a:gd name="T41" fmla="*/ 84 h 217"/>
                  <a:gd name="T42" fmla="*/ 1 w 248"/>
                  <a:gd name="T43" fmla="*/ 89 h 217"/>
                  <a:gd name="T44" fmla="*/ 1 w 248"/>
                  <a:gd name="T45" fmla="*/ 99 h 217"/>
                  <a:gd name="T46" fmla="*/ 88 w 248"/>
                  <a:gd name="T47" fmla="*/ 174 h 217"/>
                  <a:gd name="T48" fmla="*/ 92 w 248"/>
                  <a:gd name="T49" fmla="*/ 177 h 217"/>
                  <a:gd name="T50" fmla="*/ 97 w 248"/>
                  <a:gd name="T51" fmla="*/ 178 h 217"/>
                  <a:gd name="T52" fmla="*/ 108 w 248"/>
                  <a:gd name="T53" fmla="*/ 173 h 217"/>
                  <a:gd name="T54" fmla="*/ 111 w 248"/>
                  <a:gd name="T55" fmla="*/ 168 h 217"/>
                  <a:gd name="T56" fmla="*/ 109 w 248"/>
                  <a:gd name="T57" fmla="*/ 159 h 217"/>
                  <a:gd name="T58" fmla="*/ 116 w 248"/>
                  <a:gd name="T59" fmla="*/ 144 h 217"/>
                  <a:gd name="T60" fmla="*/ 236 w 248"/>
                  <a:gd name="T61" fmla="*/ 189 h 217"/>
                  <a:gd name="T62" fmla="*/ 241 w 248"/>
                  <a:gd name="T63" fmla="*/ 186 h 217"/>
                  <a:gd name="T64" fmla="*/ 248 w 248"/>
                  <a:gd name="T65" fmla="*/ 183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48" h="217">
                    <a:moveTo>
                      <a:pt x="248" y="183"/>
                    </a:moveTo>
                    <a:lnTo>
                      <a:pt x="248" y="183"/>
                    </a:lnTo>
                    <a:lnTo>
                      <a:pt x="235" y="177"/>
                    </a:lnTo>
                    <a:lnTo>
                      <a:pt x="225" y="172"/>
                    </a:lnTo>
                    <a:lnTo>
                      <a:pt x="208" y="159"/>
                    </a:lnTo>
                    <a:lnTo>
                      <a:pt x="195" y="148"/>
                    </a:lnTo>
                    <a:lnTo>
                      <a:pt x="188" y="139"/>
                    </a:lnTo>
                    <a:lnTo>
                      <a:pt x="188" y="139"/>
                    </a:lnTo>
                    <a:lnTo>
                      <a:pt x="184" y="134"/>
                    </a:lnTo>
                    <a:lnTo>
                      <a:pt x="183" y="127"/>
                    </a:lnTo>
                    <a:lnTo>
                      <a:pt x="150" y="102"/>
                    </a:lnTo>
                    <a:lnTo>
                      <a:pt x="157" y="94"/>
                    </a:lnTo>
                    <a:lnTo>
                      <a:pt x="157" y="94"/>
                    </a:lnTo>
                    <a:lnTo>
                      <a:pt x="160" y="97"/>
                    </a:lnTo>
                    <a:lnTo>
                      <a:pt x="165" y="98"/>
                    </a:lnTo>
                    <a:lnTo>
                      <a:pt x="165" y="98"/>
                    </a:lnTo>
                    <a:lnTo>
                      <a:pt x="170" y="97"/>
                    </a:lnTo>
                    <a:lnTo>
                      <a:pt x="175" y="93"/>
                    </a:lnTo>
                    <a:lnTo>
                      <a:pt x="175" y="93"/>
                    </a:lnTo>
                    <a:lnTo>
                      <a:pt x="179" y="88"/>
                    </a:lnTo>
                    <a:lnTo>
                      <a:pt x="179" y="83"/>
                    </a:lnTo>
                    <a:lnTo>
                      <a:pt x="178" y="78"/>
                    </a:lnTo>
                    <a:lnTo>
                      <a:pt x="174" y="73"/>
                    </a:lnTo>
                    <a:lnTo>
                      <a:pt x="91" y="3"/>
                    </a:lnTo>
                    <a:lnTo>
                      <a:pt x="91" y="3"/>
                    </a:lnTo>
                    <a:lnTo>
                      <a:pt x="86" y="0"/>
                    </a:lnTo>
                    <a:lnTo>
                      <a:pt x="81" y="0"/>
                    </a:lnTo>
                    <a:lnTo>
                      <a:pt x="76" y="1"/>
                    </a:lnTo>
                    <a:lnTo>
                      <a:pt x="72" y="5"/>
                    </a:lnTo>
                    <a:lnTo>
                      <a:pt x="72" y="5"/>
                    </a:lnTo>
                    <a:lnTo>
                      <a:pt x="69" y="10"/>
                    </a:lnTo>
                    <a:lnTo>
                      <a:pt x="68" y="15"/>
                    </a:lnTo>
                    <a:lnTo>
                      <a:pt x="69" y="20"/>
                    </a:lnTo>
                    <a:lnTo>
                      <a:pt x="73" y="23"/>
                    </a:lnTo>
                    <a:lnTo>
                      <a:pt x="73" y="25"/>
                    </a:lnTo>
                    <a:lnTo>
                      <a:pt x="23" y="83"/>
                    </a:lnTo>
                    <a:lnTo>
                      <a:pt x="22" y="83"/>
                    </a:lnTo>
                    <a:lnTo>
                      <a:pt x="22" y="83"/>
                    </a:lnTo>
                    <a:lnTo>
                      <a:pt x="17" y="81"/>
                    </a:lnTo>
                    <a:lnTo>
                      <a:pt x="12" y="80"/>
                    </a:lnTo>
                    <a:lnTo>
                      <a:pt x="7" y="81"/>
                    </a:lnTo>
                    <a:lnTo>
                      <a:pt x="3" y="84"/>
                    </a:lnTo>
                    <a:lnTo>
                      <a:pt x="3" y="84"/>
                    </a:lnTo>
                    <a:lnTo>
                      <a:pt x="1" y="89"/>
                    </a:lnTo>
                    <a:lnTo>
                      <a:pt x="0" y="94"/>
                    </a:lnTo>
                    <a:lnTo>
                      <a:pt x="1" y="99"/>
                    </a:lnTo>
                    <a:lnTo>
                      <a:pt x="5" y="103"/>
                    </a:lnTo>
                    <a:lnTo>
                      <a:pt x="88" y="174"/>
                    </a:lnTo>
                    <a:lnTo>
                      <a:pt x="88" y="174"/>
                    </a:lnTo>
                    <a:lnTo>
                      <a:pt x="92" y="177"/>
                    </a:lnTo>
                    <a:lnTo>
                      <a:pt x="97" y="178"/>
                    </a:lnTo>
                    <a:lnTo>
                      <a:pt x="97" y="178"/>
                    </a:lnTo>
                    <a:lnTo>
                      <a:pt x="103" y="177"/>
                    </a:lnTo>
                    <a:lnTo>
                      <a:pt x="108" y="173"/>
                    </a:lnTo>
                    <a:lnTo>
                      <a:pt x="108" y="173"/>
                    </a:lnTo>
                    <a:lnTo>
                      <a:pt x="111" y="168"/>
                    </a:lnTo>
                    <a:lnTo>
                      <a:pt x="111" y="163"/>
                    </a:lnTo>
                    <a:lnTo>
                      <a:pt x="109" y="159"/>
                    </a:lnTo>
                    <a:lnTo>
                      <a:pt x="107" y="154"/>
                    </a:lnTo>
                    <a:lnTo>
                      <a:pt x="116" y="144"/>
                    </a:lnTo>
                    <a:lnTo>
                      <a:pt x="208" y="217"/>
                    </a:lnTo>
                    <a:lnTo>
                      <a:pt x="236" y="189"/>
                    </a:lnTo>
                    <a:lnTo>
                      <a:pt x="236" y="189"/>
                    </a:lnTo>
                    <a:lnTo>
                      <a:pt x="241" y="186"/>
                    </a:lnTo>
                    <a:lnTo>
                      <a:pt x="248" y="183"/>
                    </a:lnTo>
                    <a:lnTo>
                      <a:pt x="248" y="1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37">
                <a:extLst>
                  <a:ext uri="{FF2B5EF4-FFF2-40B4-BE49-F238E27FC236}">
                    <a16:creationId xmlns:a16="http://schemas.microsoft.com/office/drawing/2014/main" id="{D495C934-B71A-457B-9C46-C4A885827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" y="3607"/>
                <a:ext cx="125" cy="112"/>
              </a:xfrm>
              <a:custGeom>
                <a:avLst/>
                <a:gdLst>
                  <a:gd name="T0" fmla="*/ 91 w 125"/>
                  <a:gd name="T1" fmla="*/ 107 h 112"/>
                  <a:gd name="T2" fmla="*/ 91 w 125"/>
                  <a:gd name="T3" fmla="*/ 107 h 112"/>
                  <a:gd name="T4" fmla="*/ 96 w 125"/>
                  <a:gd name="T5" fmla="*/ 111 h 112"/>
                  <a:gd name="T6" fmla="*/ 104 w 125"/>
                  <a:gd name="T7" fmla="*/ 112 h 112"/>
                  <a:gd name="T8" fmla="*/ 104 w 125"/>
                  <a:gd name="T9" fmla="*/ 112 h 112"/>
                  <a:gd name="T10" fmla="*/ 107 w 125"/>
                  <a:gd name="T11" fmla="*/ 112 h 112"/>
                  <a:gd name="T12" fmla="*/ 112 w 125"/>
                  <a:gd name="T13" fmla="*/ 111 h 112"/>
                  <a:gd name="T14" fmla="*/ 116 w 125"/>
                  <a:gd name="T15" fmla="*/ 109 h 112"/>
                  <a:gd name="T16" fmla="*/ 120 w 125"/>
                  <a:gd name="T17" fmla="*/ 105 h 112"/>
                  <a:gd name="T18" fmla="*/ 120 w 125"/>
                  <a:gd name="T19" fmla="*/ 105 h 112"/>
                  <a:gd name="T20" fmla="*/ 122 w 125"/>
                  <a:gd name="T21" fmla="*/ 101 h 112"/>
                  <a:gd name="T22" fmla="*/ 123 w 125"/>
                  <a:gd name="T23" fmla="*/ 97 h 112"/>
                  <a:gd name="T24" fmla="*/ 125 w 125"/>
                  <a:gd name="T25" fmla="*/ 94 h 112"/>
                  <a:gd name="T26" fmla="*/ 125 w 125"/>
                  <a:gd name="T27" fmla="*/ 90 h 112"/>
                  <a:gd name="T28" fmla="*/ 123 w 125"/>
                  <a:gd name="T29" fmla="*/ 86 h 112"/>
                  <a:gd name="T30" fmla="*/ 122 w 125"/>
                  <a:gd name="T31" fmla="*/ 82 h 112"/>
                  <a:gd name="T32" fmla="*/ 120 w 125"/>
                  <a:gd name="T33" fmla="*/ 79 h 112"/>
                  <a:gd name="T34" fmla="*/ 117 w 125"/>
                  <a:gd name="T35" fmla="*/ 76 h 112"/>
                  <a:gd name="T36" fmla="*/ 34 w 125"/>
                  <a:gd name="T37" fmla="*/ 5 h 112"/>
                  <a:gd name="T38" fmla="*/ 34 w 125"/>
                  <a:gd name="T39" fmla="*/ 5 h 112"/>
                  <a:gd name="T40" fmla="*/ 30 w 125"/>
                  <a:gd name="T41" fmla="*/ 2 h 112"/>
                  <a:gd name="T42" fmla="*/ 26 w 125"/>
                  <a:gd name="T43" fmla="*/ 1 h 112"/>
                  <a:gd name="T44" fmla="*/ 23 w 125"/>
                  <a:gd name="T45" fmla="*/ 0 h 112"/>
                  <a:gd name="T46" fmla="*/ 19 w 125"/>
                  <a:gd name="T47" fmla="*/ 0 h 112"/>
                  <a:gd name="T48" fmla="*/ 15 w 125"/>
                  <a:gd name="T49" fmla="*/ 1 h 112"/>
                  <a:gd name="T50" fmla="*/ 11 w 125"/>
                  <a:gd name="T51" fmla="*/ 2 h 112"/>
                  <a:gd name="T52" fmla="*/ 8 w 125"/>
                  <a:gd name="T53" fmla="*/ 5 h 112"/>
                  <a:gd name="T54" fmla="*/ 5 w 125"/>
                  <a:gd name="T55" fmla="*/ 7 h 112"/>
                  <a:gd name="T56" fmla="*/ 5 w 125"/>
                  <a:gd name="T57" fmla="*/ 7 h 112"/>
                  <a:gd name="T58" fmla="*/ 3 w 125"/>
                  <a:gd name="T59" fmla="*/ 11 h 112"/>
                  <a:gd name="T60" fmla="*/ 1 w 125"/>
                  <a:gd name="T61" fmla="*/ 15 h 112"/>
                  <a:gd name="T62" fmla="*/ 0 w 125"/>
                  <a:gd name="T63" fmla="*/ 19 h 112"/>
                  <a:gd name="T64" fmla="*/ 0 w 125"/>
                  <a:gd name="T65" fmla="*/ 22 h 112"/>
                  <a:gd name="T66" fmla="*/ 0 w 125"/>
                  <a:gd name="T67" fmla="*/ 26 h 112"/>
                  <a:gd name="T68" fmla="*/ 3 w 125"/>
                  <a:gd name="T69" fmla="*/ 30 h 112"/>
                  <a:gd name="T70" fmla="*/ 4 w 125"/>
                  <a:gd name="T71" fmla="*/ 34 h 112"/>
                  <a:gd name="T72" fmla="*/ 8 w 125"/>
                  <a:gd name="T73" fmla="*/ 36 h 112"/>
                  <a:gd name="T74" fmla="*/ 91 w 125"/>
                  <a:gd name="T75" fmla="*/ 10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5" h="112">
                    <a:moveTo>
                      <a:pt x="91" y="107"/>
                    </a:moveTo>
                    <a:lnTo>
                      <a:pt x="91" y="107"/>
                    </a:lnTo>
                    <a:lnTo>
                      <a:pt x="96" y="111"/>
                    </a:lnTo>
                    <a:lnTo>
                      <a:pt x="104" y="112"/>
                    </a:lnTo>
                    <a:lnTo>
                      <a:pt x="104" y="112"/>
                    </a:lnTo>
                    <a:lnTo>
                      <a:pt x="107" y="112"/>
                    </a:lnTo>
                    <a:lnTo>
                      <a:pt x="112" y="111"/>
                    </a:lnTo>
                    <a:lnTo>
                      <a:pt x="116" y="109"/>
                    </a:lnTo>
                    <a:lnTo>
                      <a:pt x="120" y="105"/>
                    </a:lnTo>
                    <a:lnTo>
                      <a:pt x="120" y="105"/>
                    </a:lnTo>
                    <a:lnTo>
                      <a:pt x="122" y="101"/>
                    </a:lnTo>
                    <a:lnTo>
                      <a:pt x="123" y="97"/>
                    </a:lnTo>
                    <a:lnTo>
                      <a:pt x="125" y="94"/>
                    </a:lnTo>
                    <a:lnTo>
                      <a:pt x="125" y="90"/>
                    </a:lnTo>
                    <a:lnTo>
                      <a:pt x="123" y="86"/>
                    </a:lnTo>
                    <a:lnTo>
                      <a:pt x="122" y="82"/>
                    </a:lnTo>
                    <a:lnTo>
                      <a:pt x="120" y="79"/>
                    </a:lnTo>
                    <a:lnTo>
                      <a:pt x="117" y="76"/>
                    </a:lnTo>
                    <a:lnTo>
                      <a:pt x="34" y="5"/>
                    </a:lnTo>
                    <a:lnTo>
                      <a:pt x="34" y="5"/>
                    </a:lnTo>
                    <a:lnTo>
                      <a:pt x="30" y="2"/>
                    </a:lnTo>
                    <a:lnTo>
                      <a:pt x="26" y="1"/>
                    </a:lnTo>
                    <a:lnTo>
                      <a:pt x="23" y="0"/>
                    </a:lnTo>
                    <a:lnTo>
                      <a:pt x="19" y="0"/>
                    </a:lnTo>
                    <a:lnTo>
                      <a:pt x="15" y="1"/>
                    </a:lnTo>
                    <a:lnTo>
                      <a:pt x="11" y="2"/>
                    </a:lnTo>
                    <a:lnTo>
                      <a:pt x="8" y="5"/>
                    </a:lnTo>
                    <a:lnTo>
                      <a:pt x="5" y="7"/>
                    </a:lnTo>
                    <a:lnTo>
                      <a:pt x="5" y="7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3" y="30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91" y="1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Freeform 38">
                <a:extLst>
                  <a:ext uri="{FF2B5EF4-FFF2-40B4-BE49-F238E27FC236}">
                    <a16:creationId xmlns:a16="http://schemas.microsoft.com/office/drawing/2014/main" id="{689A6F29-63BC-4983-A5A7-FC68629B52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" y="3763"/>
                <a:ext cx="250" cy="202"/>
              </a:xfrm>
              <a:custGeom>
                <a:avLst/>
                <a:gdLst>
                  <a:gd name="T0" fmla="*/ 178 w 250"/>
                  <a:gd name="T1" fmla="*/ 41 h 202"/>
                  <a:gd name="T2" fmla="*/ 162 w 250"/>
                  <a:gd name="T3" fmla="*/ 29 h 202"/>
                  <a:gd name="T4" fmla="*/ 144 w 250"/>
                  <a:gd name="T5" fmla="*/ 22 h 202"/>
                  <a:gd name="T6" fmla="*/ 127 w 250"/>
                  <a:gd name="T7" fmla="*/ 21 h 202"/>
                  <a:gd name="T8" fmla="*/ 110 w 250"/>
                  <a:gd name="T9" fmla="*/ 21 h 202"/>
                  <a:gd name="T10" fmla="*/ 100 w 250"/>
                  <a:gd name="T11" fmla="*/ 21 h 202"/>
                  <a:gd name="T12" fmla="*/ 79 w 250"/>
                  <a:gd name="T13" fmla="*/ 20 h 202"/>
                  <a:gd name="T14" fmla="*/ 29 w 250"/>
                  <a:gd name="T15" fmla="*/ 7 h 202"/>
                  <a:gd name="T16" fmla="*/ 11 w 250"/>
                  <a:gd name="T17" fmla="*/ 0 h 202"/>
                  <a:gd name="T18" fmla="*/ 5 w 250"/>
                  <a:gd name="T19" fmla="*/ 0 h 202"/>
                  <a:gd name="T20" fmla="*/ 1 w 250"/>
                  <a:gd name="T21" fmla="*/ 2 h 202"/>
                  <a:gd name="T22" fmla="*/ 0 w 250"/>
                  <a:gd name="T23" fmla="*/ 6 h 202"/>
                  <a:gd name="T24" fmla="*/ 0 w 250"/>
                  <a:gd name="T25" fmla="*/ 15 h 202"/>
                  <a:gd name="T26" fmla="*/ 1 w 250"/>
                  <a:gd name="T27" fmla="*/ 19 h 202"/>
                  <a:gd name="T28" fmla="*/ 21 w 250"/>
                  <a:gd name="T29" fmla="*/ 37 h 202"/>
                  <a:gd name="T30" fmla="*/ 44 w 250"/>
                  <a:gd name="T31" fmla="*/ 54 h 202"/>
                  <a:gd name="T32" fmla="*/ 78 w 250"/>
                  <a:gd name="T33" fmla="*/ 66 h 202"/>
                  <a:gd name="T34" fmla="*/ 103 w 250"/>
                  <a:gd name="T35" fmla="*/ 70 h 202"/>
                  <a:gd name="T36" fmla="*/ 104 w 250"/>
                  <a:gd name="T37" fmla="*/ 74 h 202"/>
                  <a:gd name="T38" fmla="*/ 110 w 250"/>
                  <a:gd name="T39" fmla="*/ 89 h 202"/>
                  <a:gd name="T40" fmla="*/ 124 w 250"/>
                  <a:gd name="T41" fmla="*/ 111 h 202"/>
                  <a:gd name="T42" fmla="*/ 130 w 250"/>
                  <a:gd name="T43" fmla="*/ 118 h 202"/>
                  <a:gd name="T44" fmla="*/ 155 w 250"/>
                  <a:gd name="T45" fmla="*/ 140 h 202"/>
                  <a:gd name="T46" fmla="*/ 170 w 250"/>
                  <a:gd name="T47" fmla="*/ 147 h 202"/>
                  <a:gd name="T48" fmla="*/ 189 w 250"/>
                  <a:gd name="T49" fmla="*/ 151 h 202"/>
                  <a:gd name="T50" fmla="*/ 201 w 250"/>
                  <a:gd name="T51" fmla="*/ 152 h 202"/>
                  <a:gd name="T52" fmla="*/ 201 w 250"/>
                  <a:gd name="T53" fmla="*/ 166 h 202"/>
                  <a:gd name="T54" fmla="*/ 241 w 250"/>
                  <a:gd name="T55" fmla="*/ 195 h 202"/>
                  <a:gd name="T56" fmla="*/ 250 w 250"/>
                  <a:gd name="T57" fmla="*/ 79 h 202"/>
                  <a:gd name="T58" fmla="*/ 236 w 250"/>
                  <a:gd name="T59" fmla="*/ 75 h 202"/>
                  <a:gd name="T60" fmla="*/ 208 w 250"/>
                  <a:gd name="T61" fmla="*/ 61 h 202"/>
                  <a:gd name="T62" fmla="*/ 188 w 250"/>
                  <a:gd name="T63" fmla="*/ 49 h 202"/>
                  <a:gd name="T64" fmla="*/ 178 w 250"/>
                  <a:gd name="T65" fmla="*/ 4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0" h="202">
                    <a:moveTo>
                      <a:pt x="178" y="41"/>
                    </a:moveTo>
                    <a:lnTo>
                      <a:pt x="178" y="41"/>
                    </a:lnTo>
                    <a:lnTo>
                      <a:pt x="169" y="34"/>
                    </a:lnTo>
                    <a:lnTo>
                      <a:pt x="162" y="29"/>
                    </a:lnTo>
                    <a:lnTo>
                      <a:pt x="153" y="25"/>
                    </a:lnTo>
                    <a:lnTo>
                      <a:pt x="144" y="22"/>
                    </a:lnTo>
                    <a:lnTo>
                      <a:pt x="135" y="21"/>
                    </a:lnTo>
                    <a:lnTo>
                      <a:pt x="127" y="21"/>
                    </a:lnTo>
                    <a:lnTo>
                      <a:pt x="110" y="21"/>
                    </a:lnTo>
                    <a:lnTo>
                      <a:pt x="110" y="21"/>
                    </a:lnTo>
                    <a:lnTo>
                      <a:pt x="100" y="21"/>
                    </a:lnTo>
                    <a:lnTo>
                      <a:pt x="100" y="21"/>
                    </a:lnTo>
                    <a:lnTo>
                      <a:pt x="90" y="21"/>
                    </a:lnTo>
                    <a:lnTo>
                      <a:pt x="79" y="20"/>
                    </a:lnTo>
                    <a:lnTo>
                      <a:pt x="54" y="15"/>
                    </a:lnTo>
                    <a:lnTo>
                      <a:pt x="29" y="7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2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2" y="30"/>
                    </a:lnTo>
                    <a:lnTo>
                      <a:pt x="21" y="37"/>
                    </a:lnTo>
                    <a:lnTo>
                      <a:pt x="32" y="45"/>
                    </a:lnTo>
                    <a:lnTo>
                      <a:pt x="44" y="54"/>
                    </a:lnTo>
                    <a:lnTo>
                      <a:pt x="61" y="60"/>
                    </a:lnTo>
                    <a:lnTo>
                      <a:pt x="78" y="66"/>
                    </a:lnTo>
                    <a:lnTo>
                      <a:pt x="98" y="70"/>
                    </a:lnTo>
                    <a:lnTo>
                      <a:pt x="103" y="70"/>
                    </a:lnTo>
                    <a:lnTo>
                      <a:pt x="104" y="74"/>
                    </a:lnTo>
                    <a:lnTo>
                      <a:pt x="104" y="74"/>
                    </a:lnTo>
                    <a:lnTo>
                      <a:pt x="105" y="79"/>
                    </a:lnTo>
                    <a:lnTo>
                      <a:pt x="110" y="89"/>
                    </a:lnTo>
                    <a:lnTo>
                      <a:pt x="119" y="103"/>
                    </a:lnTo>
                    <a:lnTo>
                      <a:pt x="124" y="111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42" y="130"/>
                    </a:lnTo>
                    <a:lnTo>
                      <a:pt x="155" y="140"/>
                    </a:lnTo>
                    <a:lnTo>
                      <a:pt x="163" y="143"/>
                    </a:lnTo>
                    <a:lnTo>
                      <a:pt x="170" y="147"/>
                    </a:lnTo>
                    <a:lnTo>
                      <a:pt x="179" y="150"/>
                    </a:lnTo>
                    <a:lnTo>
                      <a:pt x="189" y="151"/>
                    </a:lnTo>
                    <a:lnTo>
                      <a:pt x="189" y="151"/>
                    </a:lnTo>
                    <a:lnTo>
                      <a:pt x="201" y="152"/>
                    </a:lnTo>
                    <a:lnTo>
                      <a:pt x="201" y="158"/>
                    </a:lnTo>
                    <a:lnTo>
                      <a:pt x="201" y="166"/>
                    </a:lnTo>
                    <a:lnTo>
                      <a:pt x="241" y="195"/>
                    </a:lnTo>
                    <a:lnTo>
                      <a:pt x="241" y="195"/>
                    </a:lnTo>
                    <a:lnTo>
                      <a:pt x="250" y="202"/>
                    </a:lnTo>
                    <a:lnTo>
                      <a:pt x="250" y="79"/>
                    </a:lnTo>
                    <a:lnTo>
                      <a:pt x="250" y="79"/>
                    </a:lnTo>
                    <a:lnTo>
                      <a:pt x="236" y="75"/>
                    </a:lnTo>
                    <a:lnTo>
                      <a:pt x="218" y="66"/>
                    </a:lnTo>
                    <a:lnTo>
                      <a:pt x="208" y="61"/>
                    </a:lnTo>
                    <a:lnTo>
                      <a:pt x="198" y="55"/>
                    </a:lnTo>
                    <a:lnTo>
                      <a:pt x="188" y="49"/>
                    </a:lnTo>
                    <a:lnTo>
                      <a:pt x="178" y="41"/>
                    </a:lnTo>
                    <a:lnTo>
                      <a:pt x="178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39">
                <a:extLst>
                  <a:ext uri="{FF2B5EF4-FFF2-40B4-BE49-F238E27FC236}">
                    <a16:creationId xmlns:a16="http://schemas.microsoft.com/office/drawing/2014/main" id="{43E4EFEC-E456-4D0E-B982-D02A5B3D75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8" y="3933"/>
                <a:ext cx="89" cy="87"/>
              </a:xfrm>
              <a:custGeom>
                <a:avLst/>
                <a:gdLst>
                  <a:gd name="T0" fmla="*/ 89 w 89"/>
                  <a:gd name="T1" fmla="*/ 54 h 87"/>
                  <a:gd name="T2" fmla="*/ 89 w 89"/>
                  <a:gd name="T3" fmla="*/ 54 h 87"/>
                  <a:gd name="T4" fmla="*/ 87 w 89"/>
                  <a:gd name="T5" fmla="*/ 47 h 87"/>
                  <a:gd name="T6" fmla="*/ 87 w 89"/>
                  <a:gd name="T7" fmla="*/ 47 h 87"/>
                  <a:gd name="T8" fmla="*/ 82 w 89"/>
                  <a:gd name="T9" fmla="*/ 41 h 87"/>
                  <a:gd name="T10" fmla="*/ 82 w 89"/>
                  <a:gd name="T11" fmla="*/ 41 h 87"/>
                  <a:gd name="T12" fmla="*/ 76 w 89"/>
                  <a:gd name="T13" fmla="*/ 36 h 87"/>
                  <a:gd name="T14" fmla="*/ 27 w 89"/>
                  <a:gd name="T15" fmla="*/ 0 h 87"/>
                  <a:gd name="T16" fmla="*/ 22 w 89"/>
                  <a:gd name="T17" fmla="*/ 3 h 87"/>
                  <a:gd name="T18" fmla="*/ 22 w 89"/>
                  <a:gd name="T19" fmla="*/ 3 h 87"/>
                  <a:gd name="T20" fmla="*/ 24 w 89"/>
                  <a:gd name="T21" fmla="*/ 11 h 87"/>
                  <a:gd name="T22" fmla="*/ 24 w 89"/>
                  <a:gd name="T23" fmla="*/ 20 h 87"/>
                  <a:gd name="T24" fmla="*/ 22 w 89"/>
                  <a:gd name="T25" fmla="*/ 27 h 87"/>
                  <a:gd name="T26" fmla="*/ 17 w 89"/>
                  <a:gd name="T27" fmla="*/ 35 h 87"/>
                  <a:gd name="T28" fmla="*/ 6 w 89"/>
                  <a:gd name="T29" fmla="*/ 45 h 87"/>
                  <a:gd name="T30" fmla="*/ 0 w 89"/>
                  <a:gd name="T31" fmla="*/ 49 h 87"/>
                  <a:gd name="T32" fmla="*/ 1 w 89"/>
                  <a:gd name="T33" fmla="*/ 51 h 87"/>
                  <a:gd name="T34" fmla="*/ 12 w 89"/>
                  <a:gd name="T35" fmla="*/ 59 h 87"/>
                  <a:gd name="T36" fmla="*/ 42 w 89"/>
                  <a:gd name="T37" fmla="*/ 82 h 87"/>
                  <a:gd name="T38" fmla="*/ 42 w 89"/>
                  <a:gd name="T39" fmla="*/ 82 h 87"/>
                  <a:gd name="T40" fmla="*/ 47 w 89"/>
                  <a:gd name="T41" fmla="*/ 86 h 87"/>
                  <a:gd name="T42" fmla="*/ 53 w 89"/>
                  <a:gd name="T43" fmla="*/ 87 h 87"/>
                  <a:gd name="T44" fmla="*/ 59 w 89"/>
                  <a:gd name="T45" fmla="*/ 87 h 87"/>
                  <a:gd name="T46" fmla="*/ 66 w 89"/>
                  <a:gd name="T47" fmla="*/ 87 h 87"/>
                  <a:gd name="T48" fmla="*/ 71 w 89"/>
                  <a:gd name="T49" fmla="*/ 86 h 87"/>
                  <a:gd name="T50" fmla="*/ 77 w 89"/>
                  <a:gd name="T51" fmla="*/ 83 h 87"/>
                  <a:gd name="T52" fmla="*/ 81 w 89"/>
                  <a:gd name="T53" fmla="*/ 79 h 87"/>
                  <a:gd name="T54" fmla="*/ 84 w 89"/>
                  <a:gd name="T55" fmla="*/ 74 h 87"/>
                  <a:gd name="T56" fmla="*/ 84 w 89"/>
                  <a:gd name="T57" fmla="*/ 74 h 87"/>
                  <a:gd name="T58" fmla="*/ 88 w 89"/>
                  <a:gd name="T59" fmla="*/ 67 h 87"/>
                  <a:gd name="T60" fmla="*/ 89 w 89"/>
                  <a:gd name="T61" fmla="*/ 59 h 87"/>
                  <a:gd name="T62" fmla="*/ 89 w 89"/>
                  <a:gd name="T63" fmla="*/ 59 h 87"/>
                  <a:gd name="T64" fmla="*/ 89 w 89"/>
                  <a:gd name="T65" fmla="*/ 54 h 87"/>
                  <a:gd name="T66" fmla="*/ 89 w 89"/>
                  <a:gd name="T67" fmla="*/ 5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9" h="87">
                    <a:moveTo>
                      <a:pt x="89" y="54"/>
                    </a:moveTo>
                    <a:lnTo>
                      <a:pt x="89" y="54"/>
                    </a:lnTo>
                    <a:lnTo>
                      <a:pt x="87" y="47"/>
                    </a:lnTo>
                    <a:lnTo>
                      <a:pt x="87" y="47"/>
                    </a:lnTo>
                    <a:lnTo>
                      <a:pt x="82" y="41"/>
                    </a:lnTo>
                    <a:lnTo>
                      <a:pt x="82" y="41"/>
                    </a:lnTo>
                    <a:lnTo>
                      <a:pt x="76" y="36"/>
                    </a:lnTo>
                    <a:lnTo>
                      <a:pt x="27" y="0"/>
                    </a:lnTo>
                    <a:lnTo>
                      <a:pt x="22" y="3"/>
                    </a:lnTo>
                    <a:lnTo>
                      <a:pt x="22" y="3"/>
                    </a:lnTo>
                    <a:lnTo>
                      <a:pt x="24" y="11"/>
                    </a:lnTo>
                    <a:lnTo>
                      <a:pt x="24" y="20"/>
                    </a:lnTo>
                    <a:lnTo>
                      <a:pt x="22" y="27"/>
                    </a:lnTo>
                    <a:lnTo>
                      <a:pt x="17" y="35"/>
                    </a:lnTo>
                    <a:lnTo>
                      <a:pt x="6" y="45"/>
                    </a:lnTo>
                    <a:lnTo>
                      <a:pt x="0" y="49"/>
                    </a:lnTo>
                    <a:lnTo>
                      <a:pt x="1" y="51"/>
                    </a:lnTo>
                    <a:lnTo>
                      <a:pt x="12" y="59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47" y="86"/>
                    </a:lnTo>
                    <a:lnTo>
                      <a:pt x="53" y="87"/>
                    </a:lnTo>
                    <a:lnTo>
                      <a:pt x="59" y="87"/>
                    </a:lnTo>
                    <a:lnTo>
                      <a:pt x="66" y="87"/>
                    </a:lnTo>
                    <a:lnTo>
                      <a:pt x="71" y="86"/>
                    </a:lnTo>
                    <a:lnTo>
                      <a:pt x="77" y="83"/>
                    </a:lnTo>
                    <a:lnTo>
                      <a:pt x="81" y="79"/>
                    </a:lnTo>
                    <a:lnTo>
                      <a:pt x="84" y="74"/>
                    </a:lnTo>
                    <a:lnTo>
                      <a:pt x="84" y="74"/>
                    </a:lnTo>
                    <a:lnTo>
                      <a:pt x="88" y="67"/>
                    </a:lnTo>
                    <a:lnTo>
                      <a:pt x="89" y="59"/>
                    </a:lnTo>
                    <a:lnTo>
                      <a:pt x="89" y="59"/>
                    </a:lnTo>
                    <a:lnTo>
                      <a:pt x="89" y="54"/>
                    </a:lnTo>
                    <a:lnTo>
                      <a:pt x="8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D67F7A64-9D7A-4C75-80C7-5F8371133C93}"/>
                </a:ext>
              </a:extLst>
            </p:cNvPr>
            <p:cNvSpPr/>
            <p:nvPr/>
          </p:nvSpPr>
          <p:spPr>
            <a:xfrm>
              <a:off x="2177553" y="3955646"/>
              <a:ext cx="6386628" cy="70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endParaRPr lang="ko-KR" altLang="en-US" sz="15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2060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49CBC3B7-0875-469A-B1A1-9B7D97F50C28}"/>
              </a:ext>
            </a:extLst>
          </p:cNvPr>
          <p:cNvSpPr txBox="1"/>
          <p:nvPr/>
        </p:nvSpPr>
        <p:spPr>
          <a:xfrm>
            <a:off x="264367" y="273620"/>
            <a:ext cx="817003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0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</a:rPr>
              <a:t>예외사유 제</a:t>
            </a:r>
            <a:r>
              <a:rPr lang="en-US" altLang="ko-KR" sz="20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</a:rPr>
              <a:t>1</a:t>
            </a:r>
            <a:r>
              <a:rPr lang="ko-KR" altLang="en-US" sz="20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</a:rPr>
              <a:t>호</a:t>
            </a:r>
            <a:r>
              <a:rPr lang="ko-KR" altLang="en-US" sz="24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</a:rPr>
              <a:t>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 </a:t>
            </a:r>
            <a:r>
              <a: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공공기관에서 지급하는 </a:t>
            </a:r>
            <a:r>
              <a:rPr lang="ko-KR" altLang="en-US" sz="2900" b="1" spc="-150" dirty="0" err="1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금품등</a:t>
            </a:r>
            <a:endParaRPr lang="ko-KR" altLang="en-US" sz="2200" b="1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73215F84-692E-483D-BDB6-31B12CA2E0FE}"/>
              </a:ext>
            </a:extLst>
          </p:cNvPr>
          <p:cNvSpPr/>
          <p:nvPr/>
        </p:nvSpPr>
        <p:spPr>
          <a:xfrm>
            <a:off x="923779" y="4062047"/>
            <a:ext cx="624851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50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j-ea"/>
                <a:ea typeface="+mj-ea"/>
              </a:rPr>
              <a:t>A</a:t>
            </a:r>
            <a:endParaRPr lang="ko-KR" altLang="en-US" sz="5000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A2371DEC-7A4B-49F3-B61C-F4358313089F}"/>
              </a:ext>
            </a:extLst>
          </p:cNvPr>
          <p:cNvSpPr/>
          <p:nvPr/>
        </p:nvSpPr>
        <p:spPr>
          <a:xfrm>
            <a:off x="1944202" y="3296212"/>
            <a:ext cx="6790315" cy="290848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공공기관이 소속 </a:t>
            </a:r>
            <a:r>
              <a:rPr lang="ko-KR" altLang="en-US" sz="1600" b="1" dirty="0" err="1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공직자등이나</a:t>
            </a:r>
            <a:r>
              <a:rPr lang="ko-KR" altLang="en-US" sz="16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파견 </a:t>
            </a:r>
            <a:r>
              <a:rPr lang="ko-KR" altLang="en-US" sz="1600" b="1" dirty="0" err="1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공직자등에</a:t>
            </a:r>
            <a:r>
              <a:rPr lang="ko-KR" altLang="en-US" sz="16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지급</a:t>
            </a: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하거나</a:t>
            </a:r>
            <a:r>
              <a: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,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상급 </a:t>
            </a:r>
            <a:r>
              <a:rPr lang="ko-KR" altLang="en-US" sz="1600" dirty="0" err="1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공직자등이</a:t>
            </a: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위로</a:t>
            </a:r>
            <a:r>
              <a: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·</a:t>
            </a: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격려</a:t>
            </a:r>
            <a:r>
              <a: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·</a:t>
            </a: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포상 등의 목적으로  하급 </a:t>
            </a:r>
            <a:r>
              <a:rPr lang="ko-KR" altLang="en-US" sz="1600" dirty="0" err="1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공직자등에게</a:t>
            </a: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제공하는 </a:t>
            </a:r>
            <a:r>
              <a:rPr lang="ko-KR" altLang="en-US" sz="1600" dirty="0" err="1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금품등은</a:t>
            </a:r>
            <a:r>
              <a: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6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예외적으로 허용되는 </a:t>
            </a:r>
            <a:r>
              <a:rPr lang="ko-KR" altLang="en-US" sz="1600" b="1" dirty="0" err="1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금품등</a:t>
            </a:r>
            <a:r>
              <a:rPr lang="ko-KR" altLang="en-US" sz="1600" dirty="0" err="1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으로</a:t>
            </a: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규정하고 있는 바</a:t>
            </a:r>
            <a:endParaRPr lang="en-US" altLang="ko-KR" sz="160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청탁금지법 제</a:t>
            </a:r>
            <a:r>
              <a:rPr lang="en-US" altLang="ko-KR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8</a:t>
            </a:r>
            <a:r>
              <a:rPr lang="ko-KR" altLang="en-US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조제</a:t>
            </a:r>
            <a:r>
              <a:rPr lang="en-US" altLang="ko-KR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3</a:t>
            </a:r>
            <a:r>
              <a:rPr lang="ko-KR" altLang="en-US" sz="1400" dirty="0" err="1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항제</a:t>
            </a:r>
            <a:r>
              <a:rPr lang="en-US" altLang="ko-KR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1</a:t>
            </a:r>
            <a:r>
              <a:rPr lang="ko-KR" altLang="en-US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호</a:t>
            </a:r>
            <a:r>
              <a:rPr lang="en-US" altLang="ko-KR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)</a:t>
            </a:r>
            <a:r>
              <a: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, </a:t>
            </a:r>
          </a:p>
          <a:p>
            <a:pPr fontAlgn="base">
              <a:lnSpc>
                <a:spcPct val="150000"/>
              </a:lnSpc>
            </a:pPr>
            <a:endParaRPr lang="en-US" altLang="ko-KR" sz="80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사안의 경우</a:t>
            </a:r>
            <a:r>
              <a: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,</a:t>
            </a: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6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공공기관이 자체 직원 내부행사에  제공</a:t>
            </a: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하는 </a:t>
            </a:r>
            <a:r>
              <a:rPr lang="ko-KR" altLang="en-US" sz="16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음식물은 가액범위가 </a:t>
            </a:r>
            <a:r>
              <a:rPr lang="en-US" altLang="ko-KR" sz="16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5</a:t>
            </a:r>
            <a:r>
              <a:rPr lang="ko-KR" altLang="en-US" sz="16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만원을 초과해도 허용</a:t>
            </a:r>
            <a:r>
              <a: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될 것입니다</a:t>
            </a:r>
            <a:r>
              <a: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.</a:t>
            </a:r>
          </a:p>
          <a:p>
            <a:pPr fontAlgn="base">
              <a:lnSpc>
                <a:spcPct val="150000"/>
              </a:lnSpc>
            </a:pPr>
            <a:endParaRPr lang="en-US" altLang="ko-KR" sz="20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en-US" altLang="ko-KR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※ </a:t>
            </a:r>
            <a:r>
              <a:rPr lang="ko-KR" altLang="en-US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단</a:t>
            </a:r>
            <a:r>
              <a:rPr lang="en-US" altLang="ko-KR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14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기관의 예산 사용의 적법성은 예산 관련 법령 및 기관별 내부 기준 별도 검토 </a:t>
            </a:r>
            <a:endParaRPr lang="en-US" altLang="ko-KR" sz="140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01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62">
            <a:extLst>
              <a:ext uri="{FF2B5EF4-FFF2-40B4-BE49-F238E27FC236}">
                <a16:creationId xmlns:a16="http://schemas.microsoft.com/office/drawing/2014/main" id="{4691514E-834C-4524-B380-7352F677194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2F321E12-A962-45D6-8E85-C9068A0AAB0D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527B92D2-8364-4760-9F79-9A5446370521}"/>
                </a:ext>
              </a:extLst>
            </p:cNvPr>
            <p:cNvSpPr txBox="1"/>
            <p:nvPr/>
          </p:nvSpPr>
          <p:spPr>
            <a:xfrm>
              <a:off x="188953" y="279874"/>
              <a:ext cx="8170033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914400">
                <a:defRPr/>
              </a:pP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예외사유 제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2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호</a:t>
              </a:r>
              <a:r>
                <a:rPr lang="ko-KR" altLang="en-US" sz="20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 </a:t>
              </a:r>
              <a:r>
                <a:rPr lang="en-US" altLang="ko-KR" sz="20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| </a:t>
              </a:r>
              <a:r>
                <a:rPr lang="ko-KR" altLang="en-US" sz="27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원활한 직무수행</a:t>
              </a:r>
              <a:r>
                <a:rPr lang="en-US" altLang="ko-KR" sz="27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, </a:t>
              </a:r>
              <a:r>
                <a:rPr lang="ko-KR" altLang="en-US" sz="27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사교</a:t>
              </a:r>
              <a:r>
                <a:rPr lang="ko-KR" altLang="en-US" sz="2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27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∙ 의례 목적</a:t>
              </a:r>
              <a:endParaRPr lang="en-US" altLang="ko-KR" sz="27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66" name="직각 삼각형 65">
              <a:extLst>
                <a:ext uri="{FF2B5EF4-FFF2-40B4-BE49-F238E27FC236}">
                  <a16:creationId xmlns:a16="http://schemas.microsoft.com/office/drawing/2014/main" id="{61840630-BDAE-4208-A63C-FC18B3B9EE6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7" name="직각 삼각형 66">
              <a:extLst>
                <a:ext uri="{FF2B5EF4-FFF2-40B4-BE49-F238E27FC236}">
                  <a16:creationId xmlns:a16="http://schemas.microsoft.com/office/drawing/2014/main" id="{9AFAE4EF-2480-44E3-AF31-4339D8616E7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9" name="직선 연결선 68">
              <a:extLst>
                <a:ext uri="{FF2B5EF4-FFF2-40B4-BE49-F238E27FC236}">
                  <a16:creationId xmlns:a16="http://schemas.microsoft.com/office/drawing/2014/main" id="{8B17E12D-D3FB-4A23-AE91-5C160D9A658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69">
              <a:extLst>
                <a:ext uri="{FF2B5EF4-FFF2-40B4-BE49-F238E27FC236}">
                  <a16:creationId xmlns:a16="http://schemas.microsoft.com/office/drawing/2014/main" id="{28804AED-FB3F-4014-A2D4-040D5BF796B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71" name="직사각형 70">
                <a:extLst>
                  <a:ext uri="{FF2B5EF4-FFF2-40B4-BE49-F238E27FC236}">
                    <a16:creationId xmlns:a16="http://schemas.microsoft.com/office/drawing/2014/main" id="{8096A6DF-82F7-4671-AD5C-43528539BC7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634F0BDF-3F46-4D08-9772-6B259FA23FB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78AF8A8-FC7E-4BC2-8BEE-317BE6D4D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30</a:t>
            </a:fld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1409091" y="4197610"/>
            <a:ext cx="1819000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  <a:scene3d>
              <a:camera prst="orthographicFront"/>
              <a:lightRig rig="threePt" dir="tl"/>
            </a:scene3d>
            <a:sp3d>
              <a:bevelT w="1270" h="1270"/>
              <a:contourClr>
                <a:srgbClr val="001746"/>
              </a:contourClr>
            </a:sp3d>
          </a:bodyPr>
          <a:lstStyle>
            <a:defPPr>
              <a:defRPr lang="ko-KR"/>
            </a:defPPr>
            <a:lvl1pPr algn="ctr">
              <a:defRPr sz="2400" b="1" spc="-5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defRPr>
            </a:lvl1pPr>
          </a:lstStyle>
          <a:p>
            <a:pPr algn="l"/>
            <a:r>
              <a:rPr lang="ko-KR" altLang="en-US" sz="2000" spc="-150" dirty="0">
                <a:solidFill>
                  <a:schemeClr val="bg1"/>
                </a:solidFill>
                <a:latin typeface="+mn-ea"/>
                <a:ea typeface="+mn-ea"/>
              </a:rPr>
              <a:t>판     단</a:t>
            </a:r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42" y="4184922"/>
            <a:ext cx="301994" cy="336507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399297" y="1290322"/>
            <a:ext cx="8207375" cy="4974834"/>
            <a:chOff x="-4162146" y="884671"/>
            <a:chExt cx="8207375" cy="4974834"/>
          </a:xfrm>
        </p:grpSpPr>
        <p:sp>
          <p:nvSpPr>
            <p:cNvPr id="28" name="사각형: 둥근 모서리 37"/>
            <p:cNvSpPr/>
            <p:nvPr/>
          </p:nvSpPr>
          <p:spPr>
            <a:xfrm>
              <a:off x="-3893959" y="3285630"/>
              <a:ext cx="3247025" cy="880326"/>
            </a:xfrm>
            <a:prstGeom prst="roundRect">
              <a:avLst>
                <a:gd name="adj" fmla="val 29024"/>
              </a:avLst>
            </a:prstGeom>
            <a:solidFill>
              <a:srgbClr val="A5A5A5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63500" dist="508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0" i="0" u="none" strike="noStrike" kern="0" cap="none" spc="-80" normalizeH="0" baseline="0" noProof="0" dirty="0">
                <a:ln>
                  <a:solidFill>
                    <a:sysClr val="window" lastClr="FFFFFF">
                      <a:lumMod val="85000"/>
                      <a:alpha val="0"/>
                    </a:sysClr>
                  </a:solidFill>
                </a:ln>
                <a:solidFill>
                  <a:sysClr val="window" lastClr="FFFFFF">
                    <a:lumMod val="85000"/>
                  </a:sysClr>
                </a:solidFill>
                <a:effectLst/>
                <a:uLnTx/>
                <a:uFillTx/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endParaRPr>
            </a:p>
          </p:txBody>
        </p:sp>
        <p:sp>
          <p:nvSpPr>
            <p:cNvPr id="29" name="사각형: 둥근 모서리 37"/>
            <p:cNvSpPr/>
            <p:nvPr/>
          </p:nvSpPr>
          <p:spPr>
            <a:xfrm>
              <a:off x="-3893958" y="884671"/>
              <a:ext cx="2008560" cy="633743"/>
            </a:xfrm>
            <a:prstGeom prst="roundRect">
              <a:avLst>
                <a:gd name="adj" fmla="val 29024"/>
              </a:avLst>
            </a:prstGeom>
            <a:solidFill>
              <a:srgbClr val="44546A">
                <a:lumMod val="60000"/>
                <a:lumOff val="40000"/>
              </a:srgbClr>
            </a:solidFill>
            <a:ln w="12700" cap="flat" cmpd="sng" algn="ctr">
              <a:noFill/>
              <a:prstDash val="solid"/>
              <a:miter lim="800000"/>
            </a:ln>
            <a:effectLst>
              <a:outerShdw blurRad="63500" dist="508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square"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0" i="0" u="none" strike="noStrike" kern="0" cap="none" spc="-80" normalizeH="0" baseline="0" noProof="0" dirty="0">
                <a:ln>
                  <a:solidFill>
                    <a:sysClr val="window" lastClr="FFFFFF">
                      <a:lumMod val="85000"/>
                      <a:alpha val="0"/>
                    </a:sysClr>
                  </a:solidFill>
                </a:ln>
                <a:solidFill>
                  <a:sysClr val="window" lastClr="FFFFFF">
                    <a:lumMod val="85000"/>
                  </a:sysClr>
                </a:solidFill>
                <a:effectLst/>
                <a:uLnTx/>
                <a:uFillTx/>
                <a:latin typeface="나눔바른고딕" pitchFamily="50" charset="-127"/>
                <a:ea typeface="나눔바른고딕" pitchFamily="50" charset="-127"/>
                <a:cs typeface="+mn-cs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-3221367" y="952628"/>
              <a:ext cx="1819000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  <a:scene3d>
                <a:camera prst="orthographicFront"/>
                <a:lightRig rig="threePt" dir="tl"/>
              </a:scene3d>
              <a:sp3d>
                <a:bevelT w="1270" h="1270"/>
                <a:contourClr>
                  <a:srgbClr val="001746"/>
                </a:contourClr>
              </a:sp3d>
            </a:bodyPr>
            <a:lstStyle>
              <a:defPPr>
                <a:defRPr lang="ko-KR"/>
              </a:defPPr>
              <a:lvl1pPr algn="ctr">
                <a:defRPr sz="2400" b="1" spc="-50">
                  <a:ln w="11430"/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defRPr>
              </a:lvl1pPr>
            </a:lstStyle>
            <a:p>
              <a:pPr algn="l"/>
              <a:r>
                <a:rPr lang="ko-KR" altLang="en-US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판단기준</a:t>
              </a:r>
            </a:p>
          </p:txBody>
        </p:sp>
        <p:sp>
          <p:nvSpPr>
            <p:cNvPr id="32" name="사각형: 둥근 모서리 34">
              <a:extLst>
                <a:ext uri="{FF2B5EF4-FFF2-40B4-BE49-F238E27FC236}">
                  <a16:creationId xmlns:a16="http://schemas.microsoft.com/office/drawing/2014/main" id="{6B2D1C22-DB3B-4A4C-B933-71B7FB583B59}"/>
                </a:ext>
              </a:extLst>
            </p:cNvPr>
            <p:cNvSpPr/>
            <p:nvPr/>
          </p:nvSpPr>
          <p:spPr>
            <a:xfrm>
              <a:off x="-4162146" y="1364697"/>
              <a:ext cx="8207375" cy="1656592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noFill/>
            </a:ln>
            <a:effectLst>
              <a:outerShdw blurRad="152400" dist="38100" dir="5400000" sx="98000" sy="98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buClr>
                  <a:srgbClr val="C6BF96"/>
                </a:buClr>
              </a:pPr>
              <a:r>
                <a:rPr lang="ko-KR" altLang="en-US" sz="24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</a:p>
          </p:txBody>
        </p:sp>
        <p:sp>
          <p:nvSpPr>
            <p:cNvPr id="35" name="TextBox 34"/>
            <p:cNvSpPr txBox="1"/>
            <p:nvPr/>
          </p:nvSpPr>
          <p:spPr bwMode="auto">
            <a:xfrm>
              <a:off x="-3995109" y="1357821"/>
              <a:ext cx="8030911" cy="1661993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wrap="square" lIns="0" tIns="0" rIns="0" bIns="0" anchor="t">
              <a:spAutoFit/>
            </a:bodyPr>
            <a:lstStyle>
              <a:defPPr>
                <a:defRPr lang="ko-KR"/>
              </a:defPPr>
              <a:lvl1pPr algn="ctr" defTabSz="1018886" latinLnBrk="0">
                <a:lnSpc>
                  <a:spcPct val="90000"/>
                </a:lnSpc>
                <a:defRPr sz="2000" b="1" kern="0" spc="-49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ko-KR" altLang="en-US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</a:t>
              </a:r>
              <a:r>
                <a:rPr lang="ko-KR" altLang="en-US" sz="2400" b="0" spc="-10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수수자와</a:t>
              </a:r>
              <a:r>
                <a:rPr lang="ko-KR" altLang="en-US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제공자와의  관계</a:t>
              </a:r>
              <a:r>
                <a:rPr lang="en-US" altLang="ko-KR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사적 친분관계의 존재 여부</a:t>
              </a:r>
              <a:r>
                <a:rPr lang="en-US" altLang="ko-KR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수수 경위와 시기</a:t>
              </a:r>
              <a:r>
                <a:rPr lang="en-US" altLang="ko-KR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직무관련성의 </a:t>
              </a:r>
              <a:r>
                <a:rPr lang="ko-KR" altLang="en-US" sz="2400" b="0" spc="-10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밀접성</a:t>
              </a:r>
              <a:r>
                <a:rPr lang="ko-KR" altLang="en-US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정도 등을 종합적으로 고려 </a:t>
              </a:r>
              <a:r>
                <a:rPr lang="ko-KR" altLang="en-US" sz="24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공정한 직무수행을 저해할 수 있는 지를 개별적으로 판단 </a:t>
              </a:r>
              <a:endParaRPr lang="en-US" altLang="ko-KR" sz="24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84261" y="909002"/>
              <a:ext cx="469401" cy="427112"/>
            </a:xfrm>
            <a:prstGeom prst="rect">
              <a:avLst/>
            </a:prstGeom>
          </p:spPr>
        </p:pic>
        <p:sp>
          <p:nvSpPr>
            <p:cNvPr id="47" name="TextBox 46"/>
            <p:cNvSpPr txBox="1"/>
            <p:nvPr/>
          </p:nvSpPr>
          <p:spPr>
            <a:xfrm>
              <a:off x="-3176100" y="3378671"/>
              <a:ext cx="2384311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  <a:scene3d>
                <a:camera prst="orthographicFront"/>
                <a:lightRig rig="threePt" dir="tl"/>
              </a:scene3d>
              <a:sp3d>
                <a:bevelT w="1270" h="1270"/>
                <a:contourClr>
                  <a:srgbClr val="001746"/>
                </a:contourClr>
              </a:sp3d>
            </a:bodyPr>
            <a:lstStyle>
              <a:defPPr>
                <a:defRPr lang="ko-KR"/>
              </a:defPPr>
              <a:lvl1pPr algn="ctr">
                <a:defRPr sz="2400" b="1" spc="-50">
                  <a:ln w="11430"/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defRPr>
              </a:lvl1pPr>
            </a:lstStyle>
            <a:p>
              <a:pPr algn="l"/>
              <a:r>
                <a:rPr lang="ko-KR" altLang="en-US" sz="2000" spc="-150" dirty="0">
                  <a:solidFill>
                    <a:schemeClr val="bg1"/>
                  </a:solidFill>
                  <a:latin typeface="+mn-ea"/>
                  <a:ea typeface="+mn-ea"/>
                </a:rPr>
                <a:t>목적이 부정된 사례</a:t>
              </a:r>
            </a:p>
          </p:txBody>
        </p:sp>
        <p:sp>
          <p:nvSpPr>
            <p:cNvPr id="48" name="사각형: 둥근 모서리 34">
              <a:extLst>
                <a:ext uri="{FF2B5EF4-FFF2-40B4-BE49-F238E27FC236}">
                  <a16:creationId xmlns:a16="http://schemas.microsoft.com/office/drawing/2014/main" id="{6B2D1C22-DB3B-4A4C-B933-71B7FB583B59}"/>
                </a:ext>
              </a:extLst>
            </p:cNvPr>
            <p:cNvSpPr/>
            <p:nvPr/>
          </p:nvSpPr>
          <p:spPr>
            <a:xfrm>
              <a:off x="-4116878" y="3811001"/>
              <a:ext cx="8064501" cy="2048504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noFill/>
            </a:ln>
            <a:effectLst>
              <a:outerShdw blurRad="152400" dist="38100" dir="5400000" sx="98000" sy="98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buClr>
                  <a:srgbClr val="C6BF96"/>
                </a:buClr>
              </a:pPr>
              <a:r>
                <a:rPr lang="ko-KR" altLang="en-US" sz="24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endPara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pic>
          <p:nvPicPr>
            <p:cNvPr id="49" name="그림 4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631548" y="3365983"/>
              <a:ext cx="301994" cy="336507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 bwMode="auto">
            <a:xfrm>
              <a:off x="-3983429" y="3783631"/>
              <a:ext cx="8001056" cy="1790234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bg2">
                  <a:lumMod val="90000"/>
                </a:schemeClr>
              </a:solidFill>
            </a:ln>
          </p:spPr>
          <p:txBody>
            <a:bodyPr wrap="square" lIns="0" tIns="0" rIns="0" bIns="0" anchor="t">
              <a:spAutoFit/>
            </a:bodyPr>
            <a:lstStyle>
              <a:defPPr>
                <a:defRPr lang="ko-KR"/>
              </a:defPPr>
              <a:lvl1pPr algn="ctr" defTabSz="1018886" latinLnBrk="0">
                <a:lnSpc>
                  <a:spcPct val="90000"/>
                </a:lnSpc>
                <a:defRPr sz="2000" b="1" kern="0" spc="-49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defRPr>
              </a:lvl1pPr>
            </a:lstStyle>
            <a:p>
              <a:pPr algn="l" fontAlgn="base">
                <a:lnSpc>
                  <a:spcPct val="150000"/>
                </a:lnSpc>
                <a:spcBef>
                  <a:spcPts val="500"/>
                </a:spcBef>
              </a:pPr>
              <a:r>
                <a:rPr lang="ko-KR" altLang="en-US" sz="2400" b="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2400" b="0" dirty="0" err="1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ㅇ</a:t>
              </a:r>
              <a:r>
                <a:rPr lang="ko-KR" altLang="en-US" sz="2400" b="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240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조사대상자나 불이익처분 대상자</a:t>
              </a:r>
              <a:r>
                <a:rPr lang="ko-KR" altLang="en-US" sz="2400" b="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로부터 선물을 받는 것     </a:t>
              </a:r>
              <a:endParaRPr lang="en-US" altLang="ko-KR" sz="2400" b="0" dirty="0">
                <a:solidFill>
                  <a:schemeClr val="tx1"/>
                </a:solidFill>
                <a:effectLst/>
                <a:latin typeface="나눔바른고딕" pitchFamily="50" charset="-127"/>
                <a:ea typeface="나눔바른고딕" pitchFamily="50" charset="-127"/>
              </a:endParaRPr>
            </a:p>
            <a:p>
              <a:pPr algn="l" fontAlgn="base">
                <a:lnSpc>
                  <a:spcPct val="150000"/>
                </a:lnSpc>
                <a:spcBef>
                  <a:spcPts val="500"/>
                </a:spcBef>
              </a:pPr>
              <a:r>
                <a:rPr lang="en-US" altLang="ko-KR" sz="2400" b="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2400" b="0" dirty="0" err="1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ㅇ</a:t>
              </a:r>
              <a:r>
                <a:rPr lang="ko-KR" altLang="en-US" sz="2400" b="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240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인허가를 신청한 민원인</a:t>
              </a:r>
              <a:r>
                <a:rPr lang="ko-KR" altLang="en-US" sz="2400" b="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으로부터 선물을 받는 것 </a:t>
              </a:r>
              <a:endParaRPr lang="en-US" altLang="ko-KR" sz="2400" b="0" dirty="0">
                <a:solidFill>
                  <a:schemeClr val="tx1"/>
                </a:solidFill>
                <a:effectLst/>
                <a:latin typeface="나눔바른고딕" pitchFamily="50" charset="-127"/>
                <a:ea typeface="나눔바른고딕" pitchFamily="50" charset="-127"/>
              </a:endParaRPr>
            </a:p>
            <a:p>
              <a:pPr algn="l" fontAlgn="base">
                <a:lnSpc>
                  <a:spcPct val="150000"/>
                </a:lnSpc>
                <a:spcBef>
                  <a:spcPts val="500"/>
                </a:spcBef>
              </a:pPr>
              <a:r>
                <a:rPr lang="en-US" altLang="ko-KR" sz="2400" b="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2400" b="0" dirty="0" err="1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ㅇ</a:t>
              </a:r>
              <a:r>
                <a:rPr lang="ko-KR" altLang="en-US" sz="2400" b="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240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성적이나 수행평가 등과 관련하여 학부모</a:t>
              </a:r>
              <a:r>
                <a:rPr lang="ko-KR" altLang="en-US" sz="2400" b="0" dirty="0">
                  <a:solidFill>
                    <a:schemeClr val="tx1"/>
                  </a:solidFill>
                  <a:effectLst/>
                  <a:latin typeface="나눔바른고딕" pitchFamily="50" charset="-127"/>
                  <a:ea typeface="나눔바른고딕" pitchFamily="50" charset="-127"/>
                </a:rPr>
                <a:t>로부터 선물을 받는 것</a:t>
              </a:r>
              <a:endParaRPr lang="en-US" altLang="ko-KR" sz="2400" b="0" dirty="0">
                <a:solidFill>
                  <a:schemeClr val="tx1"/>
                </a:solidFill>
                <a:effectLst/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55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그룹 62">
            <a:extLst>
              <a:ext uri="{FF2B5EF4-FFF2-40B4-BE49-F238E27FC236}">
                <a16:creationId xmlns:a16="http://schemas.microsoft.com/office/drawing/2014/main" id="{4691514E-834C-4524-B380-7352F677194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2F321E12-A962-45D6-8E85-C9068A0AAB0D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527B92D2-8364-4760-9F79-9A5446370521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>
                <a:defRPr/>
              </a:pP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예외사유 제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2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호 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|</a:t>
              </a:r>
              <a:r>
                <a:rPr lang="en-US" altLang="ko-KR" sz="32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en-US" altLang="ko-KR" sz="2400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음식물</a:t>
              </a:r>
              <a:r>
                <a:rPr lang="ko-KR" altLang="en-US" sz="29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29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∙ 선물</a:t>
              </a:r>
              <a:r>
                <a:rPr lang="ko-KR" altLang="en-US" sz="29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+mj-ea"/>
                  <a:ea typeface="+mj-ea"/>
                </a:rPr>
                <a:t> </a:t>
              </a:r>
              <a:r>
                <a:rPr lang="ko-KR" altLang="en-US" sz="29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ea"/>
                  <a:ea typeface="+mj-ea"/>
                </a:rPr>
                <a:t>∙ 경조사비</a:t>
              </a:r>
              <a:r>
                <a:rPr lang="ko-KR" altLang="en-US" sz="29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의 의미</a:t>
              </a:r>
              <a:endParaRPr lang="en-US" altLang="ko-KR" sz="29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66" name="직각 삼각형 65">
              <a:extLst>
                <a:ext uri="{FF2B5EF4-FFF2-40B4-BE49-F238E27FC236}">
                  <a16:creationId xmlns:a16="http://schemas.microsoft.com/office/drawing/2014/main" id="{61840630-BDAE-4208-A63C-FC18B3B9EE6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7" name="직각 삼각형 66">
              <a:extLst>
                <a:ext uri="{FF2B5EF4-FFF2-40B4-BE49-F238E27FC236}">
                  <a16:creationId xmlns:a16="http://schemas.microsoft.com/office/drawing/2014/main" id="{9AFAE4EF-2480-44E3-AF31-4339D8616E7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9" name="직선 연결선 68">
              <a:extLst>
                <a:ext uri="{FF2B5EF4-FFF2-40B4-BE49-F238E27FC236}">
                  <a16:creationId xmlns:a16="http://schemas.microsoft.com/office/drawing/2014/main" id="{8B17E12D-D3FB-4A23-AE91-5C160D9A658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그룹 69">
              <a:extLst>
                <a:ext uri="{FF2B5EF4-FFF2-40B4-BE49-F238E27FC236}">
                  <a16:creationId xmlns:a16="http://schemas.microsoft.com/office/drawing/2014/main" id="{28804AED-FB3F-4014-A2D4-040D5BF796B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71" name="직사각형 70">
                <a:extLst>
                  <a:ext uri="{FF2B5EF4-FFF2-40B4-BE49-F238E27FC236}">
                    <a16:creationId xmlns:a16="http://schemas.microsoft.com/office/drawing/2014/main" id="{8096A6DF-82F7-4671-AD5C-43528539BC7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634F0BDF-3F46-4D08-9772-6B259FA23FB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78AF8A8-FC7E-4BC2-8BEE-317BE6D4D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31</a:t>
            </a:fld>
            <a:endParaRPr lang="ko-KR" altLang="en-US" dirty="0"/>
          </a:p>
        </p:txBody>
      </p:sp>
      <p:grpSp>
        <p:nvGrpSpPr>
          <p:cNvPr id="29" name="그룹 28"/>
          <p:cNvGrpSpPr/>
          <p:nvPr/>
        </p:nvGrpSpPr>
        <p:grpSpPr>
          <a:xfrm>
            <a:off x="616857" y="1253676"/>
            <a:ext cx="7601928" cy="5032418"/>
            <a:chOff x="871381" y="1136539"/>
            <a:chExt cx="7601928" cy="5032418"/>
          </a:xfrm>
        </p:grpSpPr>
        <p:sp>
          <p:nvSpPr>
            <p:cNvPr id="12" name="사각형: 둥근 위쪽 모서리 11">
              <a:extLst>
                <a:ext uri="{FF2B5EF4-FFF2-40B4-BE49-F238E27FC236}">
                  <a16:creationId xmlns:a16="http://schemas.microsoft.com/office/drawing/2014/main" id="{231622B9-0EBE-4BB7-83BA-23A3ED8ACBBC}"/>
                </a:ext>
              </a:extLst>
            </p:cNvPr>
            <p:cNvSpPr/>
            <p:nvPr/>
          </p:nvSpPr>
          <p:spPr>
            <a:xfrm>
              <a:off x="1240325" y="1381328"/>
              <a:ext cx="7008323" cy="977056"/>
            </a:xfrm>
            <a:prstGeom prst="round2SameRect">
              <a:avLst>
                <a:gd name="adj1" fmla="val 12088"/>
                <a:gd name="adj2" fmla="val 0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22000">
                  <a:srgbClr val="DAE3F3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spPr>
          <p:txBody>
            <a:bodyPr wrap="square" lIns="144000" tIns="324000" rIns="144000" bIns="144000" anchor="t">
              <a:noAutofit/>
            </a:bodyPr>
            <a:lstStyle/>
            <a:p>
              <a:pPr algn="ctr" defTabSz="914400" fontAlgn="base"/>
              <a:endParaRPr lang="ko-KR" altLang="en-US" sz="2000" b="1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5" name="타원 34"/>
            <p:cNvSpPr/>
            <p:nvPr/>
          </p:nvSpPr>
          <p:spPr>
            <a:xfrm>
              <a:off x="2362955" y="1136539"/>
              <a:ext cx="4282289" cy="470779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음식물</a:t>
              </a:r>
              <a:r>
                <a:rPr lang="en-US" altLang="ko-KR" sz="2800" b="1" dirty="0"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(5</a:t>
              </a:r>
              <a:r>
                <a:rPr lang="ko-KR" altLang="en-US" sz="2800" b="1" dirty="0"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만원</a:t>
              </a:r>
              <a:r>
                <a:rPr lang="en-US" altLang="ko-KR" sz="2800" b="1" dirty="0">
                  <a:solidFill>
                    <a:schemeClr val="accent6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)</a:t>
              </a:r>
              <a:endParaRPr lang="ko-KR" altLang="en-US" sz="2800" b="1" dirty="0">
                <a:solidFill>
                  <a:schemeClr val="accent6">
                    <a:lumMod val="50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42" name="사각형: 둥근 모서리 25">
              <a:extLst>
                <a:ext uri="{FF2B5EF4-FFF2-40B4-BE49-F238E27FC236}">
                  <a16:creationId xmlns:a16="http://schemas.microsoft.com/office/drawing/2014/main" id="{0F25D6BF-D440-434B-95FE-11875FC28F26}"/>
                </a:ext>
              </a:extLst>
            </p:cNvPr>
            <p:cNvSpPr/>
            <p:nvPr/>
          </p:nvSpPr>
          <p:spPr>
            <a:xfrm>
              <a:off x="1022645" y="1278223"/>
              <a:ext cx="7407275" cy="907941"/>
            </a:xfrm>
            <a:prstGeom prst="roundRect">
              <a:avLst>
                <a:gd name="adj" fmla="val 0"/>
              </a:avLst>
            </a:prstGeom>
            <a:no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>
                <a:spcAft>
                  <a:spcPts val="600"/>
                </a:spcAft>
              </a:pPr>
              <a:endParaRPr lang="ko-KR" altLang="en-US" sz="20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>
                <a:spcAft>
                  <a:spcPts val="600"/>
                </a:spcAft>
              </a:pPr>
              <a:r>
                <a:rPr lang="ko-KR" altLang="en-US" sz="28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제공자와 </a:t>
              </a:r>
              <a:r>
                <a:rPr lang="ko-KR" altLang="en-US" sz="2800" b="1" spc="-10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공직자등이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F5597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함께 하는 식사를 의미</a:t>
              </a:r>
              <a:endParaRPr lang="en-US" altLang="ko-KR" sz="28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9" name="사각형: 둥근 위쪽 모서리 11">
              <a:extLst>
                <a:ext uri="{FF2B5EF4-FFF2-40B4-BE49-F238E27FC236}">
                  <a16:creationId xmlns:a16="http://schemas.microsoft.com/office/drawing/2014/main" id="{231622B9-0EBE-4BB7-83BA-23A3ED8ACBBC}"/>
                </a:ext>
              </a:extLst>
            </p:cNvPr>
            <p:cNvSpPr/>
            <p:nvPr/>
          </p:nvSpPr>
          <p:spPr>
            <a:xfrm>
              <a:off x="1175444" y="2778625"/>
              <a:ext cx="7092256" cy="977056"/>
            </a:xfrm>
            <a:prstGeom prst="round2SameRect">
              <a:avLst>
                <a:gd name="adj1" fmla="val 12088"/>
                <a:gd name="adj2" fmla="val 0"/>
              </a:avLst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6200000" scaled="1"/>
              <a:tileRect/>
            </a:gradFill>
          </p:spPr>
          <p:txBody>
            <a:bodyPr wrap="square" lIns="144000" tIns="324000" rIns="144000" bIns="144000" anchor="t">
              <a:noAutofit/>
            </a:bodyPr>
            <a:lstStyle/>
            <a:p>
              <a:pPr algn="ctr" defTabSz="914400" fontAlgn="base"/>
              <a:endParaRPr lang="ko-KR" altLang="en-US" sz="2000" b="1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0" name="타원 59"/>
            <p:cNvSpPr/>
            <p:nvPr/>
          </p:nvSpPr>
          <p:spPr>
            <a:xfrm>
              <a:off x="2433875" y="2542516"/>
              <a:ext cx="4282289" cy="454182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>
                  <a:solidFill>
                    <a:srgbClr val="0070C0"/>
                  </a:solidFill>
                  <a:latin typeface="나눔바른고딕" pitchFamily="50" charset="-127"/>
                  <a:ea typeface="나눔바른고딕" pitchFamily="50" charset="-127"/>
                </a:rPr>
                <a:t>선물</a:t>
              </a:r>
              <a:r>
                <a:rPr lang="en-US" altLang="ko-KR" sz="2800" b="1" dirty="0">
                  <a:solidFill>
                    <a:srgbClr val="0070C0"/>
                  </a:solidFill>
                  <a:latin typeface="나눔바른고딕" pitchFamily="50" charset="-127"/>
                  <a:ea typeface="나눔바른고딕" pitchFamily="50" charset="-127"/>
                </a:rPr>
                <a:t>(5</a:t>
              </a:r>
              <a:r>
                <a:rPr lang="ko-KR" altLang="en-US" sz="2800" b="1" dirty="0">
                  <a:solidFill>
                    <a:srgbClr val="0070C0"/>
                  </a:solidFill>
                  <a:latin typeface="나눔바른고딕" pitchFamily="50" charset="-127"/>
                  <a:ea typeface="나눔바른고딕" pitchFamily="50" charset="-127"/>
                </a:rPr>
                <a:t>만원</a:t>
              </a:r>
              <a:r>
                <a:rPr lang="en-US" altLang="ko-KR" sz="2800" b="1" dirty="0">
                  <a:solidFill>
                    <a:srgbClr val="0070C0"/>
                  </a:solidFill>
                  <a:latin typeface="나눔바른고딕" pitchFamily="50" charset="-127"/>
                  <a:ea typeface="나눔바른고딕" pitchFamily="50" charset="-127"/>
                </a:rPr>
                <a:t>)</a:t>
              </a:r>
              <a:endParaRPr lang="ko-KR" altLang="en-US" sz="2800" b="1" dirty="0">
                <a:solidFill>
                  <a:srgbClr val="0070C0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61" name="사각형: 둥근 모서리 25">
              <a:extLst>
                <a:ext uri="{FF2B5EF4-FFF2-40B4-BE49-F238E27FC236}">
                  <a16:creationId xmlns:a16="http://schemas.microsoft.com/office/drawing/2014/main" id="{0F25D6BF-D440-434B-95FE-11875FC28F26}"/>
                </a:ext>
              </a:extLst>
            </p:cNvPr>
            <p:cNvSpPr/>
            <p:nvPr/>
          </p:nvSpPr>
          <p:spPr>
            <a:xfrm>
              <a:off x="1066034" y="2685696"/>
              <a:ext cx="7407275" cy="907941"/>
            </a:xfrm>
            <a:prstGeom prst="roundRect">
              <a:avLst>
                <a:gd name="adj" fmla="val 0"/>
              </a:avLst>
            </a:prstGeom>
            <a:no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>
                <a:spcAft>
                  <a:spcPts val="600"/>
                </a:spcAft>
              </a:pPr>
              <a:endParaRPr lang="ko-KR" altLang="en-US" sz="20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z="28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accent4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금전</a:t>
              </a:r>
              <a:r>
                <a:rPr lang="en-US" altLang="ko-KR" sz="28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accent4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accent4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유가증권</a:t>
              </a:r>
              <a:r>
                <a:rPr lang="en-US" altLang="ko-KR" sz="28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28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상품권 제외</a:t>
              </a:r>
              <a:r>
                <a:rPr lang="en-US" altLang="ko-KR" sz="28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sz="28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accent4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을 제외한 일체의 물품</a:t>
              </a:r>
              <a:endParaRPr lang="en-US" altLang="ko-KR" sz="2800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사각형: 둥근 위쪽 모서리 11">
              <a:extLst>
                <a:ext uri="{FF2B5EF4-FFF2-40B4-BE49-F238E27FC236}">
                  <a16:creationId xmlns:a16="http://schemas.microsoft.com/office/drawing/2014/main" id="{231622B9-0EBE-4BB7-83BA-23A3ED8ACBBC}"/>
                </a:ext>
              </a:extLst>
            </p:cNvPr>
            <p:cNvSpPr/>
            <p:nvPr/>
          </p:nvSpPr>
          <p:spPr>
            <a:xfrm>
              <a:off x="1211656" y="4822569"/>
              <a:ext cx="7056044" cy="977056"/>
            </a:xfrm>
            <a:prstGeom prst="round2SameRect">
              <a:avLst>
                <a:gd name="adj1" fmla="val 12088"/>
                <a:gd name="adj2" fmla="val 0"/>
              </a:avLst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shade val="30000"/>
                    <a:satMod val="115000"/>
                  </a:schemeClr>
                </a:gs>
                <a:gs pos="50000">
                  <a:schemeClr val="accent1">
                    <a:lumMod val="60000"/>
                    <a:lumOff val="40000"/>
                    <a:shade val="67500"/>
                    <a:satMod val="115000"/>
                  </a:schemeClr>
                </a:gs>
                <a:gs pos="100000">
                  <a:schemeClr val="accent1">
                    <a:lumMod val="60000"/>
                    <a:lumOff val="40000"/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</p:spPr>
          <p:txBody>
            <a:bodyPr wrap="square" lIns="144000" tIns="324000" rIns="144000" bIns="144000" anchor="t">
              <a:noAutofit/>
            </a:bodyPr>
            <a:lstStyle/>
            <a:p>
              <a:pPr algn="ctr" defTabSz="914400" fontAlgn="base"/>
              <a:endParaRPr lang="ko-KR" altLang="en-US" sz="2000" b="1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8" name="타원 67"/>
            <p:cNvSpPr/>
            <p:nvPr/>
          </p:nvSpPr>
          <p:spPr>
            <a:xfrm>
              <a:off x="2334285" y="4689743"/>
              <a:ext cx="4282289" cy="46323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800" b="1" dirty="0">
                  <a:solidFill>
                    <a:schemeClr val="accent5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경조사비</a:t>
              </a:r>
              <a:r>
                <a:rPr lang="en-US" altLang="ko-KR" sz="2800" b="1" dirty="0">
                  <a:solidFill>
                    <a:schemeClr val="accent5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(5</a:t>
              </a:r>
              <a:r>
                <a:rPr lang="ko-KR" altLang="en-US" sz="2800" b="1" dirty="0">
                  <a:solidFill>
                    <a:schemeClr val="accent5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만원</a:t>
              </a:r>
              <a:r>
                <a:rPr lang="en-US" altLang="ko-KR" sz="2800" b="1" dirty="0">
                  <a:solidFill>
                    <a:schemeClr val="accent5">
                      <a:lumMod val="50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)</a:t>
              </a:r>
              <a:endParaRPr lang="ko-KR" altLang="en-US" sz="2800" b="1" dirty="0">
                <a:solidFill>
                  <a:schemeClr val="accent5">
                    <a:lumMod val="50000"/>
                  </a:scheme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  <p:sp>
          <p:nvSpPr>
            <p:cNvPr id="73" name="사각형: 둥근 모서리 25">
              <a:extLst>
                <a:ext uri="{FF2B5EF4-FFF2-40B4-BE49-F238E27FC236}">
                  <a16:creationId xmlns:a16="http://schemas.microsoft.com/office/drawing/2014/main" id="{0F25D6BF-D440-434B-95FE-11875FC28F26}"/>
                </a:ext>
              </a:extLst>
            </p:cNvPr>
            <p:cNvSpPr/>
            <p:nvPr/>
          </p:nvSpPr>
          <p:spPr>
            <a:xfrm>
              <a:off x="871381" y="4821983"/>
              <a:ext cx="7407275" cy="907941"/>
            </a:xfrm>
            <a:prstGeom prst="roundRect">
              <a:avLst>
                <a:gd name="adj" fmla="val 0"/>
              </a:avLst>
            </a:prstGeom>
            <a:noFill/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>
                <a:spcAft>
                  <a:spcPts val="600"/>
                </a:spcAft>
              </a:pPr>
              <a:endParaRPr lang="ko-KR" altLang="en-US" sz="20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ko-KR" altLang="en-US" sz="2800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결혼과 장례에 한정</a:t>
              </a:r>
              <a:endParaRPr lang="en-US" altLang="ko-KR" sz="28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70C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5" name="직사각형 74">
              <a:extLst>
                <a:ext uri="{FF2B5EF4-FFF2-40B4-BE49-F238E27FC236}">
                  <a16:creationId xmlns:a16="http://schemas.microsoft.com/office/drawing/2014/main" id="{1F44F692-92CC-4C00-AE4E-DA5A0C6C86E0}"/>
                </a:ext>
              </a:extLst>
            </p:cNvPr>
            <p:cNvSpPr/>
            <p:nvPr/>
          </p:nvSpPr>
          <p:spPr>
            <a:xfrm>
              <a:off x="1530312" y="3787293"/>
              <a:ext cx="6409127" cy="36933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※ </a:t>
              </a:r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상품권 </a:t>
              </a:r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: </a:t>
              </a:r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물품  상품권</a:t>
              </a:r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커피 </a:t>
              </a:r>
              <a:r>
                <a:rPr lang="ko-KR" altLang="en-US" b="1" spc="-10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기프티콘</a:t>
              </a:r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등</a:t>
              </a:r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 </a:t>
              </a:r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및 용역 상품권</a:t>
              </a:r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공연관람권 등</a:t>
              </a:r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ko-KR" altLang="en-US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1F44F692-92CC-4C00-AE4E-DA5A0C6C86E0}"/>
                </a:ext>
              </a:extLst>
            </p:cNvPr>
            <p:cNvSpPr/>
            <p:nvPr/>
          </p:nvSpPr>
          <p:spPr>
            <a:xfrm>
              <a:off x="2646391" y="5799625"/>
              <a:ext cx="3948517" cy="36933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생일</a:t>
              </a:r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돌</a:t>
              </a:r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집들이</a:t>
              </a:r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승진</a:t>
              </a:r>
              <a:r>
                <a:rPr lang="en-US" altLang="ko-KR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전보 등은 경조사 아님</a:t>
              </a:r>
            </a:p>
          </p:txBody>
        </p:sp>
      </p:grp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F44F692-92CC-4C00-AE4E-DA5A0C6C86E0}"/>
              </a:ext>
            </a:extLst>
          </p:cNvPr>
          <p:cNvSpPr/>
          <p:nvPr/>
        </p:nvSpPr>
        <p:spPr>
          <a:xfrm>
            <a:off x="1285397" y="4350976"/>
            <a:ext cx="639951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※ </a:t>
            </a:r>
            <a:r>
              <a:rPr lang="ko-KR" altLang="en-US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농축수산물</a:t>
            </a:r>
            <a:r>
              <a:rPr lang="en-US" altLang="ko-KR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농축수산가공품 선물 가액  </a:t>
            </a:r>
            <a:r>
              <a:rPr lang="en-US" altLang="ko-KR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</a:t>
            </a:r>
            <a:r>
              <a:rPr lang="ko-KR" altLang="en-US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</a:t>
            </a:r>
            <a:r>
              <a:rPr lang="en-US" altLang="ko-KR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설</a:t>
            </a:r>
            <a:r>
              <a:rPr lang="en-US" altLang="ko-KR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추석명절 </a:t>
            </a:r>
            <a:r>
              <a:rPr lang="en-US" altLang="ko-KR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30</a:t>
            </a:r>
            <a:r>
              <a:rPr lang="ko-KR" altLang="en-US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만원</a:t>
            </a:r>
            <a:r>
              <a:rPr lang="en-US" altLang="ko-KR" b="1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43C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b="1" spc="-1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0043C8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138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62">
            <a:extLst>
              <a:ext uri="{FF2B5EF4-FFF2-40B4-BE49-F238E27FC236}">
                <a16:creationId xmlns:a16="http://schemas.microsoft.com/office/drawing/2014/main" id="{4691514E-834C-4524-B380-7352F677194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2F321E12-A962-45D6-8E85-C9068A0AAB0D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527B92D2-8364-4760-9F79-9A5446370521}"/>
                </a:ext>
              </a:extLst>
            </p:cNvPr>
            <p:cNvSpPr txBox="1"/>
            <p:nvPr/>
          </p:nvSpPr>
          <p:spPr>
            <a:xfrm>
              <a:off x="188953" y="279874"/>
              <a:ext cx="8170033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914400">
                <a:defRPr/>
              </a:pP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예외사유 제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2</a:t>
              </a: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</a:rPr>
                <a:t>호  </a:t>
              </a:r>
              <a:r>
                <a:rPr lang="ko-KR" altLang="en-US" sz="20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 </a:t>
              </a:r>
              <a:r>
                <a:rPr lang="en-US" altLang="ko-KR" sz="20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| </a:t>
              </a:r>
              <a:r>
                <a:rPr lang="ko-KR" altLang="en-US" sz="27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제</a:t>
              </a:r>
              <a:r>
                <a:rPr lang="en-US" altLang="ko-KR" sz="27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2</a:t>
              </a:r>
              <a:r>
                <a:rPr lang="ko-KR" altLang="en-US" sz="27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호 </a:t>
              </a:r>
              <a:r>
                <a:rPr lang="ko-KR" altLang="en-US" sz="2700" b="1" kern="0" spc="-8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금품등</a:t>
              </a:r>
              <a:r>
                <a:rPr lang="ko-KR" altLang="en-US" sz="27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+mj-ea"/>
                  <a:ea typeface="+mj-ea"/>
                </a:rPr>
                <a:t> 수수 가능 여부 예시</a:t>
              </a:r>
              <a:endParaRPr lang="en-US" altLang="ko-KR" sz="27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66" name="직각 삼각형 65">
              <a:extLst>
                <a:ext uri="{FF2B5EF4-FFF2-40B4-BE49-F238E27FC236}">
                  <a16:creationId xmlns:a16="http://schemas.microsoft.com/office/drawing/2014/main" id="{61840630-BDAE-4208-A63C-FC18B3B9EE6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7" name="직각 삼각형 66">
              <a:extLst>
                <a:ext uri="{FF2B5EF4-FFF2-40B4-BE49-F238E27FC236}">
                  <a16:creationId xmlns:a16="http://schemas.microsoft.com/office/drawing/2014/main" id="{9AFAE4EF-2480-44E3-AF31-4339D8616E7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9" name="직선 연결선 68">
              <a:extLst>
                <a:ext uri="{FF2B5EF4-FFF2-40B4-BE49-F238E27FC236}">
                  <a16:creationId xmlns:a16="http://schemas.microsoft.com/office/drawing/2014/main" id="{8B17E12D-D3FB-4A23-AE91-5C160D9A658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69">
              <a:extLst>
                <a:ext uri="{FF2B5EF4-FFF2-40B4-BE49-F238E27FC236}">
                  <a16:creationId xmlns:a16="http://schemas.microsoft.com/office/drawing/2014/main" id="{28804AED-FB3F-4014-A2D4-040D5BF796B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71" name="직사각형 70">
                <a:extLst>
                  <a:ext uri="{FF2B5EF4-FFF2-40B4-BE49-F238E27FC236}">
                    <a16:creationId xmlns:a16="http://schemas.microsoft.com/office/drawing/2014/main" id="{8096A6DF-82F7-4671-AD5C-43528539BC7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72" name="직사각형 71">
                <a:extLst>
                  <a:ext uri="{FF2B5EF4-FFF2-40B4-BE49-F238E27FC236}">
                    <a16:creationId xmlns:a16="http://schemas.microsoft.com/office/drawing/2014/main" id="{634F0BDF-3F46-4D08-9772-6B259FA23FB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F78AF8A8-FC7E-4BC2-8BEE-317BE6D4D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32</a:t>
            </a:fld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1409091" y="4197610"/>
            <a:ext cx="1819000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  <a:scene3d>
              <a:camera prst="orthographicFront"/>
              <a:lightRig rig="threePt" dir="tl"/>
            </a:scene3d>
            <a:sp3d>
              <a:bevelT w="1270" h="1270"/>
              <a:contourClr>
                <a:srgbClr val="001746"/>
              </a:contourClr>
            </a:sp3d>
          </a:bodyPr>
          <a:lstStyle>
            <a:defPPr>
              <a:defRPr lang="ko-KR"/>
            </a:defPPr>
            <a:lvl1pPr algn="ctr">
              <a:defRPr sz="2400" b="1" spc="-5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defRPr>
            </a:lvl1pPr>
          </a:lstStyle>
          <a:p>
            <a:pPr algn="l"/>
            <a:r>
              <a:rPr lang="ko-KR" altLang="en-US" sz="2000" spc="-150" dirty="0">
                <a:solidFill>
                  <a:schemeClr val="bg1"/>
                </a:solidFill>
                <a:latin typeface="+mn-ea"/>
                <a:ea typeface="+mn-ea"/>
              </a:rPr>
              <a:t>판     단</a:t>
            </a:r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42" y="4184922"/>
            <a:ext cx="301994" cy="336507"/>
          </a:xfrm>
          <a:prstGeom prst="rect">
            <a:avLst/>
          </a:prstGeom>
        </p:spPr>
      </p:pic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99105"/>
              </p:ext>
            </p:extLst>
          </p:nvPr>
        </p:nvGraphicFramePr>
        <p:xfrm>
          <a:off x="529583" y="1087132"/>
          <a:ext cx="8084834" cy="55472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28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560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2381">
                <a:tc>
                  <a:txBody>
                    <a:bodyPr/>
                    <a:lstStyle/>
                    <a:p>
                      <a:pPr marL="0" algn="ctr" defTabSz="914400" rtl="0" eaLnBrk="1" latinLnBrk="0" hangingPunct="0"/>
                      <a:r>
                        <a:rPr lang="ko-KR" altLang="en-US" sz="2000" kern="1200" spc="-100" dirty="0" err="1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897A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금품등</a:t>
                      </a:r>
                      <a:r>
                        <a:rPr lang="ko-KR" altLang="en-US" sz="2000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897A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 수수 </a:t>
                      </a:r>
                      <a:r>
                        <a:rPr lang="ko-KR" altLang="en-US" sz="2000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00FF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가능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0"/>
                      <a:r>
                        <a:rPr lang="ko-KR" altLang="en-US" sz="2000" kern="1200" spc="-100" dirty="0" err="1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897A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금품등</a:t>
                      </a:r>
                      <a:r>
                        <a:rPr lang="ko-KR" altLang="en-US" sz="2000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897A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 수수 </a:t>
                      </a:r>
                      <a:r>
                        <a:rPr lang="ko-KR" altLang="en-US" sz="2000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FF0000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불가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4118"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원활한 직무수행 목적이 인정되는 통상적인 업무협의</a:t>
                      </a:r>
                      <a:r>
                        <a:rPr lang="en-US" altLang="ko-KR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간담회</a:t>
                      </a:r>
                      <a:r>
                        <a:rPr lang="en-US" altLang="ko-KR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자문회의 등</a:t>
                      </a:r>
                      <a:endParaRPr lang="en-US" altLang="ko-KR" sz="1600" b="1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  <a:p>
                      <a:pPr marL="87312" indent="0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예시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)  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공무원과 업무 관련 회의가 길어져 샌드위치를 먹으며 회의하는 경우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en-US" altLang="ko-KR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만원  내에서 음식물 수수</a:t>
                      </a:r>
                      <a:r>
                        <a:rPr lang="ko-KR" altLang="en-US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 가능</a:t>
                      </a:r>
                      <a:endParaRPr lang="ko-KR" altLang="en-US" sz="1600" b="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203200" marR="0" lvl="0" indent="-115888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인</a:t>
                      </a:r>
                      <a:r>
                        <a:rPr kumimoji="0" lang="en-US" altLang="ko-KR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·</a:t>
                      </a:r>
                      <a:r>
                        <a:rPr kumimoji="0" lang="ko-KR" altLang="en-US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허가 신청인</a:t>
                      </a:r>
                      <a:r>
                        <a:rPr kumimoji="0" lang="en-US" altLang="ko-KR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지도 </a:t>
                      </a:r>
                      <a:r>
                        <a:rPr kumimoji="0" lang="en-US" altLang="ko-KR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·</a:t>
                      </a:r>
                      <a:r>
                        <a:rPr kumimoji="0" lang="ko-KR" altLang="en-US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단속 대상자</a:t>
                      </a:r>
                      <a:r>
                        <a:rPr kumimoji="0" lang="en-US" altLang="ko-KR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입찰 상대방</a:t>
                      </a:r>
                      <a:r>
                        <a:rPr kumimoji="0" lang="en-US" altLang="ko-KR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고소</a:t>
                      </a:r>
                      <a:r>
                        <a:rPr kumimoji="0" lang="en-US" altLang="ko-KR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·</a:t>
                      </a:r>
                      <a:r>
                        <a:rPr kumimoji="0" lang="ko-KR" altLang="en-US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고발인 등이 담당 공직자에게 주는 선물</a:t>
                      </a:r>
                      <a:r>
                        <a:rPr kumimoji="0" lang="en-US" altLang="ko-KR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600" b="1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음식물 등 </a:t>
                      </a:r>
                      <a:r>
                        <a:rPr kumimoji="0" lang="en-US" altLang="ko-KR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예시</a:t>
                      </a:r>
                      <a:r>
                        <a:rPr kumimoji="0" lang="en-US" altLang="ko-KR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인허가 담당기관과 </a:t>
                      </a:r>
                      <a:r>
                        <a:rPr kumimoji="0" lang="ko-KR" altLang="en-US" sz="1500" b="0" i="0" u="none" strike="noStrike" kern="1200" cap="none" spc="-80" normalizeH="0" baseline="0" noProof="0" dirty="0" err="1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피인허가</a:t>
                      </a:r>
                      <a:r>
                        <a:rPr kumimoji="0" lang="ko-KR" altLang="en-US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 기관은 직무관련성의 </a:t>
                      </a:r>
                      <a:r>
                        <a:rPr kumimoji="0" lang="ko-KR" altLang="en-US" sz="1500" b="0" i="0" u="none" strike="noStrike" kern="1200" cap="none" spc="-80" normalizeH="0" baseline="0" noProof="0" dirty="0" err="1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밀접성</a:t>
                      </a:r>
                      <a:r>
                        <a:rPr kumimoji="0" lang="ko-KR" altLang="en-US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 정도가 높다고 할 수 있고</a:t>
                      </a:r>
                      <a:r>
                        <a:rPr kumimoji="0" lang="en-US" altLang="ko-KR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인허가를 심사하는 중 인허가 담당기관 공직자에게 </a:t>
                      </a:r>
                      <a:r>
                        <a:rPr kumimoji="0" lang="ko-KR" altLang="en-US" sz="1500" b="0" i="0" u="none" strike="noStrike" kern="1200" cap="none" spc="-80" normalizeH="0" baseline="0" noProof="0" dirty="0" err="1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금품등</a:t>
                      </a:r>
                      <a:r>
                        <a:rPr kumimoji="0" lang="ko-KR" altLang="en-US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 제공 시 공정한 직무집행의 저해 우려가 있다고 봄이 상당하므로</a:t>
                      </a:r>
                      <a:r>
                        <a:rPr kumimoji="0" lang="en-US" altLang="ko-KR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인허가 담당기관의 장에게 제공하는 선물은 원활한 직무수행</a:t>
                      </a:r>
                      <a:r>
                        <a:rPr kumimoji="0" lang="en-US" altLang="ko-KR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사교</a:t>
                      </a:r>
                      <a:r>
                        <a:rPr kumimoji="0" lang="en-US" altLang="ko-KR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․</a:t>
                      </a:r>
                      <a:r>
                        <a:rPr kumimoji="0" lang="ko-KR" altLang="en-US" sz="15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의례의 목적이 인정된다고 보기 어려움</a:t>
                      </a:r>
                      <a:endParaRPr lang="ko-KR" altLang="en-US" sz="1500" dirty="0"/>
                    </a:p>
                  </a:txBody>
                  <a:tcPr marL="72000" marR="72000" marT="36000" marB="36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9704"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유관기관 담당자가 승진한 경우 등</a:t>
                      </a:r>
                      <a:endParaRPr lang="en-US" altLang="ko-KR" sz="1600" b="1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  <a:p>
                      <a:pPr marL="87312" indent="0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예시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)  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유관기관 담당자가 승진한 경우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사교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의례 등의 목적이 인정되는 것으로 보아 가액 범위  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만원 내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농수산물 선물 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15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만원 내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선물 가능</a:t>
                      </a:r>
                      <a:endParaRPr lang="ko-KR" altLang="en-US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endParaRPr lang="ko-KR" altLang="en-US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3560"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업무 협력에 따른 감사 표시 등</a:t>
                      </a:r>
                      <a:endParaRPr lang="en-US" altLang="ko-KR" sz="1600" b="1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  <a:p>
                      <a:pPr marL="87312" indent="0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예시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관련 기관과의 원활한 협업 이행과 해당 업무 종료 후 감사함으로 상대 기관 담당자와 음식을 함께 하거나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선물을 하는 경우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가액 범위 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만원 내에서 가능</a:t>
                      </a:r>
                      <a:endParaRPr lang="en-US" altLang="ko-KR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203200" marR="0" indent="-115888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altLang="ko-KR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60440"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명절에 따른 선물 제공 등</a:t>
                      </a:r>
                      <a:endParaRPr lang="en-US" altLang="ko-KR" sz="1600" b="1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  <a:p>
                      <a:pPr marL="87312" indent="0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예시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지방자치단체에서 직무 관련이 있는  지방의회 의원들에게 추석 선물을 하는 경우</a:t>
                      </a:r>
                      <a:r>
                        <a:rPr lang="en-US" altLang="ko-KR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특정 감사기간</a:t>
                      </a:r>
                      <a:r>
                        <a:rPr lang="ko-KR" altLang="en-US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 등이 아니라면 원활한 직무수행 등의 목적이 인정되는 것으로 보아 가액 범위  내 </a:t>
                      </a:r>
                      <a:r>
                        <a:rPr lang="en-US" altLang="ko-KR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5</a:t>
                      </a:r>
                      <a:r>
                        <a:rPr lang="ko-KR" altLang="en-US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만원</a:t>
                      </a:r>
                      <a:r>
                        <a:rPr lang="en-US" altLang="ko-KR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농수산물 등은 </a:t>
                      </a:r>
                      <a:r>
                        <a:rPr lang="en-US" altLang="ko-KR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15</a:t>
                      </a:r>
                      <a:r>
                        <a:rPr lang="ko-KR" altLang="en-US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만원</a:t>
                      </a:r>
                      <a:r>
                        <a:rPr lang="en-US" altLang="ko-KR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설 </a:t>
                      </a:r>
                      <a:r>
                        <a:rPr lang="en-US" altLang="ko-KR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추석은 </a:t>
                      </a:r>
                      <a:r>
                        <a:rPr lang="en-US" altLang="ko-KR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30</a:t>
                      </a:r>
                      <a:r>
                        <a:rPr lang="ko-KR" altLang="en-US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만원</a:t>
                      </a:r>
                      <a:r>
                        <a:rPr lang="en-US" altLang="ko-KR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600" b="0" strike="noStrike" kern="1200" spc="-8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내에서 선물 가능</a:t>
                      </a:r>
                      <a:endParaRPr lang="en-US" altLang="ko-KR" sz="1600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</a:txBody>
                  <a:tcPr marL="72000" marR="72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03200" indent="-115888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지도</a:t>
                      </a:r>
                      <a:r>
                        <a:rPr lang="en-US" altLang="ko-KR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평가 등을 받는 학생이 교사</a:t>
                      </a:r>
                      <a:r>
                        <a:rPr lang="en-US" altLang="ko-KR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교수</a:t>
                      </a:r>
                      <a:r>
                        <a:rPr lang="en-US" altLang="ko-KR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에게 주는 선물</a:t>
                      </a:r>
                      <a:r>
                        <a:rPr lang="en-US" altLang="ko-KR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음식물 등</a:t>
                      </a:r>
                      <a:endParaRPr lang="en-US" altLang="ko-KR" sz="1600" b="1" strike="noStrike" kern="1200" spc="-8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나눔바른고딕" pitchFamily="50" charset="-127"/>
                        <a:ea typeface="나눔바른고딕" pitchFamily="50" charset="-127"/>
                        <a:cs typeface="+mn-cs"/>
                      </a:endParaRPr>
                    </a:p>
                    <a:p>
                      <a:pPr marL="87312" indent="0" algn="l" defTabSz="914400" rtl="0" eaLnBrk="1" latinLnBrk="0" hangingPunct="0">
                        <a:spcAft>
                          <a:spcPts val="20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en-US" altLang="ko-KR" sz="14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예시</a:t>
                      </a:r>
                      <a:r>
                        <a:rPr kumimoji="0" lang="en-US" altLang="ko-KR" sz="1400" b="0" i="0" u="none" strike="noStrike" kern="1200" cap="none" spc="-80" normalizeH="0" baseline="0" noProof="0" dirty="0">
                          <a:ln>
                            <a:solidFill>
                              <a:srgbClr val="4472C4">
                                <a:alpha val="0"/>
                              </a:srgb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4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학생에 대한 평가</a:t>
                      </a:r>
                      <a:r>
                        <a:rPr lang="en-US" altLang="ko-KR" sz="14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4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지도 업무를 수행하는 교수와 학생 사이에는 밀접한 직무관련성이 인정되므로 원활한 직무수행</a:t>
                      </a:r>
                      <a:r>
                        <a:rPr lang="en-US" altLang="ko-KR" sz="14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사교</a:t>
                      </a:r>
                      <a:r>
                        <a:rPr lang="en-US" altLang="ko-KR" sz="14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4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의례의 목적이 인정되기 어려워</a:t>
                      </a:r>
                      <a:r>
                        <a:rPr lang="en-US" altLang="ko-KR" sz="14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학생이 교수에게 </a:t>
                      </a:r>
                      <a:r>
                        <a:rPr lang="ko-KR" altLang="en-US" sz="1400" b="0" strike="noStrike" kern="1200" spc="-8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금품등을</a:t>
                      </a:r>
                      <a:r>
                        <a:rPr lang="ko-KR" altLang="en-US" sz="1400" b="0" strike="noStrike" kern="1200" spc="-8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바른고딕" pitchFamily="50" charset="-127"/>
                          <a:ea typeface="나눔바른고딕" pitchFamily="50" charset="-127"/>
                          <a:cs typeface="+mn-cs"/>
                        </a:rPr>
                        <a:t> 제공하는 것은 청탁금지법상 허용되기 어려움</a:t>
                      </a:r>
                    </a:p>
                  </a:txBody>
                  <a:tcPr marL="72000" marR="72000" marT="36000" marB="36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285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직사각형 41">
            <a:extLst>
              <a:ext uri="{FF2B5EF4-FFF2-40B4-BE49-F238E27FC236}">
                <a16:creationId xmlns:a16="http://schemas.microsoft.com/office/drawing/2014/main" id="{209DAE26-5515-42EF-80D0-0ADC3FDED3C1}"/>
              </a:ext>
            </a:extLst>
          </p:cNvPr>
          <p:cNvSpPr/>
          <p:nvPr/>
        </p:nvSpPr>
        <p:spPr>
          <a:xfrm flipV="1">
            <a:off x="2" y="1036472"/>
            <a:ext cx="9143998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5000"/>
                </a:srgbClr>
              </a:gs>
              <a:gs pos="86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19">
            <a:extLst>
              <a:ext uri="{FF2B5EF4-FFF2-40B4-BE49-F238E27FC236}">
                <a16:creationId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40">
            <a:extLst>
              <a:ext uri="{FF2B5EF4-FFF2-40B4-BE49-F238E27FC236}">
                <a16:creationId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488176" y="752146"/>
            <a:ext cx="8027359" cy="2795388"/>
            <a:chOff x="685448" y="1233403"/>
            <a:chExt cx="7961993" cy="3018895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866900" y="1655509"/>
              <a:ext cx="6769656" cy="2596788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685448" y="1655509"/>
              <a:ext cx="1444170" cy="2596789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1050940" y="2514142"/>
              <a:ext cx="667461" cy="12360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50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+mj-ea"/>
                  <a:ea typeface="+mj-ea"/>
                </a:rPr>
                <a:t>Q</a:t>
              </a:r>
              <a:endParaRPr lang="ko-KR" altLang="en-US" sz="50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19577" y="1233403"/>
              <a:ext cx="6427864" cy="29914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우리기관은 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A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에 소재하고 있는 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B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경찰서입니다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. </a:t>
              </a:r>
            </a:p>
            <a:p>
              <a:pPr fontAlgn="base">
                <a:lnSpc>
                  <a:spcPct val="150000"/>
                </a:lnSpc>
              </a:pPr>
              <a:r>
                <a:rPr lang="ko-KR" altLang="en-US" sz="16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같은 지역에 소재한 </a:t>
              </a:r>
              <a:r>
                <a:rPr lang="en-US" altLang="ko-KR" sz="16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C</a:t>
              </a:r>
              <a:r>
                <a:rPr lang="ko-KR" altLang="en-US" sz="16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병원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에서 </a:t>
              </a:r>
              <a:r>
                <a:rPr lang="ko-KR" altLang="en-US" sz="16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우리 경찰서를 대상으로 </a:t>
              </a:r>
              <a:r>
                <a:rPr lang="ko-KR" altLang="en-US" sz="1600" b="1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검진비</a:t>
              </a:r>
              <a:r>
                <a:rPr lang="en-US" altLang="ko-KR" sz="16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6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진료비 할인 등의</a:t>
              </a:r>
              <a:r>
                <a:rPr lang="en-US" altLang="ko-KR" sz="16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6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의료서비스 협약을 제안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했습니다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. 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해당 협약이 청탁금지법상 허용되나요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?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(1)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협약대상 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: 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경찰청 소속 </a:t>
              </a:r>
              <a:r>
                <a:rPr lang="ko-KR" altLang="en-US" sz="13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全직원</a:t>
              </a:r>
              <a:endPara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(2)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협약기간 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: 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체결일로부터 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1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년</a:t>
              </a:r>
              <a:endPara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(3)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협약내용 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:  </a:t>
              </a:r>
              <a:r>
                <a:rPr lang="ko-KR" altLang="en-US" sz="13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비급여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진료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건강검진 비용의 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10%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할인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(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연 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1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회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, 25%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할인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)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(4)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예외사항 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:  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경찰관이 병원 또는 관계자 사건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수사</a:t>
              </a:r>
              <a:r>
                <a:rPr lang="en-US" altLang="ko-KR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3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민원 처리 시 </a:t>
              </a:r>
              <a:r>
                <a:rPr lang="ko-KR" altLang="en-US" sz="13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미적용</a:t>
              </a:r>
              <a:endPara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33</a:t>
            </a:fld>
            <a:endParaRPr lang="ko-KR" altLang="en-US"/>
          </a:p>
        </p:txBody>
      </p:sp>
      <p:grpSp>
        <p:nvGrpSpPr>
          <p:cNvPr id="6" name="그룹 35"/>
          <p:cNvGrpSpPr/>
          <p:nvPr/>
        </p:nvGrpSpPr>
        <p:grpSpPr>
          <a:xfrm>
            <a:off x="514139" y="3620641"/>
            <a:ext cx="8240394" cy="2811336"/>
            <a:chOff x="733846" y="2413389"/>
            <a:chExt cx="7830335" cy="3719043"/>
          </a:xfrm>
        </p:grpSpPr>
        <p:sp>
          <p:nvSpPr>
            <p:cNvPr id="43" name="사각형: 둥근 모서리 42">
              <a:extLst>
                <a:ext uri="{FF2B5EF4-FFF2-40B4-BE49-F238E27FC236}">
                  <a16:creationId xmlns:a16="http://schemas.microsoft.com/office/drawing/2014/main" id="{BF31CC50-6CDC-4176-9B21-96D453AD08F2}"/>
                </a:ext>
              </a:extLst>
            </p:cNvPr>
            <p:cNvSpPr/>
            <p:nvPr/>
          </p:nvSpPr>
          <p:spPr>
            <a:xfrm>
              <a:off x="1624327" y="2413389"/>
              <a:ext cx="6769656" cy="3719043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BF06D745-2526-4E9B-A892-95C55EF55E95}"/>
                </a:ext>
              </a:extLst>
            </p:cNvPr>
            <p:cNvSpPr/>
            <p:nvPr/>
          </p:nvSpPr>
          <p:spPr>
            <a:xfrm>
              <a:off x="733846" y="2413389"/>
              <a:ext cx="1358900" cy="3719043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28">
              <a:extLst>
                <a:ext uri="{FF2B5EF4-FFF2-40B4-BE49-F238E27FC236}">
                  <a16:creationId xmlns:a16="http://schemas.microsoft.com/office/drawing/2014/main" id="{A32A0B49-E58F-4E19-9E6C-19103CBF524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315558" y="5253612"/>
              <a:ext cx="771527" cy="792164"/>
              <a:chOff x="375" y="3607"/>
              <a:chExt cx="486" cy="499"/>
            </a:xfrm>
            <a:solidFill>
              <a:schemeClr val="bg1"/>
            </a:solidFill>
          </p:grpSpPr>
          <p:sp>
            <p:nvSpPr>
              <p:cNvPr id="48" name="Freeform 29">
                <a:extLst>
                  <a:ext uri="{FF2B5EF4-FFF2-40B4-BE49-F238E27FC236}">
                    <a16:creationId xmlns:a16="http://schemas.microsoft.com/office/drawing/2014/main" id="{F6064405-A12A-4551-A011-28B49CBA6D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" y="3873"/>
                <a:ext cx="69" cy="66"/>
              </a:xfrm>
              <a:custGeom>
                <a:avLst/>
                <a:gdLst>
                  <a:gd name="T0" fmla="*/ 16 w 69"/>
                  <a:gd name="T1" fmla="*/ 66 h 66"/>
                  <a:gd name="T2" fmla="*/ 16 w 69"/>
                  <a:gd name="T3" fmla="*/ 66 h 66"/>
                  <a:gd name="T4" fmla="*/ 14 w 69"/>
                  <a:gd name="T5" fmla="*/ 66 h 66"/>
                  <a:gd name="T6" fmla="*/ 10 w 69"/>
                  <a:gd name="T7" fmla="*/ 65 h 66"/>
                  <a:gd name="T8" fmla="*/ 6 w 69"/>
                  <a:gd name="T9" fmla="*/ 63 h 66"/>
                  <a:gd name="T10" fmla="*/ 4 w 69"/>
                  <a:gd name="T11" fmla="*/ 61 h 66"/>
                  <a:gd name="T12" fmla="*/ 4 w 69"/>
                  <a:gd name="T13" fmla="*/ 61 h 66"/>
                  <a:gd name="T14" fmla="*/ 1 w 69"/>
                  <a:gd name="T15" fmla="*/ 56 h 66"/>
                  <a:gd name="T16" fmla="*/ 0 w 69"/>
                  <a:gd name="T17" fmla="*/ 51 h 66"/>
                  <a:gd name="T18" fmla="*/ 1 w 69"/>
                  <a:gd name="T19" fmla="*/ 45 h 66"/>
                  <a:gd name="T20" fmla="*/ 5 w 69"/>
                  <a:gd name="T21" fmla="*/ 41 h 66"/>
                  <a:gd name="T22" fmla="*/ 44 w 69"/>
                  <a:gd name="T23" fmla="*/ 3 h 66"/>
                  <a:gd name="T24" fmla="*/ 44 w 69"/>
                  <a:gd name="T25" fmla="*/ 3 h 66"/>
                  <a:gd name="T26" fmla="*/ 49 w 69"/>
                  <a:gd name="T27" fmla="*/ 1 h 66"/>
                  <a:gd name="T28" fmla="*/ 55 w 69"/>
                  <a:gd name="T29" fmla="*/ 0 h 66"/>
                  <a:gd name="T30" fmla="*/ 60 w 69"/>
                  <a:gd name="T31" fmla="*/ 1 h 66"/>
                  <a:gd name="T32" fmla="*/ 65 w 69"/>
                  <a:gd name="T33" fmla="*/ 5 h 66"/>
                  <a:gd name="T34" fmla="*/ 65 w 69"/>
                  <a:gd name="T35" fmla="*/ 5 h 66"/>
                  <a:gd name="T36" fmla="*/ 67 w 69"/>
                  <a:gd name="T37" fmla="*/ 10 h 66"/>
                  <a:gd name="T38" fmla="*/ 69 w 69"/>
                  <a:gd name="T39" fmla="*/ 15 h 66"/>
                  <a:gd name="T40" fmla="*/ 67 w 69"/>
                  <a:gd name="T41" fmla="*/ 21 h 66"/>
                  <a:gd name="T42" fmla="*/ 64 w 69"/>
                  <a:gd name="T43" fmla="*/ 25 h 66"/>
                  <a:gd name="T44" fmla="*/ 25 w 69"/>
                  <a:gd name="T45" fmla="*/ 62 h 66"/>
                  <a:gd name="T46" fmla="*/ 25 w 69"/>
                  <a:gd name="T47" fmla="*/ 62 h 66"/>
                  <a:gd name="T48" fmla="*/ 21 w 69"/>
                  <a:gd name="T49" fmla="*/ 65 h 66"/>
                  <a:gd name="T50" fmla="*/ 16 w 69"/>
                  <a:gd name="T51" fmla="*/ 66 h 66"/>
                  <a:gd name="T52" fmla="*/ 16 w 69"/>
                  <a:gd name="T5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9" h="66">
                    <a:moveTo>
                      <a:pt x="16" y="66"/>
                    </a:moveTo>
                    <a:lnTo>
                      <a:pt x="16" y="66"/>
                    </a:lnTo>
                    <a:lnTo>
                      <a:pt x="14" y="66"/>
                    </a:lnTo>
                    <a:lnTo>
                      <a:pt x="10" y="65"/>
                    </a:lnTo>
                    <a:lnTo>
                      <a:pt x="6" y="63"/>
                    </a:lnTo>
                    <a:lnTo>
                      <a:pt x="4" y="61"/>
                    </a:lnTo>
                    <a:lnTo>
                      <a:pt x="4" y="61"/>
                    </a:lnTo>
                    <a:lnTo>
                      <a:pt x="1" y="56"/>
                    </a:lnTo>
                    <a:lnTo>
                      <a:pt x="0" y="51"/>
                    </a:lnTo>
                    <a:lnTo>
                      <a:pt x="1" y="45"/>
                    </a:lnTo>
                    <a:lnTo>
                      <a:pt x="5" y="41"/>
                    </a:lnTo>
                    <a:lnTo>
                      <a:pt x="44" y="3"/>
                    </a:lnTo>
                    <a:lnTo>
                      <a:pt x="44" y="3"/>
                    </a:lnTo>
                    <a:lnTo>
                      <a:pt x="49" y="1"/>
                    </a:lnTo>
                    <a:lnTo>
                      <a:pt x="55" y="0"/>
                    </a:lnTo>
                    <a:lnTo>
                      <a:pt x="60" y="1"/>
                    </a:lnTo>
                    <a:lnTo>
                      <a:pt x="65" y="5"/>
                    </a:lnTo>
                    <a:lnTo>
                      <a:pt x="65" y="5"/>
                    </a:lnTo>
                    <a:lnTo>
                      <a:pt x="67" y="10"/>
                    </a:lnTo>
                    <a:lnTo>
                      <a:pt x="69" y="15"/>
                    </a:lnTo>
                    <a:lnTo>
                      <a:pt x="67" y="21"/>
                    </a:lnTo>
                    <a:lnTo>
                      <a:pt x="64" y="25"/>
                    </a:lnTo>
                    <a:lnTo>
                      <a:pt x="25" y="62"/>
                    </a:lnTo>
                    <a:lnTo>
                      <a:pt x="25" y="62"/>
                    </a:lnTo>
                    <a:lnTo>
                      <a:pt x="21" y="65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30">
                <a:extLst>
                  <a:ext uri="{FF2B5EF4-FFF2-40B4-BE49-F238E27FC236}">
                    <a16:creationId xmlns:a16="http://schemas.microsoft.com/office/drawing/2014/main" id="{7609EA8C-C05E-4205-89D0-C169110E54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7" y="3845"/>
                <a:ext cx="68" cy="66"/>
              </a:xfrm>
              <a:custGeom>
                <a:avLst/>
                <a:gdLst>
                  <a:gd name="T0" fmla="*/ 16 w 68"/>
                  <a:gd name="T1" fmla="*/ 66 h 66"/>
                  <a:gd name="T2" fmla="*/ 16 w 68"/>
                  <a:gd name="T3" fmla="*/ 66 h 66"/>
                  <a:gd name="T4" fmla="*/ 13 w 68"/>
                  <a:gd name="T5" fmla="*/ 66 h 66"/>
                  <a:gd name="T6" fmla="*/ 10 w 68"/>
                  <a:gd name="T7" fmla="*/ 65 h 66"/>
                  <a:gd name="T8" fmla="*/ 6 w 68"/>
                  <a:gd name="T9" fmla="*/ 64 h 66"/>
                  <a:gd name="T10" fmla="*/ 3 w 68"/>
                  <a:gd name="T11" fmla="*/ 61 h 66"/>
                  <a:gd name="T12" fmla="*/ 3 w 68"/>
                  <a:gd name="T13" fmla="*/ 61 h 66"/>
                  <a:gd name="T14" fmla="*/ 1 w 68"/>
                  <a:gd name="T15" fmla="*/ 56 h 66"/>
                  <a:gd name="T16" fmla="*/ 0 w 68"/>
                  <a:gd name="T17" fmla="*/ 51 h 66"/>
                  <a:gd name="T18" fmla="*/ 1 w 68"/>
                  <a:gd name="T19" fmla="*/ 45 h 66"/>
                  <a:gd name="T20" fmla="*/ 5 w 68"/>
                  <a:gd name="T21" fmla="*/ 41 h 66"/>
                  <a:gd name="T22" fmla="*/ 43 w 68"/>
                  <a:gd name="T23" fmla="*/ 4 h 66"/>
                  <a:gd name="T24" fmla="*/ 43 w 68"/>
                  <a:gd name="T25" fmla="*/ 4 h 66"/>
                  <a:gd name="T26" fmla="*/ 48 w 68"/>
                  <a:gd name="T27" fmla="*/ 2 h 66"/>
                  <a:gd name="T28" fmla="*/ 55 w 68"/>
                  <a:gd name="T29" fmla="*/ 0 h 66"/>
                  <a:gd name="T30" fmla="*/ 60 w 68"/>
                  <a:gd name="T31" fmla="*/ 2 h 66"/>
                  <a:gd name="T32" fmla="*/ 65 w 68"/>
                  <a:gd name="T33" fmla="*/ 5 h 66"/>
                  <a:gd name="T34" fmla="*/ 65 w 68"/>
                  <a:gd name="T35" fmla="*/ 5 h 66"/>
                  <a:gd name="T36" fmla="*/ 67 w 68"/>
                  <a:gd name="T37" fmla="*/ 10 h 66"/>
                  <a:gd name="T38" fmla="*/ 68 w 68"/>
                  <a:gd name="T39" fmla="*/ 15 h 66"/>
                  <a:gd name="T40" fmla="*/ 67 w 68"/>
                  <a:gd name="T41" fmla="*/ 20 h 66"/>
                  <a:gd name="T42" fmla="*/ 63 w 68"/>
                  <a:gd name="T43" fmla="*/ 25 h 66"/>
                  <a:gd name="T44" fmla="*/ 25 w 68"/>
                  <a:gd name="T45" fmla="*/ 63 h 66"/>
                  <a:gd name="T46" fmla="*/ 25 w 68"/>
                  <a:gd name="T47" fmla="*/ 63 h 66"/>
                  <a:gd name="T48" fmla="*/ 21 w 68"/>
                  <a:gd name="T49" fmla="*/ 65 h 66"/>
                  <a:gd name="T50" fmla="*/ 16 w 68"/>
                  <a:gd name="T51" fmla="*/ 66 h 66"/>
                  <a:gd name="T52" fmla="*/ 16 w 68"/>
                  <a:gd name="T5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8" h="66">
                    <a:moveTo>
                      <a:pt x="16" y="66"/>
                    </a:moveTo>
                    <a:lnTo>
                      <a:pt x="16" y="66"/>
                    </a:lnTo>
                    <a:lnTo>
                      <a:pt x="13" y="66"/>
                    </a:lnTo>
                    <a:lnTo>
                      <a:pt x="10" y="65"/>
                    </a:lnTo>
                    <a:lnTo>
                      <a:pt x="6" y="64"/>
                    </a:lnTo>
                    <a:lnTo>
                      <a:pt x="3" y="61"/>
                    </a:lnTo>
                    <a:lnTo>
                      <a:pt x="3" y="61"/>
                    </a:lnTo>
                    <a:lnTo>
                      <a:pt x="1" y="56"/>
                    </a:lnTo>
                    <a:lnTo>
                      <a:pt x="0" y="51"/>
                    </a:lnTo>
                    <a:lnTo>
                      <a:pt x="1" y="45"/>
                    </a:lnTo>
                    <a:lnTo>
                      <a:pt x="5" y="41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8" y="2"/>
                    </a:lnTo>
                    <a:lnTo>
                      <a:pt x="55" y="0"/>
                    </a:lnTo>
                    <a:lnTo>
                      <a:pt x="60" y="2"/>
                    </a:lnTo>
                    <a:lnTo>
                      <a:pt x="65" y="5"/>
                    </a:lnTo>
                    <a:lnTo>
                      <a:pt x="65" y="5"/>
                    </a:lnTo>
                    <a:lnTo>
                      <a:pt x="67" y="10"/>
                    </a:lnTo>
                    <a:lnTo>
                      <a:pt x="68" y="15"/>
                    </a:lnTo>
                    <a:lnTo>
                      <a:pt x="67" y="20"/>
                    </a:lnTo>
                    <a:lnTo>
                      <a:pt x="63" y="25"/>
                    </a:lnTo>
                    <a:lnTo>
                      <a:pt x="25" y="63"/>
                    </a:lnTo>
                    <a:lnTo>
                      <a:pt x="25" y="63"/>
                    </a:lnTo>
                    <a:lnTo>
                      <a:pt x="21" y="65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31">
                <a:extLst>
                  <a:ext uri="{FF2B5EF4-FFF2-40B4-BE49-F238E27FC236}">
                    <a16:creationId xmlns:a16="http://schemas.microsoft.com/office/drawing/2014/main" id="{D25641E4-4156-4EC5-BC7B-EE753226A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4" y="3934"/>
                <a:ext cx="55" cy="53"/>
              </a:xfrm>
              <a:custGeom>
                <a:avLst/>
                <a:gdLst>
                  <a:gd name="T0" fmla="*/ 15 w 55"/>
                  <a:gd name="T1" fmla="*/ 53 h 53"/>
                  <a:gd name="T2" fmla="*/ 15 w 55"/>
                  <a:gd name="T3" fmla="*/ 53 h 53"/>
                  <a:gd name="T4" fmla="*/ 9 w 55"/>
                  <a:gd name="T5" fmla="*/ 53 h 53"/>
                  <a:gd name="T6" fmla="*/ 4 w 55"/>
                  <a:gd name="T7" fmla="*/ 50 h 53"/>
                  <a:gd name="T8" fmla="*/ 4 w 55"/>
                  <a:gd name="T9" fmla="*/ 50 h 53"/>
                  <a:gd name="T10" fmla="*/ 1 w 55"/>
                  <a:gd name="T11" fmla="*/ 45 h 53"/>
                  <a:gd name="T12" fmla="*/ 0 w 55"/>
                  <a:gd name="T13" fmla="*/ 40 h 53"/>
                  <a:gd name="T14" fmla="*/ 1 w 55"/>
                  <a:gd name="T15" fmla="*/ 35 h 53"/>
                  <a:gd name="T16" fmla="*/ 4 w 55"/>
                  <a:gd name="T17" fmla="*/ 31 h 53"/>
                  <a:gd name="T18" fmla="*/ 34 w 55"/>
                  <a:gd name="T19" fmla="*/ 4 h 53"/>
                  <a:gd name="T20" fmla="*/ 34 w 55"/>
                  <a:gd name="T21" fmla="*/ 4 h 53"/>
                  <a:gd name="T22" fmla="*/ 37 w 55"/>
                  <a:gd name="T23" fmla="*/ 0 h 53"/>
                  <a:gd name="T24" fmla="*/ 42 w 55"/>
                  <a:gd name="T25" fmla="*/ 0 h 53"/>
                  <a:gd name="T26" fmla="*/ 47 w 55"/>
                  <a:gd name="T27" fmla="*/ 1 h 53"/>
                  <a:gd name="T28" fmla="*/ 51 w 55"/>
                  <a:gd name="T29" fmla="*/ 4 h 53"/>
                  <a:gd name="T30" fmla="*/ 51 w 55"/>
                  <a:gd name="T31" fmla="*/ 4 h 53"/>
                  <a:gd name="T32" fmla="*/ 55 w 55"/>
                  <a:gd name="T33" fmla="*/ 7 h 53"/>
                  <a:gd name="T34" fmla="*/ 55 w 55"/>
                  <a:gd name="T35" fmla="*/ 12 h 53"/>
                  <a:gd name="T36" fmla="*/ 55 w 55"/>
                  <a:gd name="T37" fmla="*/ 17 h 53"/>
                  <a:gd name="T38" fmla="*/ 51 w 55"/>
                  <a:gd name="T39" fmla="*/ 22 h 53"/>
                  <a:gd name="T40" fmla="*/ 22 w 55"/>
                  <a:gd name="T41" fmla="*/ 50 h 53"/>
                  <a:gd name="T42" fmla="*/ 22 w 55"/>
                  <a:gd name="T43" fmla="*/ 50 h 53"/>
                  <a:gd name="T44" fmla="*/ 19 w 55"/>
                  <a:gd name="T45" fmla="*/ 52 h 53"/>
                  <a:gd name="T46" fmla="*/ 15 w 55"/>
                  <a:gd name="T47" fmla="*/ 53 h 53"/>
                  <a:gd name="T48" fmla="*/ 15 w 55"/>
                  <a:gd name="T49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53">
                    <a:moveTo>
                      <a:pt x="15" y="53"/>
                    </a:moveTo>
                    <a:lnTo>
                      <a:pt x="15" y="53"/>
                    </a:lnTo>
                    <a:lnTo>
                      <a:pt x="9" y="53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1" y="45"/>
                    </a:lnTo>
                    <a:lnTo>
                      <a:pt x="0" y="40"/>
                    </a:lnTo>
                    <a:lnTo>
                      <a:pt x="1" y="35"/>
                    </a:lnTo>
                    <a:lnTo>
                      <a:pt x="4" y="31"/>
                    </a:lnTo>
                    <a:lnTo>
                      <a:pt x="34" y="4"/>
                    </a:lnTo>
                    <a:lnTo>
                      <a:pt x="34" y="4"/>
                    </a:lnTo>
                    <a:lnTo>
                      <a:pt x="37" y="0"/>
                    </a:lnTo>
                    <a:lnTo>
                      <a:pt x="42" y="0"/>
                    </a:lnTo>
                    <a:lnTo>
                      <a:pt x="47" y="1"/>
                    </a:lnTo>
                    <a:lnTo>
                      <a:pt x="51" y="4"/>
                    </a:lnTo>
                    <a:lnTo>
                      <a:pt x="51" y="4"/>
                    </a:lnTo>
                    <a:lnTo>
                      <a:pt x="55" y="7"/>
                    </a:lnTo>
                    <a:lnTo>
                      <a:pt x="55" y="12"/>
                    </a:lnTo>
                    <a:lnTo>
                      <a:pt x="55" y="17"/>
                    </a:lnTo>
                    <a:lnTo>
                      <a:pt x="51" y="22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19" y="52"/>
                    </a:lnTo>
                    <a:lnTo>
                      <a:pt x="15" y="53"/>
                    </a:lnTo>
                    <a:lnTo>
                      <a:pt x="15" y="5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32">
                <a:extLst>
                  <a:ext uri="{FF2B5EF4-FFF2-40B4-BE49-F238E27FC236}">
                    <a16:creationId xmlns:a16="http://schemas.microsoft.com/office/drawing/2014/main" id="{C5F24CA2-12BE-4E91-BBF8-35843DB63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3" y="3901"/>
                <a:ext cx="68" cy="65"/>
              </a:xfrm>
              <a:custGeom>
                <a:avLst/>
                <a:gdLst>
                  <a:gd name="T0" fmla="*/ 17 w 68"/>
                  <a:gd name="T1" fmla="*/ 65 h 65"/>
                  <a:gd name="T2" fmla="*/ 17 w 68"/>
                  <a:gd name="T3" fmla="*/ 65 h 65"/>
                  <a:gd name="T4" fmla="*/ 14 w 68"/>
                  <a:gd name="T5" fmla="*/ 65 h 65"/>
                  <a:gd name="T6" fmla="*/ 10 w 68"/>
                  <a:gd name="T7" fmla="*/ 65 h 65"/>
                  <a:gd name="T8" fmla="*/ 7 w 68"/>
                  <a:gd name="T9" fmla="*/ 64 h 65"/>
                  <a:gd name="T10" fmla="*/ 5 w 68"/>
                  <a:gd name="T11" fmla="*/ 62 h 65"/>
                  <a:gd name="T12" fmla="*/ 5 w 68"/>
                  <a:gd name="T13" fmla="*/ 62 h 65"/>
                  <a:gd name="T14" fmla="*/ 1 w 68"/>
                  <a:gd name="T15" fmla="*/ 57 h 65"/>
                  <a:gd name="T16" fmla="*/ 0 w 68"/>
                  <a:gd name="T17" fmla="*/ 50 h 65"/>
                  <a:gd name="T18" fmla="*/ 1 w 68"/>
                  <a:gd name="T19" fmla="*/ 45 h 65"/>
                  <a:gd name="T20" fmla="*/ 5 w 68"/>
                  <a:gd name="T21" fmla="*/ 40 h 65"/>
                  <a:gd name="T22" fmla="*/ 43 w 68"/>
                  <a:gd name="T23" fmla="*/ 4 h 65"/>
                  <a:gd name="T24" fmla="*/ 43 w 68"/>
                  <a:gd name="T25" fmla="*/ 4 h 65"/>
                  <a:gd name="T26" fmla="*/ 48 w 68"/>
                  <a:gd name="T27" fmla="*/ 0 h 65"/>
                  <a:gd name="T28" fmla="*/ 55 w 68"/>
                  <a:gd name="T29" fmla="*/ 0 h 65"/>
                  <a:gd name="T30" fmla="*/ 60 w 68"/>
                  <a:gd name="T31" fmla="*/ 2 h 65"/>
                  <a:gd name="T32" fmla="*/ 65 w 68"/>
                  <a:gd name="T33" fmla="*/ 4 h 65"/>
                  <a:gd name="T34" fmla="*/ 65 w 68"/>
                  <a:gd name="T35" fmla="*/ 4 h 65"/>
                  <a:gd name="T36" fmla="*/ 68 w 68"/>
                  <a:gd name="T37" fmla="*/ 9 h 65"/>
                  <a:gd name="T38" fmla="*/ 68 w 68"/>
                  <a:gd name="T39" fmla="*/ 15 h 65"/>
                  <a:gd name="T40" fmla="*/ 67 w 68"/>
                  <a:gd name="T41" fmla="*/ 20 h 65"/>
                  <a:gd name="T42" fmla="*/ 65 w 68"/>
                  <a:gd name="T43" fmla="*/ 25 h 65"/>
                  <a:gd name="T44" fmla="*/ 25 w 68"/>
                  <a:gd name="T45" fmla="*/ 62 h 65"/>
                  <a:gd name="T46" fmla="*/ 25 w 68"/>
                  <a:gd name="T47" fmla="*/ 62 h 65"/>
                  <a:gd name="T48" fmla="*/ 21 w 68"/>
                  <a:gd name="T49" fmla="*/ 64 h 65"/>
                  <a:gd name="T50" fmla="*/ 17 w 68"/>
                  <a:gd name="T51" fmla="*/ 65 h 65"/>
                  <a:gd name="T52" fmla="*/ 17 w 68"/>
                  <a:gd name="T5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8" h="65">
                    <a:moveTo>
                      <a:pt x="17" y="65"/>
                    </a:moveTo>
                    <a:lnTo>
                      <a:pt x="17" y="65"/>
                    </a:lnTo>
                    <a:lnTo>
                      <a:pt x="14" y="65"/>
                    </a:lnTo>
                    <a:lnTo>
                      <a:pt x="10" y="65"/>
                    </a:lnTo>
                    <a:lnTo>
                      <a:pt x="7" y="64"/>
                    </a:lnTo>
                    <a:lnTo>
                      <a:pt x="5" y="62"/>
                    </a:lnTo>
                    <a:lnTo>
                      <a:pt x="5" y="62"/>
                    </a:lnTo>
                    <a:lnTo>
                      <a:pt x="1" y="57"/>
                    </a:lnTo>
                    <a:lnTo>
                      <a:pt x="0" y="50"/>
                    </a:lnTo>
                    <a:lnTo>
                      <a:pt x="1" y="45"/>
                    </a:lnTo>
                    <a:lnTo>
                      <a:pt x="5" y="40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8" y="0"/>
                    </a:lnTo>
                    <a:lnTo>
                      <a:pt x="55" y="0"/>
                    </a:lnTo>
                    <a:lnTo>
                      <a:pt x="60" y="2"/>
                    </a:lnTo>
                    <a:lnTo>
                      <a:pt x="65" y="4"/>
                    </a:lnTo>
                    <a:lnTo>
                      <a:pt x="65" y="4"/>
                    </a:lnTo>
                    <a:lnTo>
                      <a:pt x="68" y="9"/>
                    </a:lnTo>
                    <a:lnTo>
                      <a:pt x="68" y="15"/>
                    </a:lnTo>
                    <a:lnTo>
                      <a:pt x="67" y="20"/>
                    </a:lnTo>
                    <a:lnTo>
                      <a:pt x="65" y="25"/>
                    </a:lnTo>
                    <a:lnTo>
                      <a:pt x="25" y="62"/>
                    </a:lnTo>
                    <a:lnTo>
                      <a:pt x="25" y="62"/>
                    </a:lnTo>
                    <a:lnTo>
                      <a:pt x="21" y="64"/>
                    </a:lnTo>
                    <a:lnTo>
                      <a:pt x="17" y="65"/>
                    </a:lnTo>
                    <a:lnTo>
                      <a:pt x="17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33">
                <a:extLst>
                  <a:ext uri="{FF2B5EF4-FFF2-40B4-BE49-F238E27FC236}">
                    <a16:creationId xmlns:a16="http://schemas.microsoft.com/office/drawing/2014/main" id="{9A25F42B-9783-4274-8F6C-64283754C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" y="3760"/>
                <a:ext cx="125" cy="113"/>
              </a:xfrm>
              <a:custGeom>
                <a:avLst/>
                <a:gdLst>
                  <a:gd name="T0" fmla="*/ 117 w 125"/>
                  <a:gd name="T1" fmla="*/ 77 h 113"/>
                  <a:gd name="T2" fmla="*/ 34 w 125"/>
                  <a:gd name="T3" fmla="*/ 5 h 113"/>
                  <a:gd name="T4" fmla="*/ 34 w 125"/>
                  <a:gd name="T5" fmla="*/ 5 h 113"/>
                  <a:gd name="T6" fmla="*/ 31 w 125"/>
                  <a:gd name="T7" fmla="*/ 3 h 113"/>
                  <a:gd name="T8" fmla="*/ 27 w 125"/>
                  <a:gd name="T9" fmla="*/ 2 h 113"/>
                  <a:gd name="T10" fmla="*/ 24 w 125"/>
                  <a:gd name="T11" fmla="*/ 0 h 113"/>
                  <a:gd name="T12" fmla="*/ 19 w 125"/>
                  <a:gd name="T13" fmla="*/ 0 h 113"/>
                  <a:gd name="T14" fmla="*/ 15 w 125"/>
                  <a:gd name="T15" fmla="*/ 2 h 113"/>
                  <a:gd name="T16" fmla="*/ 11 w 125"/>
                  <a:gd name="T17" fmla="*/ 3 h 113"/>
                  <a:gd name="T18" fmla="*/ 9 w 125"/>
                  <a:gd name="T19" fmla="*/ 5 h 113"/>
                  <a:gd name="T20" fmla="*/ 5 w 125"/>
                  <a:gd name="T21" fmla="*/ 8 h 113"/>
                  <a:gd name="T22" fmla="*/ 5 w 125"/>
                  <a:gd name="T23" fmla="*/ 8 h 113"/>
                  <a:gd name="T24" fmla="*/ 2 w 125"/>
                  <a:gd name="T25" fmla="*/ 12 h 113"/>
                  <a:gd name="T26" fmla="*/ 1 w 125"/>
                  <a:gd name="T27" fmla="*/ 15 h 113"/>
                  <a:gd name="T28" fmla="*/ 0 w 125"/>
                  <a:gd name="T29" fmla="*/ 19 h 113"/>
                  <a:gd name="T30" fmla="*/ 0 w 125"/>
                  <a:gd name="T31" fmla="*/ 23 h 113"/>
                  <a:gd name="T32" fmla="*/ 1 w 125"/>
                  <a:gd name="T33" fmla="*/ 27 h 113"/>
                  <a:gd name="T34" fmla="*/ 2 w 125"/>
                  <a:gd name="T35" fmla="*/ 30 h 113"/>
                  <a:gd name="T36" fmla="*/ 5 w 125"/>
                  <a:gd name="T37" fmla="*/ 34 h 113"/>
                  <a:gd name="T38" fmla="*/ 7 w 125"/>
                  <a:gd name="T39" fmla="*/ 37 h 113"/>
                  <a:gd name="T40" fmla="*/ 91 w 125"/>
                  <a:gd name="T41" fmla="*/ 108 h 113"/>
                  <a:gd name="T42" fmla="*/ 91 w 125"/>
                  <a:gd name="T43" fmla="*/ 108 h 113"/>
                  <a:gd name="T44" fmla="*/ 97 w 125"/>
                  <a:gd name="T45" fmla="*/ 111 h 113"/>
                  <a:gd name="T46" fmla="*/ 103 w 125"/>
                  <a:gd name="T47" fmla="*/ 113 h 113"/>
                  <a:gd name="T48" fmla="*/ 103 w 125"/>
                  <a:gd name="T49" fmla="*/ 113 h 113"/>
                  <a:gd name="T50" fmla="*/ 108 w 125"/>
                  <a:gd name="T51" fmla="*/ 113 h 113"/>
                  <a:gd name="T52" fmla="*/ 112 w 125"/>
                  <a:gd name="T53" fmla="*/ 111 h 113"/>
                  <a:gd name="T54" fmla="*/ 116 w 125"/>
                  <a:gd name="T55" fmla="*/ 109 h 113"/>
                  <a:gd name="T56" fmla="*/ 120 w 125"/>
                  <a:gd name="T57" fmla="*/ 105 h 113"/>
                  <a:gd name="T58" fmla="*/ 120 w 125"/>
                  <a:gd name="T59" fmla="*/ 105 h 113"/>
                  <a:gd name="T60" fmla="*/ 122 w 125"/>
                  <a:gd name="T61" fmla="*/ 103 h 113"/>
                  <a:gd name="T62" fmla="*/ 123 w 125"/>
                  <a:gd name="T63" fmla="*/ 99 h 113"/>
                  <a:gd name="T64" fmla="*/ 125 w 125"/>
                  <a:gd name="T65" fmla="*/ 94 h 113"/>
                  <a:gd name="T66" fmla="*/ 125 w 125"/>
                  <a:gd name="T67" fmla="*/ 90 h 113"/>
                  <a:gd name="T68" fmla="*/ 125 w 125"/>
                  <a:gd name="T69" fmla="*/ 87 h 113"/>
                  <a:gd name="T70" fmla="*/ 122 w 125"/>
                  <a:gd name="T71" fmla="*/ 83 h 113"/>
                  <a:gd name="T72" fmla="*/ 121 w 125"/>
                  <a:gd name="T73" fmla="*/ 79 h 113"/>
                  <a:gd name="T74" fmla="*/ 117 w 125"/>
                  <a:gd name="T75" fmla="*/ 77 h 113"/>
                  <a:gd name="T76" fmla="*/ 117 w 125"/>
                  <a:gd name="T77" fmla="*/ 7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5" h="113">
                    <a:moveTo>
                      <a:pt x="117" y="77"/>
                    </a:moveTo>
                    <a:lnTo>
                      <a:pt x="34" y="5"/>
                    </a:lnTo>
                    <a:lnTo>
                      <a:pt x="34" y="5"/>
                    </a:lnTo>
                    <a:lnTo>
                      <a:pt x="31" y="3"/>
                    </a:lnTo>
                    <a:lnTo>
                      <a:pt x="27" y="2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3"/>
                    </a:lnTo>
                    <a:lnTo>
                      <a:pt x="9" y="5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2" y="12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2" y="30"/>
                    </a:lnTo>
                    <a:lnTo>
                      <a:pt x="5" y="34"/>
                    </a:lnTo>
                    <a:lnTo>
                      <a:pt x="7" y="37"/>
                    </a:lnTo>
                    <a:lnTo>
                      <a:pt x="91" y="108"/>
                    </a:lnTo>
                    <a:lnTo>
                      <a:pt x="91" y="108"/>
                    </a:lnTo>
                    <a:lnTo>
                      <a:pt x="97" y="111"/>
                    </a:lnTo>
                    <a:lnTo>
                      <a:pt x="103" y="113"/>
                    </a:lnTo>
                    <a:lnTo>
                      <a:pt x="103" y="113"/>
                    </a:lnTo>
                    <a:lnTo>
                      <a:pt x="108" y="113"/>
                    </a:lnTo>
                    <a:lnTo>
                      <a:pt x="112" y="111"/>
                    </a:lnTo>
                    <a:lnTo>
                      <a:pt x="116" y="109"/>
                    </a:lnTo>
                    <a:lnTo>
                      <a:pt x="120" y="105"/>
                    </a:lnTo>
                    <a:lnTo>
                      <a:pt x="120" y="105"/>
                    </a:lnTo>
                    <a:lnTo>
                      <a:pt x="122" y="103"/>
                    </a:lnTo>
                    <a:lnTo>
                      <a:pt x="123" y="99"/>
                    </a:lnTo>
                    <a:lnTo>
                      <a:pt x="125" y="94"/>
                    </a:lnTo>
                    <a:lnTo>
                      <a:pt x="125" y="90"/>
                    </a:lnTo>
                    <a:lnTo>
                      <a:pt x="125" y="87"/>
                    </a:lnTo>
                    <a:lnTo>
                      <a:pt x="122" y="83"/>
                    </a:lnTo>
                    <a:lnTo>
                      <a:pt x="121" y="79"/>
                    </a:lnTo>
                    <a:lnTo>
                      <a:pt x="117" y="77"/>
                    </a:lnTo>
                    <a:lnTo>
                      <a:pt x="117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34">
                <a:extLst>
                  <a:ext uri="{FF2B5EF4-FFF2-40B4-BE49-F238E27FC236}">
                    <a16:creationId xmlns:a16="http://schemas.microsoft.com/office/drawing/2014/main" id="{8206B5B0-EC1C-45B0-84DA-22A0588837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" y="3894"/>
                <a:ext cx="39" cy="40"/>
              </a:xfrm>
              <a:custGeom>
                <a:avLst/>
                <a:gdLst>
                  <a:gd name="T0" fmla="*/ 19 w 39"/>
                  <a:gd name="T1" fmla="*/ 0 h 40"/>
                  <a:gd name="T2" fmla="*/ 19 w 39"/>
                  <a:gd name="T3" fmla="*/ 0 h 40"/>
                  <a:gd name="T4" fmla="*/ 23 w 39"/>
                  <a:gd name="T5" fmla="*/ 1 h 40"/>
                  <a:gd name="T6" fmla="*/ 26 w 39"/>
                  <a:gd name="T7" fmla="*/ 2 h 40"/>
                  <a:gd name="T8" fmla="*/ 33 w 39"/>
                  <a:gd name="T9" fmla="*/ 6 h 40"/>
                  <a:gd name="T10" fmla="*/ 38 w 39"/>
                  <a:gd name="T11" fmla="*/ 12 h 40"/>
                  <a:gd name="T12" fmla="*/ 38 w 39"/>
                  <a:gd name="T13" fmla="*/ 16 h 40"/>
                  <a:gd name="T14" fmla="*/ 39 w 39"/>
                  <a:gd name="T15" fmla="*/ 20 h 40"/>
                  <a:gd name="T16" fmla="*/ 39 w 39"/>
                  <a:gd name="T17" fmla="*/ 20 h 40"/>
                  <a:gd name="T18" fmla="*/ 38 w 39"/>
                  <a:gd name="T19" fmla="*/ 24 h 40"/>
                  <a:gd name="T20" fmla="*/ 38 w 39"/>
                  <a:gd name="T21" fmla="*/ 27 h 40"/>
                  <a:gd name="T22" fmla="*/ 33 w 39"/>
                  <a:gd name="T23" fmla="*/ 34 h 40"/>
                  <a:gd name="T24" fmla="*/ 26 w 39"/>
                  <a:gd name="T25" fmla="*/ 37 h 40"/>
                  <a:gd name="T26" fmla="*/ 23 w 39"/>
                  <a:gd name="T27" fmla="*/ 39 h 40"/>
                  <a:gd name="T28" fmla="*/ 19 w 39"/>
                  <a:gd name="T29" fmla="*/ 40 h 40"/>
                  <a:gd name="T30" fmla="*/ 19 w 39"/>
                  <a:gd name="T31" fmla="*/ 40 h 40"/>
                  <a:gd name="T32" fmla="*/ 15 w 39"/>
                  <a:gd name="T33" fmla="*/ 39 h 40"/>
                  <a:gd name="T34" fmla="*/ 11 w 39"/>
                  <a:gd name="T35" fmla="*/ 37 h 40"/>
                  <a:gd name="T36" fmla="*/ 5 w 39"/>
                  <a:gd name="T37" fmla="*/ 34 h 40"/>
                  <a:gd name="T38" fmla="*/ 1 w 39"/>
                  <a:gd name="T39" fmla="*/ 27 h 40"/>
                  <a:gd name="T40" fmla="*/ 0 w 39"/>
                  <a:gd name="T41" fmla="*/ 24 h 40"/>
                  <a:gd name="T42" fmla="*/ 0 w 39"/>
                  <a:gd name="T43" fmla="*/ 20 h 40"/>
                  <a:gd name="T44" fmla="*/ 0 w 39"/>
                  <a:gd name="T45" fmla="*/ 20 h 40"/>
                  <a:gd name="T46" fmla="*/ 0 w 39"/>
                  <a:gd name="T47" fmla="*/ 16 h 40"/>
                  <a:gd name="T48" fmla="*/ 1 w 39"/>
                  <a:gd name="T49" fmla="*/ 12 h 40"/>
                  <a:gd name="T50" fmla="*/ 5 w 39"/>
                  <a:gd name="T51" fmla="*/ 6 h 40"/>
                  <a:gd name="T52" fmla="*/ 11 w 39"/>
                  <a:gd name="T53" fmla="*/ 2 h 40"/>
                  <a:gd name="T54" fmla="*/ 15 w 39"/>
                  <a:gd name="T55" fmla="*/ 1 h 40"/>
                  <a:gd name="T56" fmla="*/ 19 w 39"/>
                  <a:gd name="T57" fmla="*/ 0 h 40"/>
                  <a:gd name="T58" fmla="*/ 19 w 39"/>
                  <a:gd name="T5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9" h="40">
                    <a:moveTo>
                      <a:pt x="19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6" y="2"/>
                    </a:lnTo>
                    <a:lnTo>
                      <a:pt x="33" y="6"/>
                    </a:lnTo>
                    <a:lnTo>
                      <a:pt x="38" y="12"/>
                    </a:lnTo>
                    <a:lnTo>
                      <a:pt x="38" y="16"/>
                    </a:lnTo>
                    <a:lnTo>
                      <a:pt x="39" y="20"/>
                    </a:lnTo>
                    <a:lnTo>
                      <a:pt x="39" y="20"/>
                    </a:lnTo>
                    <a:lnTo>
                      <a:pt x="38" y="24"/>
                    </a:lnTo>
                    <a:lnTo>
                      <a:pt x="38" y="27"/>
                    </a:lnTo>
                    <a:lnTo>
                      <a:pt x="33" y="34"/>
                    </a:lnTo>
                    <a:lnTo>
                      <a:pt x="26" y="37"/>
                    </a:lnTo>
                    <a:lnTo>
                      <a:pt x="23" y="39"/>
                    </a:lnTo>
                    <a:lnTo>
                      <a:pt x="19" y="40"/>
                    </a:lnTo>
                    <a:lnTo>
                      <a:pt x="19" y="40"/>
                    </a:lnTo>
                    <a:lnTo>
                      <a:pt x="15" y="39"/>
                    </a:lnTo>
                    <a:lnTo>
                      <a:pt x="11" y="37"/>
                    </a:lnTo>
                    <a:lnTo>
                      <a:pt x="5" y="34"/>
                    </a:lnTo>
                    <a:lnTo>
                      <a:pt x="1" y="27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5" y="1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35">
                <a:extLst>
                  <a:ext uri="{FF2B5EF4-FFF2-40B4-BE49-F238E27FC236}">
                    <a16:creationId xmlns:a16="http://schemas.microsoft.com/office/drawing/2014/main" id="{30E25697-ADFB-426B-8B6C-59DBEF12BF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" y="3945"/>
                <a:ext cx="78" cy="161"/>
              </a:xfrm>
              <a:custGeom>
                <a:avLst/>
                <a:gdLst>
                  <a:gd name="T0" fmla="*/ 78 w 78"/>
                  <a:gd name="T1" fmla="*/ 64 h 161"/>
                  <a:gd name="T2" fmla="*/ 78 w 78"/>
                  <a:gd name="T3" fmla="*/ 16 h 161"/>
                  <a:gd name="T4" fmla="*/ 78 w 78"/>
                  <a:gd name="T5" fmla="*/ 16 h 161"/>
                  <a:gd name="T6" fmla="*/ 76 w 78"/>
                  <a:gd name="T7" fmla="*/ 10 h 161"/>
                  <a:gd name="T8" fmla="*/ 73 w 78"/>
                  <a:gd name="T9" fmla="*/ 5 h 161"/>
                  <a:gd name="T10" fmla="*/ 68 w 78"/>
                  <a:gd name="T11" fmla="*/ 1 h 161"/>
                  <a:gd name="T12" fmla="*/ 61 w 78"/>
                  <a:gd name="T13" fmla="*/ 0 h 161"/>
                  <a:gd name="T14" fmla="*/ 16 w 78"/>
                  <a:gd name="T15" fmla="*/ 0 h 161"/>
                  <a:gd name="T16" fmla="*/ 16 w 78"/>
                  <a:gd name="T17" fmla="*/ 0 h 161"/>
                  <a:gd name="T18" fmla="*/ 11 w 78"/>
                  <a:gd name="T19" fmla="*/ 1 h 161"/>
                  <a:gd name="T20" fmla="*/ 5 w 78"/>
                  <a:gd name="T21" fmla="*/ 5 h 161"/>
                  <a:gd name="T22" fmla="*/ 1 w 78"/>
                  <a:gd name="T23" fmla="*/ 10 h 161"/>
                  <a:gd name="T24" fmla="*/ 0 w 78"/>
                  <a:gd name="T25" fmla="*/ 16 h 161"/>
                  <a:gd name="T26" fmla="*/ 0 w 78"/>
                  <a:gd name="T27" fmla="*/ 64 h 161"/>
                  <a:gd name="T28" fmla="*/ 0 w 78"/>
                  <a:gd name="T29" fmla="*/ 64 h 161"/>
                  <a:gd name="T30" fmla="*/ 1 w 78"/>
                  <a:gd name="T31" fmla="*/ 69 h 161"/>
                  <a:gd name="T32" fmla="*/ 4 w 78"/>
                  <a:gd name="T33" fmla="*/ 74 h 161"/>
                  <a:gd name="T34" fmla="*/ 9 w 78"/>
                  <a:gd name="T35" fmla="*/ 77 h 161"/>
                  <a:gd name="T36" fmla="*/ 15 w 78"/>
                  <a:gd name="T37" fmla="*/ 79 h 161"/>
                  <a:gd name="T38" fmla="*/ 20 w 78"/>
                  <a:gd name="T39" fmla="*/ 161 h 161"/>
                  <a:gd name="T40" fmla="*/ 59 w 78"/>
                  <a:gd name="T41" fmla="*/ 161 h 161"/>
                  <a:gd name="T42" fmla="*/ 64 w 78"/>
                  <a:gd name="T43" fmla="*/ 79 h 161"/>
                  <a:gd name="T44" fmla="*/ 64 w 78"/>
                  <a:gd name="T45" fmla="*/ 79 h 161"/>
                  <a:gd name="T46" fmla="*/ 69 w 78"/>
                  <a:gd name="T47" fmla="*/ 77 h 161"/>
                  <a:gd name="T48" fmla="*/ 74 w 78"/>
                  <a:gd name="T49" fmla="*/ 74 h 161"/>
                  <a:gd name="T50" fmla="*/ 78 w 78"/>
                  <a:gd name="T51" fmla="*/ 69 h 161"/>
                  <a:gd name="T52" fmla="*/ 78 w 78"/>
                  <a:gd name="T53" fmla="*/ 64 h 161"/>
                  <a:gd name="T54" fmla="*/ 78 w 78"/>
                  <a:gd name="T55" fmla="*/ 6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8" h="161">
                    <a:moveTo>
                      <a:pt x="78" y="64"/>
                    </a:moveTo>
                    <a:lnTo>
                      <a:pt x="78" y="16"/>
                    </a:lnTo>
                    <a:lnTo>
                      <a:pt x="78" y="16"/>
                    </a:lnTo>
                    <a:lnTo>
                      <a:pt x="76" y="10"/>
                    </a:lnTo>
                    <a:lnTo>
                      <a:pt x="73" y="5"/>
                    </a:lnTo>
                    <a:lnTo>
                      <a:pt x="68" y="1"/>
                    </a:lnTo>
                    <a:lnTo>
                      <a:pt x="61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1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6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1" y="69"/>
                    </a:lnTo>
                    <a:lnTo>
                      <a:pt x="4" y="74"/>
                    </a:lnTo>
                    <a:lnTo>
                      <a:pt x="9" y="77"/>
                    </a:lnTo>
                    <a:lnTo>
                      <a:pt x="15" y="79"/>
                    </a:lnTo>
                    <a:lnTo>
                      <a:pt x="20" y="161"/>
                    </a:lnTo>
                    <a:lnTo>
                      <a:pt x="59" y="161"/>
                    </a:lnTo>
                    <a:lnTo>
                      <a:pt x="64" y="79"/>
                    </a:lnTo>
                    <a:lnTo>
                      <a:pt x="64" y="79"/>
                    </a:lnTo>
                    <a:lnTo>
                      <a:pt x="69" y="77"/>
                    </a:lnTo>
                    <a:lnTo>
                      <a:pt x="74" y="74"/>
                    </a:lnTo>
                    <a:lnTo>
                      <a:pt x="78" y="69"/>
                    </a:lnTo>
                    <a:lnTo>
                      <a:pt x="78" y="64"/>
                    </a:lnTo>
                    <a:lnTo>
                      <a:pt x="78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Freeform 36">
                <a:extLst>
                  <a:ext uri="{FF2B5EF4-FFF2-40B4-BE49-F238E27FC236}">
                    <a16:creationId xmlns:a16="http://schemas.microsoft.com/office/drawing/2014/main" id="{AA21161A-DF01-4D6A-B179-9827225B6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" y="3651"/>
                <a:ext cx="248" cy="217"/>
              </a:xfrm>
              <a:custGeom>
                <a:avLst/>
                <a:gdLst>
                  <a:gd name="T0" fmla="*/ 248 w 248"/>
                  <a:gd name="T1" fmla="*/ 183 h 217"/>
                  <a:gd name="T2" fmla="*/ 225 w 248"/>
                  <a:gd name="T3" fmla="*/ 172 h 217"/>
                  <a:gd name="T4" fmla="*/ 195 w 248"/>
                  <a:gd name="T5" fmla="*/ 148 h 217"/>
                  <a:gd name="T6" fmla="*/ 188 w 248"/>
                  <a:gd name="T7" fmla="*/ 139 h 217"/>
                  <a:gd name="T8" fmla="*/ 183 w 248"/>
                  <a:gd name="T9" fmla="*/ 127 h 217"/>
                  <a:gd name="T10" fmla="*/ 157 w 248"/>
                  <a:gd name="T11" fmla="*/ 94 h 217"/>
                  <a:gd name="T12" fmla="*/ 160 w 248"/>
                  <a:gd name="T13" fmla="*/ 97 h 217"/>
                  <a:gd name="T14" fmla="*/ 165 w 248"/>
                  <a:gd name="T15" fmla="*/ 98 h 217"/>
                  <a:gd name="T16" fmla="*/ 175 w 248"/>
                  <a:gd name="T17" fmla="*/ 93 h 217"/>
                  <a:gd name="T18" fmla="*/ 179 w 248"/>
                  <a:gd name="T19" fmla="*/ 88 h 217"/>
                  <a:gd name="T20" fmla="*/ 178 w 248"/>
                  <a:gd name="T21" fmla="*/ 78 h 217"/>
                  <a:gd name="T22" fmla="*/ 91 w 248"/>
                  <a:gd name="T23" fmla="*/ 3 h 217"/>
                  <a:gd name="T24" fmla="*/ 86 w 248"/>
                  <a:gd name="T25" fmla="*/ 0 h 217"/>
                  <a:gd name="T26" fmla="*/ 76 w 248"/>
                  <a:gd name="T27" fmla="*/ 1 h 217"/>
                  <a:gd name="T28" fmla="*/ 72 w 248"/>
                  <a:gd name="T29" fmla="*/ 5 h 217"/>
                  <a:gd name="T30" fmla="*/ 68 w 248"/>
                  <a:gd name="T31" fmla="*/ 15 h 217"/>
                  <a:gd name="T32" fmla="*/ 73 w 248"/>
                  <a:gd name="T33" fmla="*/ 23 h 217"/>
                  <a:gd name="T34" fmla="*/ 23 w 248"/>
                  <a:gd name="T35" fmla="*/ 83 h 217"/>
                  <a:gd name="T36" fmla="*/ 22 w 248"/>
                  <a:gd name="T37" fmla="*/ 83 h 217"/>
                  <a:gd name="T38" fmla="*/ 12 w 248"/>
                  <a:gd name="T39" fmla="*/ 80 h 217"/>
                  <a:gd name="T40" fmla="*/ 3 w 248"/>
                  <a:gd name="T41" fmla="*/ 84 h 217"/>
                  <a:gd name="T42" fmla="*/ 1 w 248"/>
                  <a:gd name="T43" fmla="*/ 89 h 217"/>
                  <a:gd name="T44" fmla="*/ 1 w 248"/>
                  <a:gd name="T45" fmla="*/ 99 h 217"/>
                  <a:gd name="T46" fmla="*/ 88 w 248"/>
                  <a:gd name="T47" fmla="*/ 174 h 217"/>
                  <a:gd name="T48" fmla="*/ 92 w 248"/>
                  <a:gd name="T49" fmla="*/ 177 h 217"/>
                  <a:gd name="T50" fmla="*/ 97 w 248"/>
                  <a:gd name="T51" fmla="*/ 178 h 217"/>
                  <a:gd name="T52" fmla="*/ 108 w 248"/>
                  <a:gd name="T53" fmla="*/ 173 h 217"/>
                  <a:gd name="T54" fmla="*/ 111 w 248"/>
                  <a:gd name="T55" fmla="*/ 168 h 217"/>
                  <a:gd name="T56" fmla="*/ 109 w 248"/>
                  <a:gd name="T57" fmla="*/ 159 h 217"/>
                  <a:gd name="T58" fmla="*/ 116 w 248"/>
                  <a:gd name="T59" fmla="*/ 144 h 217"/>
                  <a:gd name="T60" fmla="*/ 236 w 248"/>
                  <a:gd name="T61" fmla="*/ 189 h 217"/>
                  <a:gd name="T62" fmla="*/ 241 w 248"/>
                  <a:gd name="T63" fmla="*/ 186 h 217"/>
                  <a:gd name="T64" fmla="*/ 248 w 248"/>
                  <a:gd name="T65" fmla="*/ 183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48" h="217">
                    <a:moveTo>
                      <a:pt x="248" y="183"/>
                    </a:moveTo>
                    <a:lnTo>
                      <a:pt x="248" y="183"/>
                    </a:lnTo>
                    <a:lnTo>
                      <a:pt x="235" y="177"/>
                    </a:lnTo>
                    <a:lnTo>
                      <a:pt x="225" y="172"/>
                    </a:lnTo>
                    <a:lnTo>
                      <a:pt x="208" y="159"/>
                    </a:lnTo>
                    <a:lnTo>
                      <a:pt x="195" y="148"/>
                    </a:lnTo>
                    <a:lnTo>
                      <a:pt x="188" y="139"/>
                    </a:lnTo>
                    <a:lnTo>
                      <a:pt x="188" y="139"/>
                    </a:lnTo>
                    <a:lnTo>
                      <a:pt x="184" y="134"/>
                    </a:lnTo>
                    <a:lnTo>
                      <a:pt x="183" y="127"/>
                    </a:lnTo>
                    <a:lnTo>
                      <a:pt x="150" y="102"/>
                    </a:lnTo>
                    <a:lnTo>
                      <a:pt x="157" y="94"/>
                    </a:lnTo>
                    <a:lnTo>
                      <a:pt x="157" y="94"/>
                    </a:lnTo>
                    <a:lnTo>
                      <a:pt x="160" y="97"/>
                    </a:lnTo>
                    <a:lnTo>
                      <a:pt x="165" y="98"/>
                    </a:lnTo>
                    <a:lnTo>
                      <a:pt x="165" y="98"/>
                    </a:lnTo>
                    <a:lnTo>
                      <a:pt x="170" y="97"/>
                    </a:lnTo>
                    <a:lnTo>
                      <a:pt x="175" y="93"/>
                    </a:lnTo>
                    <a:lnTo>
                      <a:pt x="175" y="93"/>
                    </a:lnTo>
                    <a:lnTo>
                      <a:pt x="179" y="88"/>
                    </a:lnTo>
                    <a:lnTo>
                      <a:pt x="179" y="83"/>
                    </a:lnTo>
                    <a:lnTo>
                      <a:pt x="178" y="78"/>
                    </a:lnTo>
                    <a:lnTo>
                      <a:pt x="174" y="73"/>
                    </a:lnTo>
                    <a:lnTo>
                      <a:pt x="91" y="3"/>
                    </a:lnTo>
                    <a:lnTo>
                      <a:pt x="91" y="3"/>
                    </a:lnTo>
                    <a:lnTo>
                      <a:pt x="86" y="0"/>
                    </a:lnTo>
                    <a:lnTo>
                      <a:pt x="81" y="0"/>
                    </a:lnTo>
                    <a:lnTo>
                      <a:pt x="76" y="1"/>
                    </a:lnTo>
                    <a:lnTo>
                      <a:pt x="72" y="5"/>
                    </a:lnTo>
                    <a:lnTo>
                      <a:pt x="72" y="5"/>
                    </a:lnTo>
                    <a:lnTo>
                      <a:pt x="69" y="10"/>
                    </a:lnTo>
                    <a:lnTo>
                      <a:pt x="68" y="15"/>
                    </a:lnTo>
                    <a:lnTo>
                      <a:pt x="69" y="20"/>
                    </a:lnTo>
                    <a:lnTo>
                      <a:pt x="73" y="23"/>
                    </a:lnTo>
                    <a:lnTo>
                      <a:pt x="73" y="25"/>
                    </a:lnTo>
                    <a:lnTo>
                      <a:pt x="23" y="83"/>
                    </a:lnTo>
                    <a:lnTo>
                      <a:pt x="22" y="83"/>
                    </a:lnTo>
                    <a:lnTo>
                      <a:pt x="22" y="83"/>
                    </a:lnTo>
                    <a:lnTo>
                      <a:pt x="17" y="81"/>
                    </a:lnTo>
                    <a:lnTo>
                      <a:pt x="12" y="80"/>
                    </a:lnTo>
                    <a:lnTo>
                      <a:pt x="7" y="81"/>
                    </a:lnTo>
                    <a:lnTo>
                      <a:pt x="3" y="84"/>
                    </a:lnTo>
                    <a:lnTo>
                      <a:pt x="3" y="84"/>
                    </a:lnTo>
                    <a:lnTo>
                      <a:pt x="1" y="89"/>
                    </a:lnTo>
                    <a:lnTo>
                      <a:pt x="0" y="94"/>
                    </a:lnTo>
                    <a:lnTo>
                      <a:pt x="1" y="99"/>
                    </a:lnTo>
                    <a:lnTo>
                      <a:pt x="5" y="103"/>
                    </a:lnTo>
                    <a:lnTo>
                      <a:pt x="88" y="174"/>
                    </a:lnTo>
                    <a:lnTo>
                      <a:pt x="88" y="174"/>
                    </a:lnTo>
                    <a:lnTo>
                      <a:pt x="92" y="177"/>
                    </a:lnTo>
                    <a:lnTo>
                      <a:pt x="97" y="178"/>
                    </a:lnTo>
                    <a:lnTo>
                      <a:pt x="97" y="178"/>
                    </a:lnTo>
                    <a:lnTo>
                      <a:pt x="103" y="177"/>
                    </a:lnTo>
                    <a:lnTo>
                      <a:pt x="108" y="173"/>
                    </a:lnTo>
                    <a:lnTo>
                      <a:pt x="108" y="173"/>
                    </a:lnTo>
                    <a:lnTo>
                      <a:pt x="111" y="168"/>
                    </a:lnTo>
                    <a:lnTo>
                      <a:pt x="111" y="163"/>
                    </a:lnTo>
                    <a:lnTo>
                      <a:pt x="109" y="159"/>
                    </a:lnTo>
                    <a:lnTo>
                      <a:pt x="107" y="154"/>
                    </a:lnTo>
                    <a:lnTo>
                      <a:pt x="116" y="144"/>
                    </a:lnTo>
                    <a:lnTo>
                      <a:pt x="208" y="217"/>
                    </a:lnTo>
                    <a:lnTo>
                      <a:pt x="236" y="189"/>
                    </a:lnTo>
                    <a:lnTo>
                      <a:pt x="236" y="189"/>
                    </a:lnTo>
                    <a:lnTo>
                      <a:pt x="241" y="186"/>
                    </a:lnTo>
                    <a:lnTo>
                      <a:pt x="248" y="183"/>
                    </a:lnTo>
                    <a:lnTo>
                      <a:pt x="248" y="1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37">
                <a:extLst>
                  <a:ext uri="{FF2B5EF4-FFF2-40B4-BE49-F238E27FC236}">
                    <a16:creationId xmlns:a16="http://schemas.microsoft.com/office/drawing/2014/main" id="{D495C934-B71A-457B-9C46-C4A885827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" y="3607"/>
                <a:ext cx="125" cy="112"/>
              </a:xfrm>
              <a:custGeom>
                <a:avLst/>
                <a:gdLst>
                  <a:gd name="T0" fmla="*/ 91 w 125"/>
                  <a:gd name="T1" fmla="*/ 107 h 112"/>
                  <a:gd name="T2" fmla="*/ 91 w 125"/>
                  <a:gd name="T3" fmla="*/ 107 h 112"/>
                  <a:gd name="T4" fmla="*/ 96 w 125"/>
                  <a:gd name="T5" fmla="*/ 111 h 112"/>
                  <a:gd name="T6" fmla="*/ 104 w 125"/>
                  <a:gd name="T7" fmla="*/ 112 h 112"/>
                  <a:gd name="T8" fmla="*/ 104 w 125"/>
                  <a:gd name="T9" fmla="*/ 112 h 112"/>
                  <a:gd name="T10" fmla="*/ 107 w 125"/>
                  <a:gd name="T11" fmla="*/ 112 h 112"/>
                  <a:gd name="T12" fmla="*/ 112 w 125"/>
                  <a:gd name="T13" fmla="*/ 111 h 112"/>
                  <a:gd name="T14" fmla="*/ 116 w 125"/>
                  <a:gd name="T15" fmla="*/ 109 h 112"/>
                  <a:gd name="T16" fmla="*/ 120 w 125"/>
                  <a:gd name="T17" fmla="*/ 105 h 112"/>
                  <a:gd name="T18" fmla="*/ 120 w 125"/>
                  <a:gd name="T19" fmla="*/ 105 h 112"/>
                  <a:gd name="T20" fmla="*/ 122 w 125"/>
                  <a:gd name="T21" fmla="*/ 101 h 112"/>
                  <a:gd name="T22" fmla="*/ 123 w 125"/>
                  <a:gd name="T23" fmla="*/ 97 h 112"/>
                  <a:gd name="T24" fmla="*/ 125 w 125"/>
                  <a:gd name="T25" fmla="*/ 94 h 112"/>
                  <a:gd name="T26" fmla="*/ 125 w 125"/>
                  <a:gd name="T27" fmla="*/ 90 h 112"/>
                  <a:gd name="T28" fmla="*/ 123 w 125"/>
                  <a:gd name="T29" fmla="*/ 86 h 112"/>
                  <a:gd name="T30" fmla="*/ 122 w 125"/>
                  <a:gd name="T31" fmla="*/ 82 h 112"/>
                  <a:gd name="T32" fmla="*/ 120 w 125"/>
                  <a:gd name="T33" fmla="*/ 79 h 112"/>
                  <a:gd name="T34" fmla="*/ 117 w 125"/>
                  <a:gd name="T35" fmla="*/ 76 h 112"/>
                  <a:gd name="T36" fmla="*/ 34 w 125"/>
                  <a:gd name="T37" fmla="*/ 5 h 112"/>
                  <a:gd name="T38" fmla="*/ 34 w 125"/>
                  <a:gd name="T39" fmla="*/ 5 h 112"/>
                  <a:gd name="T40" fmla="*/ 30 w 125"/>
                  <a:gd name="T41" fmla="*/ 2 h 112"/>
                  <a:gd name="T42" fmla="*/ 26 w 125"/>
                  <a:gd name="T43" fmla="*/ 1 h 112"/>
                  <a:gd name="T44" fmla="*/ 23 w 125"/>
                  <a:gd name="T45" fmla="*/ 0 h 112"/>
                  <a:gd name="T46" fmla="*/ 19 w 125"/>
                  <a:gd name="T47" fmla="*/ 0 h 112"/>
                  <a:gd name="T48" fmla="*/ 15 w 125"/>
                  <a:gd name="T49" fmla="*/ 1 h 112"/>
                  <a:gd name="T50" fmla="*/ 11 w 125"/>
                  <a:gd name="T51" fmla="*/ 2 h 112"/>
                  <a:gd name="T52" fmla="*/ 8 w 125"/>
                  <a:gd name="T53" fmla="*/ 5 h 112"/>
                  <a:gd name="T54" fmla="*/ 5 w 125"/>
                  <a:gd name="T55" fmla="*/ 7 h 112"/>
                  <a:gd name="T56" fmla="*/ 5 w 125"/>
                  <a:gd name="T57" fmla="*/ 7 h 112"/>
                  <a:gd name="T58" fmla="*/ 3 w 125"/>
                  <a:gd name="T59" fmla="*/ 11 h 112"/>
                  <a:gd name="T60" fmla="*/ 1 w 125"/>
                  <a:gd name="T61" fmla="*/ 15 h 112"/>
                  <a:gd name="T62" fmla="*/ 0 w 125"/>
                  <a:gd name="T63" fmla="*/ 19 h 112"/>
                  <a:gd name="T64" fmla="*/ 0 w 125"/>
                  <a:gd name="T65" fmla="*/ 22 h 112"/>
                  <a:gd name="T66" fmla="*/ 0 w 125"/>
                  <a:gd name="T67" fmla="*/ 26 h 112"/>
                  <a:gd name="T68" fmla="*/ 3 w 125"/>
                  <a:gd name="T69" fmla="*/ 30 h 112"/>
                  <a:gd name="T70" fmla="*/ 4 w 125"/>
                  <a:gd name="T71" fmla="*/ 34 h 112"/>
                  <a:gd name="T72" fmla="*/ 8 w 125"/>
                  <a:gd name="T73" fmla="*/ 36 h 112"/>
                  <a:gd name="T74" fmla="*/ 91 w 125"/>
                  <a:gd name="T75" fmla="*/ 10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5" h="112">
                    <a:moveTo>
                      <a:pt x="91" y="107"/>
                    </a:moveTo>
                    <a:lnTo>
                      <a:pt x="91" y="107"/>
                    </a:lnTo>
                    <a:lnTo>
                      <a:pt x="96" y="111"/>
                    </a:lnTo>
                    <a:lnTo>
                      <a:pt x="104" y="112"/>
                    </a:lnTo>
                    <a:lnTo>
                      <a:pt x="104" y="112"/>
                    </a:lnTo>
                    <a:lnTo>
                      <a:pt x="107" y="112"/>
                    </a:lnTo>
                    <a:lnTo>
                      <a:pt x="112" y="111"/>
                    </a:lnTo>
                    <a:lnTo>
                      <a:pt x="116" y="109"/>
                    </a:lnTo>
                    <a:lnTo>
                      <a:pt x="120" y="105"/>
                    </a:lnTo>
                    <a:lnTo>
                      <a:pt x="120" y="105"/>
                    </a:lnTo>
                    <a:lnTo>
                      <a:pt x="122" y="101"/>
                    </a:lnTo>
                    <a:lnTo>
                      <a:pt x="123" y="97"/>
                    </a:lnTo>
                    <a:lnTo>
                      <a:pt x="125" y="94"/>
                    </a:lnTo>
                    <a:lnTo>
                      <a:pt x="125" y="90"/>
                    </a:lnTo>
                    <a:lnTo>
                      <a:pt x="123" y="86"/>
                    </a:lnTo>
                    <a:lnTo>
                      <a:pt x="122" y="82"/>
                    </a:lnTo>
                    <a:lnTo>
                      <a:pt x="120" y="79"/>
                    </a:lnTo>
                    <a:lnTo>
                      <a:pt x="117" y="76"/>
                    </a:lnTo>
                    <a:lnTo>
                      <a:pt x="34" y="5"/>
                    </a:lnTo>
                    <a:lnTo>
                      <a:pt x="34" y="5"/>
                    </a:lnTo>
                    <a:lnTo>
                      <a:pt x="30" y="2"/>
                    </a:lnTo>
                    <a:lnTo>
                      <a:pt x="26" y="1"/>
                    </a:lnTo>
                    <a:lnTo>
                      <a:pt x="23" y="0"/>
                    </a:lnTo>
                    <a:lnTo>
                      <a:pt x="19" y="0"/>
                    </a:lnTo>
                    <a:lnTo>
                      <a:pt x="15" y="1"/>
                    </a:lnTo>
                    <a:lnTo>
                      <a:pt x="11" y="2"/>
                    </a:lnTo>
                    <a:lnTo>
                      <a:pt x="8" y="5"/>
                    </a:lnTo>
                    <a:lnTo>
                      <a:pt x="5" y="7"/>
                    </a:lnTo>
                    <a:lnTo>
                      <a:pt x="5" y="7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3" y="30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91" y="1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Freeform 38">
                <a:extLst>
                  <a:ext uri="{FF2B5EF4-FFF2-40B4-BE49-F238E27FC236}">
                    <a16:creationId xmlns:a16="http://schemas.microsoft.com/office/drawing/2014/main" id="{689A6F29-63BC-4983-A5A7-FC68629B52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" y="3763"/>
                <a:ext cx="250" cy="202"/>
              </a:xfrm>
              <a:custGeom>
                <a:avLst/>
                <a:gdLst>
                  <a:gd name="T0" fmla="*/ 178 w 250"/>
                  <a:gd name="T1" fmla="*/ 41 h 202"/>
                  <a:gd name="T2" fmla="*/ 162 w 250"/>
                  <a:gd name="T3" fmla="*/ 29 h 202"/>
                  <a:gd name="T4" fmla="*/ 144 w 250"/>
                  <a:gd name="T5" fmla="*/ 22 h 202"/>
                  <a:gd name="T6" fmla="*/ 127 w 250"/>
                  <a:gd name="T7" fmla="*/ 21 h 202"/>
                  <a:gd name="T8" fmla="*/ 110 w 250"/>
                  <a:gd name="T9" fmla="*/ 21 h 202"/>
                  <a:gd name="T10" fmla="*/ 100 w 250"/>
                  <a:gd name="T11" fmla="*/ 21 h 202"/>
                  <a:gd name="T12" fmla="*/ 79 w 250"/>
                  <a:gd name="T13" fmla="*/ 20 h 202"/>
                  <a:gd name="T14" fmla="*/ 29 w 250"/>
                  <a:gd name="T15" fmla="*/ 7 h 202"/>
                  <a:gd name="T16" fmla="*/ 11 w 250"/>
                  <a:gd name="T17" fmla="*/ 0 h 202"/>
                  <a:gd name="T18" fmla="*/ 5 w 250"/>
                  <a:gd name="T19" fmla="*/ 0 h 202"/>
                  <a:gd name="T20" fmla="*/ 1 w 250"/>
                  <a:gd name="T21" fmla="*/ 2 h 202"/>
                  <a:gd name="T22" fmla="*/ 0 w 250"/>
                  <a:gd name="T23" fmla="*/ 6 h 202"/>
                  <a:gd name="T24" fmla="*/ 0 w 250"/>
                  <a:gd name="T25" fmla="*/ 15 h 202"/>
                  <a:gd name="T26" fmla="*/ 1 w 250"/>
                  <a:gd name="T27" fmla="*/ 19 h 202"/>
                  <a:gd name="T28" fmla="*/ 21 w 250"/>
                  <a:gd name="T29" fmla="*/ 37 h 202"/>
                  <a:gd name="T30" fmla="*/ 44 w 250"/>
                  <a:gd name="T31" fmla="*/ 54 h 202"/>
                  <a:gd name="T32" fmla="*/ 78 w 250"/>
                  <a:gd name="T33" fmla="*/ 66 h 202"/>
                  <a:gd name="T34" fmla="*/ 103 w 250"/>
                  <a:gd name="T35" fmla="*/ 70 h 202"/>
                  <a:gd name="T36" fmla="*/ 104 w 250"/>
                  <a:gd name="T37" fmla="*/ 74 h 202"/>
                  <a:gd name="T38" fmla="*/ 110 w 250"/>
                  <a:gd name="T39" fmla="*/ 89 h 202"/>
                  <a:gd name="T40" fmla="*/ 124 w 250"/>
                  <a:gd name="T41" fmla="*/ 111 h 202"/>
                  <a:gd name="T42" fmla="*/ 130 w 250"/>
                  <a:gd name="T43" fmla="*/ 118 h 202"/>
                  <a:gd name="T44" fmla="*/ 155 w 250"/>
                  <a:gd name="T45" fmla="*/ 140 h 202"/>
                  <a:gd name="T46" fmla="*/ 170 w 250"/>
                  <a:gd name="T47" fmla="*/ 147 h 202"/>
                  <a:gd name="T48" fmla="*/ 189 w 250"/>
                  <a:gd name="T49" fmla="*/ 151 h 202"/>
                  <a:gd name="T50" fmla="*/ 201 w 250"/>
                  <a:gd name="T51" fmla="*/ 152 h 202"/>
                  <a:gd name="T52" fmla="*/ 201 w 250"/>
                  <a:gd name="T53" fmla="*/ 166 h 202"/>
                  <a:gd name="T54" fmla="*/ 241 w 250"/>
                  <a:gd name="T55" fmla="*/ 195 h 202"/>
                  <a:gd name="T56" fmla="*/ 250 w 250"/>
                  <a:gd name="T57" fmla="*/ 79 h 202"/>
                  <a:gd name="T58" fmla="*/ 236 w 250"/>
                  <a:gd name="T59" fmla="*/ 75 h 202"/>
                  <a:gd name="T60" fmla="*/ 208 w 250"/>
                  <a:gd name="T61" fmla="*/ 61 h 202"/>
                  <a:gd name="T62" fmla="*/ 188 w 250"/>
                  <a:gd name="T63" fmla="*/ 49 h 202"/>
                  <a:gd name="T64" fmla="*/ 178 w 250"/>
                  <a:gd name="T65" fmla="*/ 4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0" h="202">
                    <a:moveTo>
                      <a:pt x="178" y="41"/>
                    </a:moveTo>
                    <a:lnTo>
                      <a:pt x="178" y="41"/>
                    </a:lnTo>
                    <a:lnTo>
                      <a:pt x="169" y="34"/>
                    </a:lnTo>
                    <a:lnTo>
                      <a:pt x="162" y="29"/>
                    </a:lnTo>
                    <a:lnTo>
                      <a:pt x="153" y="25"/>
                    </a:lnTo>
                    <a:lnTo>
                      <a:pt x="144" y="22"/>
                    </a:lnTo>
                    <a:lnTo>
                      <a:pt x="135" y="21"/>
                    </a:lnTo>
                    <a:lnTo>
                      <a:pt x="127" y="21"/>
                    </a:lnTo>
                    <a:lnTo>
                      <a:pt x="110" y="21"/>
                    </a:lnTo>
                    <a:lnTo>
                      <a:pt x="110" y="21"/>
                    </a:lnTo>
                    <a:lnTo>
                      <a:pt x="100" y="21"/>
                    </a:lnTo>
                    <a:lnTo>
                      <a:pt x="100" y="21"/>
                    </a:lnTo>
                    <a:lnTo>
                      <a:pt x="90" y="21"/>
                    </a:lnTo>
                    <a:lnTo>
                      <a:pt x="79" y="20"/>
                    </a:lnTo>
                    <a:lnTo>
                      <a:pt x="54" y="15"/>
                    </a:lnTo>
                    <a:lnTo>
                      <a:pt x="29" y="7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2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2" y="30"/>
                    </a:lnTo>
                    <a:lnTo>
                      <a:pt x="21" y="37"/>
                    </a:lnTo>
                    <a:lnTo>
                      <a:pt x="32" y="45"/>
                    </a:lnTo>
                    <a:lnTo>
                      <a:pt x="44" y="54"/>
                    </a:lnTo>
                    <a:lnTo>
                      <a:pt x="61" y="60"/>
                    </a:lnTo>
                    <a:lnTo>
                      <a:pt x="78" y="66"/>
                    </a:lnTo>
                    <a:lnTo>
                      <a:pt x="98" y="70"/>
                    </a:lnTo>
                    <a:lnTo>
                      <a:pt x="103" y="70"/>
                    </a:lnTo>
                    <a:lnTo>
                      <a:pt x="104" y="74"/>
                    </a:lnTo>
                    <a:lnTo>
                      <a:pt x="104" y="74"/>
                    </a:lnTo>
                    <a:lnTo>
                      <a:pt x="105" y="79"/>
                    </a:lnTo>
                    <a:lnTo>
                      <a:pt x="110" y="89"/>
                    </a:lnTo>
                    <a:lnTo>
                      <a:pt x="119" y="103"/>
                    </a:lnTo>
                    <a:lnTo>
                      <a:pt x="124" y="111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42" y="130"/>
                    </a:lnTo>
                    <a:lnTo>
                      <a:pt x="155" y="140"/>
                    </a:lnTo>
                    <a:lnTo>
                      <a:pt x="163" y="143"/>
                    </a:lnTo>
                    <a:lnTo>
                      <a:pt x="170" y="147"/>
                    </a:lnTo>
                    <a:lnTo>
                      <a:pt x="179" y="150"/>
                    </a:lnTo>
                    <a:lnTo>
                      <a:pt x="189" y="151"/>
                    </a:lnTo>
                    <a:lnTo>
                      <a:pt x="189" y="151"/>
                    </a:lnTo>
                    <a:lnTo>
                      <a:pt x="201" y="152"/>
                    </a:lnTo>
                    <a:lnTo>
                      <a:pt x="201" y="158"/>
                    </a:lnTo>
                    <a:lnTo>
                      <a:pt x="201" y="166"/>
                    </a:lnTo>
                    <a:lnTo>
                      <a:pt x="241" y="195"/>
                    </a:lnTo>
                    <a:lnTo>
                      <a:pt x="241" y="195"/>
                    </a:lnTo>
                    <a:lnTo>
                      <a:pt x="250" y="202"/>
                    </a:lnTo>
                    <a:lnTo>
                      <a:pt x="250" y="79"/>
                    </a:lnTo>
                    <a:lnTo>
                      <a:pt x="250" y="79"/>
                    </a:lnTo>
                    <a:lnTo>
                      <a:pt x="236" y="75"/>
                    </a:lnTo>
                    <a:lnTo>
                      <a:pt x="218" y="66"/>
                    </a:lnTo>
                    <a:lnTo>
                      <a:pt x="208" y="61"/>
                    </a:lnTo>
                    <a:lnTo>
                      <a:pt x="198" y="55"/>
                    </a:lnTo>
                    <a:lnTo>
                      <a:pt x="188" y="49"/>
                    </a:lnTo>
                    <a:lnTo>
                      <a:pt x="178" y="41"/>
                    </a:lnTo>
                    <a:lnTo>
                      <a:pt x="178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39">
                <a:extLst>
                  <a:ext uri="{FF2B5EF4-FFF2-40B4-BE49-F238E27FC236}">
                    <a16:creationId xmlns:a16="http://schemas.microsoft.com/office/drawing/2014/main" id="{43E4EFEC-E456-4D0E-B982-D02A5B3D75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8" y="3933"/>
                <a:ext cx="89" cy="87"/>
              </a:xfrm>
              <a:custGeom>
                <a:avLst/>
                <a:gdLst>
                  <a:gd name="T0" fmla="*/ 89 w 89"/>
                  <a:gd name="T1" fmla="*/ 54 h 87"/>
                  <a:gd name="T2" fmla="*/ 89 w 89"/>
                  <a:gd name="T3" fmla="*/ 54 h 87"/>
                  <a:gd name="T4" fmla="*/ 87 w 89"/>
                  <a:gd name="T5" fmla="*/ 47 h 87"/>
                  <a:gd name="T6" fmla="*/ 87 w 89"/>
                  <a:gd name="T7" fmla="*/ 47 h 87"/>
                  <a:gd name="T8" fmla="*/ 82 w 89"/>
                  <a:gd name="T9" fmla="*/ 41 h 87"/>
                  <a:gd name="T10" fmla="*/ 82 w 89"/>
                  <a:gd name="T11" fmla="*/ 41 h 87"/>
                  <a:gd name="T12" fmla="*/ 76 w 89"/>
                  <a:gd name="T13" fmla="*/ 36 h 87"/>
                  <a:gd name="T14" fmla="*/ 27 w 89"/>
                  <a:gd name="T15" fmla="*/ 0 h 87"/>
                  <a:gd name="T16" fmla="*/ 22 w 89"/>
                  <a:gd name="T17" fmla="*/ 3 h 87"/>
                  <a:gd name="T18" fmla="*/ 22 w 89"/>
                  <a:gd name="T19" fmla="*/ 3 h 87"/>
                  <a:gd name="T20" fmla="*/ 24 w 89"/>
                  <a:gd name="T21" fmla="*/ 11 h 87"/>
                  <a:gd name="T22" fmla="*/ 24 w 89"/>
                  <a:gd name="T23" fmla="*/ 20 h 87"/>
                  <a:gd name="T24" fmla="*/ 22 w 89"/>
                  <a:gd name="T25" fmla="*/ 27 h 87"/>
                  <a:gd name="T26" fmla="*/ 17 w 89"/>
                  <a:gd name="T27" fmla="*/ 35 h 87"/>
                  <a:gd name="T28" fmla="*/ 6 w 89"/>
                  <a:gd name="T29" fmla="*/ 45 h 87"/>
                  <a:gd name="T30" fmla="*/ 0 w 89"/>
                  <a:gd name="T31" fmla="*/ 49 h 87"/>
                  <a:gd name="T32" fmla="*/ 1 w 89"/>
                  <a:gd name="T33" fmla="*/ 51 h 87"/>
                  <a:gd name="T34" fmla="*/ 12 w 89"/>
                  <a:gd name="T35" fmla="*/ 59 h 87"/>
                  <a:gd name="T36" fmla="*/ 42 w 89"/>
                  <a:gd name="T37" fmla="*/ 82 h 87"/>
                  <a:gd name="T38" fmla="*/ 42 w 89"/>
                  <a:gd name="T39" fmla="*/ 82 h 87"/>
                  <a:gd name="T40" fmla="*/ 47 w 89"/>
                  <a:gd name="T41" fmla="*/ 86 h 87"/>
                  <a:gd name="T42" fmla="*/ 53 w 89"/>
                  <a:gd name="T43" fmla="*/ 87 h 87"/>
                  <a:gd name="T44" fmla="*/ 59 w 89"/>
                  <a:gd name="T45" fmla="*/ 87 h 87"/>
                  <a:gd name="T46" fmla="*/ 66 w 89"/>
                  <a:gd name="T47" fmla="*/ 87 h 87"/>
                  <a:gd name="T48" fmla="*/ 71 w 89"/>
                  <a:gd name="T49" fmla="*/ 86 h 87"/>
                  <a:gd name="T50" fmla="*/ 77 w 89"/>
                  <a:gd name="T51" fmla="*/ 83 h 87"/>
                  <a:gd name="T52" fmla="*/ 81 w 89"/>
                  <a:gd name="T53" fmla="*/ 79 h 87"/>
                  <a:gd name="T54" fmla="*/ 84 w 89"/>
                  <a:gd name="T55" fmla="*/ 74 h 87"/>
                  <a:gd name="T56" fmla="*/ 84 w 89"/>
                  <a:gd name="T57" fmla="*/ 74 h 87"/>
                  <a:gd name="T58" fmla="*/ 88 w 89"/>
                  <a:gd name="T59" fmla="*/ 67 h 87"/>
                  <a:gd name="T60" fmla="*/ 89 w 89"/>
                  <a:gd name="T61" fmla="*/ 59 h 87"/>
                  <a:gd name="T62" fmla="*/ 89 w 89"/>
                  <a:gd name="T63" fmla="*/ 59 h 87"/>
                  <a:gd name="T64" fmla="*/ 89 w 89"/>
                  <a:gd name="T65" fmla="*/ 54 h 87"/>
                  <a:gd name="T66" fmla="*/ 89 w 89"/>
                  <a:gd name="T67" fmla="*/ 5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9" h="87">
                    <a:moveTo>
                      <a:pt x="89" y="54"/>
                    </a:moveTo>
                    <a:lnTo>
                      <a:pt x="89" y="54"/>
                    </a:lnTo>
                    <a:lnTo>
                      <a:pt x="87" y="47"/>
                    </a:lnTo>
                    <a:lnTo>
                      <a:pt x="87" y="47"/>
                    </a:lnTo>
                    <a:lnTo>
                      <a:pt x="82" y="41"/>
                    </a:lnTo>
                    <a:lnTo>
                      <a:pt x="82" y="41"/>
                    </a:lnTo>
                    <a:lnTo>
                      <a:pt x="76" y="36"/>
                    </a:lnTo>
                    <a:lnTo>
                      <a:pt x="27" y="0"/>
                    </a:lnTo>
                    <a:lnTo>
                      <a:pt x="22" y="3"/>
                    </a:lnTo>
                    <a:lnTo>
                      <a:pt x="22" y="3"/>
                    </a:lnTo>
                    <a:lnTo>
                      <a:pt x="24" y="11"/>
                    </a:lnTo>
                    <a:lnTo>
                      <a:pt x="24" y="20"/>
                    </a:lnTo>
                    <a:lnTo>
                      <a:pt x="22" y="27"/>
                    </a:lnTo>
                    <a:lnTo>
                      <a:pt x="17" y="35"/>
                    </a:lnTo>
                    <a:lnTo>
                      <a:pt x="6" y="45"/>
                    </a:lnTo>
                    <a:lnTo>
                      <a:pt x="0" y="49"/>
                    </a:lnTo>
                    <a:lnTo>
                      <a:pt x="1" y="51"/>
                    </a:lnTo>
                    <a:lnTo>
                      <a:pt x="12" y="59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47" y="86"/>
                    </a:lnTo>
                    <a:lnTo>
                      <a:pt x="53" y="87"/>
                    </a:lnTo>
                    <a:lnTo>
                      <a:pt x="59" y="87"/>
                    </a:lnTo>
                    <a:lnTo>
                      <a:pt x="66" y="87"/>
                    </a:lnTo>
                    <a:lnTo>
                      <a:pt x="71" y="86"/>
                    </a:lnTo>
                    <a:lnTo>
                      <a:pt x="77" y="83"/>
                    </a:lnTo>
                    <a:lnTo>
                      <a:pt x="81" y="79"/>
                    </a:lnTo>
                    <a:lnTo>
                      <a:pt x="84" y="74"/>
                    </a:lnTo>
                    <a:lnTo>
                      <a:pt x="84" y="74"/>
                    </a:lnTo>
                    <a:lnTo>
                      <a:pt x="88" y="67"/>
                    </a:lnTo>
                    <a:lnTo>
                      <a:pt x="89" y="59"/>
                    </a:lnTo>
                    <a:lnTo>
                      <a:pt x="89" y="59"/>
                    </a:lnTo>
                    <a:lnTo>
                      <a:pt x="89" y="54"/>
                    </a:lnTo>
                    <a:lnTo>
                      <a:pt x="8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D67F7A64-9D7A-4C75-80C7-5F8371133C93}"/>
                </a:ext>
              </a:extLst>
            </p:cNvPr>
            <p:cNvSpPr/>
            <p:nvPr/>
          </p:nvSpPr>
          <p:spPr>
            <a:xfrm>
              <a:off x="2177553" y="3955646"/>
              <a:ext cx="6386628" cy="70359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endParaRPr lang="ko-KR" altLang="en-US" sz="15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2060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49CBC3B7-0875-469A-B1A1-9B7D97F50C28}"/>
              </a:ext>
            </a:extLst>
          </p:cNvPr>
          <p:cNvSpPr txBox="1"/>
          <p:nvPr/>
        </p:nvSpPr>
        <p:spPr>
          <a:xfrm>
            <a:off x="264367" y="273620"/>
            <a:ext cx="817003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예외사유 제</a:t>
            </a:r>
            <a:r>
              <a:rPr lang="en-US" altLang="ko-KR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3</a:t>
            </a: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호</a:t>
            </a:r>
            <a:r>
              <a:rPr lang="en-US" altLang="ko-KR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, </a:t>
            </a: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제</a:t>
            </a:r>
            <a:r>
              <a:rPr lang="en-US" altLang="ko-KR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8</a:t>
            </a: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호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 </a:t>
            </a:r>
            <a:r>
              <a: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공공기관 대상 할인 제공</a:t>
            </a:r>
            <a:endParaRPr lang="ko-KR" altLang="en-US" sz="2200" b="1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73215F84-692E-483D-BDB6-31B12CA2E0FE}"/>
              </a:ext>
            </a:extLst>
          </p:cNvPr>
          <p:cNvSpPr/>
          <p:nvPr/>
        </p:nvSpPr>
        <p:spPr>
          <a:xfrm>
            <a:off x="933487" y="4539547"/>
            <a:ext cx="624851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50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j-ea"/>
                <a:ea typeface="+mj-ea"/>
              </a:rPr>
              <a:t>A</a:t>
            </a:r>
            <a:endParaRPr lang="ko-KR" altLang="en-US" sz="5000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A2371DEC-7A4B-49F3-B61C-F4358313089F}"/>
              </a:ext>
            </a:extLst>
          </p:cNvPr>
          <p:cNvSpPr/>
          <p:nvPr/>
        </p:nvSpPr>
        <p:spPr>
          <a:xfrm>
            <a:off x="1931560" y="3587785"/>
            <a:ext cx="6480635" cy="27680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42900" indent="-342900" fontAlgn="base">
              <a:lnSpc>
                <a:spcPct val="150000"/>
              </a:lnSpc>
              <a:buAutoNum type="arabicParenBoth"/>
            </a:pP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정당한 권원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제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3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호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) 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판단 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: 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절차적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실체적 요건 모두 구비 필요</a:t>
            </a:r>
            <a:endParaRPr lang="en-US" altLang="ko-KR" sz="1300" b="1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   *(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절차적 요건</a:t>
            </a: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) 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내부 규정과 절차에 따른 사업계획 반영</a:t>
            </a: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투명한 절차 계약 체결</a:t>
            </a:r>
            <a:endParaRPr lang="en-US" altLang="ko-KR" sz="130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    *(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실체적 요건</a:t>
            </a: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) 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계약 내용과 범위에 상응하는 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대가관계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반대급부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)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의 존재</a:t>
            </a:r>
            <a:endParaRPr lang="en-US" altLang="ko-KR" sz="1300" b="1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▶ </a:t>
            </a: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판단</a:t>
            </a: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) 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협약기관 사이에 밀접한 직무 관계를 가지게 되어 직무수행 공정성                  </a:t>
            </a:r>
            <a:endParaRPr lang="en-US" altLang="ko-KR" sz="130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srgbClr val="0000FF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     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저해할 우려가 있거나</a:t>
            </a: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 상응하는 반대급부가 없는 경우 정당한 권원에 해당하지 않음</a:t>
            </a:r>
            <a:endParaRPr lang="en-US" altLang="ko-KR" sz="130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srgbClr val="0000FF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(2) 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사회상규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제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8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호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) 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판단 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: 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기업이 마케팅 전략에 따라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공무원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교직원 할인 등과 같이 특정 </a:t>
            </a:r>
            <a:endParaRPr lang="en-US" altLang="ko-KR" sz="1300" b="1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       </a:t>
            </a:r>
            <a:r>
              <a:rPr lang="ko-KR" altLang="en-US" sz="1300" b="1" dirty="0" err="1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직업군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전국 단위</a:t>
            </a:r>
            <a:r>
              <a:rPr lang="en-US" altLang="ko-KR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)</a:t>
            </a:r>
            <a:r>
              <a:rPr lang="ko-KR" altLang="en-US" sz="13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할인 혜택 부여 시 가능</a:t>
            </a:r>
            <a:endParaRPr lang="en-US" altLang="ko-KR" sz="1300" b="1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▶ </a:t>
            </a: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판단</a:t>
            </a: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) 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경찰서와 관내 기업 간 직무관련성 인정되는 상황에서 전국의 직종 종사자 전체가 아닌</a:t>
            </a: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,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  </a:t>
            </a:r>
            <a:endParaRPr lang="en-US" altLang="ko-KR" sz="130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srgbClr val="0000FF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     </a:t>
            </a:r>
            <a:r>
              <a:rPr lang="ko-KR" altLang="en-US" sz="13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00FF"/>
                </a:solidFill>
                <a:latin typeface="나눔바른고딕" pitchFamily="50" charset="-127"/>
                <a:ea typeface="나눔바른고딕" pitchFamily="50" charset="-127"/>
              </a:rPr>
              <a:t>관내 경찰서 공직자만이 실질적으로 혜택 대상이 되는 경우 사회상규상 허용된다 보기 어려움</a:t>
            </a:r>
            <a:endParaRPr lang="en-US" altLang="ko-KR" sz="130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srgbClr val="0000FF"/>
              </a:solidFill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1851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직사각형 41">
            <a:extLst>
              <a:ext uri="{FF2B5EF4-FFF2-40B4-BE49-F238E27FC236}">
                <a16:creationId xmlns:a16="http://schemas.microsoft.com/office/drawing/2014/main" id="{209DAE26-5515-42EF-80D0-0ADC3FDED3C1}"/>
              </a:ext>
            </a:extLst>
          </p:cNvPr>
          <p:cNvSpPr/>
          <p:nvPr/>
        </p:nvSpPr>
        <p:spPr>
          <a:xfrm flipV="1">
            <a:off x="2" y="1036472"/>
            <a:ext cx="9143998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5000"/>
                </a:srgbClr>
              </a:gs>
              <a:gs pos="86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19">
            <a:extLst>
              <a:ext uri="{FF2B5EF4-FFF2-40B4-BE49-F238E27FC236}">
                <a16:creationId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40">
            <a:extLst>
              <a:ext uri="{FF2B5EF4-FFF2-40B4-BE49-F238E27FC236}">
                <a16:creationId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514139" y="1140318"/>
            <a:ext cx="8010104" cy="1200329"/>
            <a:chOff x="711200" y="1726763"/>
            <a:chExt cx="7944878" cy="1778307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866900" y="1849740"/>
              <a:ext cx="6769656" cy="1599456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444170" cy="1609008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1108269" y="2031456"/>
              <a:ext cx="667461" cy="12360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50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+mj-ea"/>
                  <a:ea typeface="+mj-ea"/>
                </a:rPr>
                <a:t>Q</a:t>
              </a:r>
              <a:endParaRPr lang="ko-KR" altLang="en-US" sz="50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8214" y="1726763"/>
              <a:ext cx="6427864" cy="177830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공공기관에서 박람회 등 행사 시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민간기업으로부터 협찬을 요청하여 </a:t>
              </a: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해당 기업에서 생산하는 제품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(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시중판매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)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을 </a:t>
              </a:r>
              <a:r>
                <a:rPr lang="ko-KR" altLang="en-US" sz="16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협찬받았을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경우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,</a:t>
              </a:r>
            </a:p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청탁금지법상 허용되는 지요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?</a:t>
              </a: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2060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34</a:t>
            </a:fld>
            <a:endParaRPr lang="ko-KR" altLang="en-US"/>
          </a:p>
        </p:txBody>
      </p:sp>
      <p:grpSp>
        <p:nvGrpSpPr>
          <p:cNvPr id="6" name="그룹 35"/>
          <p:cNvGrpSpPr/>
          <p:nvPr/>
        </p:nvGrpSpPr>
        <p:grpSpPr>
          <a:xfrm>
            <a:off x="514139" y="2377753"/>
            <a:ext cx="8240394" cy="4008790"/>
            <a:chOff x="733846" y="2363577"/>
            <a:chExt cx="7830335" cy="3887734"/>
          </a:xfrm>
        </p:grpSpPr>
        <p:sp>
          <p:nvSpPr>
            <p:cNvPr id="43" name="사각형: 둥근 모서리 42">
              <a:extLst>
                <a:ext uri="{FF2B5EF4-FFF2-40B4-BE49-F238E27FC236}">
                  <a16:creationId xmlns:a16="http://schemas.microsoft.com/office/drawing/2014/main" id="{BF31CC50-6CDC-4176-9B21-96D453AD08F2}"/>
                </a:ext>
              </a:extLst>
            </p:cNvPr>
            <p:cNvSpPr/>
            <p:nvPr/>
          </p:nvSpPr>
          <p:spPr>
            <a:xfrm>
              <a:off x="1624327" y="2413389"/>
              <a:ext cx="6769656" cy="3719043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BF06D745-2526-4E9B-A892-95C55EF55E95}"/>
                </a:ext>
              </a:extLst>
            </p:cNvPr>
            <p:cNvSpPr/>
            <p:nvPr/>
          </p:nvSpPr>
          <p:spPr>
            <a:xfrm>
              <a:off x="733846" y="2413389"/>
              <a:ext cx="1358900" cy="3719043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28">
              <a:extLst>
                <a:ext uri="{FF2B5EF4-FFF2-40B4-BE49-F238E27FC236}">
                  <a16:creationId xmlns:a16="http://schemas.microsoft.com/office/drawing/2014/main" id="{A32A0B49-E58F-4E19-9E6C-19103CBF524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315558" y="5253612"/>
              <a:ext cx="771527" cy="792164"/>
              <a:chOff x="375" y="3607"/>
              <a:chExt cx="486" cy="499"/>
            </a:xfrm>
            <a:solidFill>
              <a:schemeClr val="bg1"/>
            </a:solidFill>
          </p:grpSpPr>
          <p:sp>
            <p:nvSpPr>
              <p:cNvPr id="48" name="Freeform 29">
                <a:extLst>
                  <a:ext uri="{FF2B5EF4-FFF2-40B4-BE49-F238E27FC236}">
                    <a16:creationId xmlns:a16="http://schemas.microsoft.com/office/drawing/2014/main" id="{F6064405-A12A-4551-A011-28B49CBA6D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" y="3873"/>
                <a:ext cx="69" cy="66"/>
              </a:xfrm>
              <a:custGeom>
                <a:avLst/>
                <a:gdLst>
                  <a:gd name="T0" fmla="*/ 16 w 69"/>
                  <a:gd name="T1" fmla="*/ 66 h 66"/>
                  <a:gd name="T2" fmla="*/ 16 w 69"/>
                  <a:gd name="T3" fmla="*/ 66 h 66"/>
                  <a:gd name="T4" fmla="*/ 14 w 69"/>
                  <a:gd name="T5" fmla="*/ 66 h 66"/>
                  <a:gd name="T6" fmla="*/ 10 w 69"/>
                  <a:gd name="T7" fmla="*/ 65 h 66"/>
                  <a:gd name="T8" fmla="*/ 6 w 69"/>
                  <a:gd name="T9" fmla="*/ 63 h 66"/>
                  <a:gd name="T10" fmla="*/ 4 w 69"/>
                  <a:gd name="T11" fmla="*/ 61 h 66"/>
                  <a:gd name="T12" fmla="*/ 4 w 69"/>
                  <a:gd name="T13" fmla="*/ 61 h 66"/>
                  <a:gd name="T14" fmla="*/ 1 w 69"/>
                  <a:gd name="T15" fmla="*/ 56 h 66"/>
                  <a:gd name="T16" fmla="*/ 0 w 69"/>
                  <a:gd name="T17" fmla="*/ 51 h 66"/>
                  <a:gd name="T18" fmla="*/ 1 w 69"/>
                  <a:gd name="T19" fmla="*/ 45 h 66"/>
                  <a:gd name="T20" fmla="*/ 5 w 69"/>
                  <a:gd name="T21" fmla="*/ 41 h 66"/>
                  <a:gd name="T22" fmla="*/ 44 w 69"/>
                  <a:gd name="T23" fmla="*/ 3 h 66"/>
                  <a:gd name="T24" fmla="*/ 44 w 69"/>
                  <a:gd name="T25" fmla="*/ 3 h 66"/>
                  <a:gd name="T26" fmla="*/ 49 w 69"/>
                  <a:gd name="T27" fmla="*/ 1 h 66"/>
                  <a:gd name="T28" fmla="*/ 55 w 69"/>
                  <a:gd name="T29" fmla="*/ 0 h 66"/>
                  <a:gd name="T30" fmla="*/ 60 w 69"/>
                  <a:gd name="T31" fmla="*/ 1 h 66"/>
                  <a:gd name="T32" fmla="*/ 65 w 69"/>
                  <a:gd name="T33" fmla="*/ 5 h 66"/>
                  <a:gd name="T34" fmla="*/ 65 w 69"/>
                  <a:gd name="T35" fmla="*/ 5 h 66"/>
                  <a:gd name="T36" fmla="*/ 67 w 69"/>
                  <a:gd name="T37" fmla="*/ 10 h 66"/>
                  <a:gd name="T38" fmla="*/ 69 w 69"/>
                  <a:gd name="T39" fmla="*/ 15 h 66"/>
                  <a:gd name="T40" fmla="*/ 67 w 69"/>
                  <a:gd name="T41" fmla="*/ 21 h 66"/>
                  <a:gd name="T42" fmla="*/ 64 w 69"/>
                  <a:gd name="T43" fmla="*/ 25 h 66"/>
                  <a:gd name="T44" fmla="*/ 25 w 69"/>
                  <a:gd name="T45" fmla="*/ 62 h 66"/>
                  <a:gd name="T46" fmla="*/ 25 w 69"/>
                  <a:gd name="T47" fmla="*/ 62 h 66"/>
                  <a:gd name="T48" fmla="*/ 21 w 69"/>
                  <a:gd name="T49" fmla="*/ 65 h 66"/>
                  <a:gd name="T50" fmla="*/ 16 w 69"/>
                  <a:gd name="T51" fmla="*/ 66 h 66"/>
                  <a:gd name="T52" fmla="*/ 16 w 69"/>
                  <a:gd name="T5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9" h="66">
                    <a:moveTo>
                      <a:pt x="16" y="66"/>
                    </a:moveTo>
                    <a:lnTo>
                      <a:pt x="16" y="66"/>
                    </a:lnTo>
                    <a:lnTo>
                      <a:pt x="14" y="66"/>
                    </a:lnTo>
                    <a:lnTo>
                      <a:pt x="10" y="65"/>
                    </a:lnTo>
                    <a:lnTo>
                      <a:pt x="6" y="63"/>
                    </a:lnTo>
                    <a:lnTo>
                      <a:pt x="4" y="61"/>
                    </a:lnTo>
                    <a:lnTo>
                      <a:pt x="4" y="61"/>
                    </a:lnTo>
                    <a:lnTo>
                      <a:pt x="1" y="56"/>
                    </a:lnTo>
                    <a:lnTo>
                      <a:pt x="0" y="51"/>
                    </a:lnTo>
                    <a:lnTo>
                      <a:pt x="1" y="45"/>
                    </a:lnTo>
                    <a:lnTo>
                      <a:pt x="5" y="41"/>
                    </a:lnTo>
                    <a:lnTo>
                      <a:pt x="44" y="3"/>
                    </a:lnTo>
                    <a:lnTo>
                      <a:pt x="44" y="3"/>
                    </a:lnTo>
                    <a:lnTo>
                      <a:pt x="49" y="1"/>
                    </a:lnTo>
                    <a:lnTo>
                      <a:pt x="55" y="0"/>
                    </a:lnTo>
                    <a:lnTo>
                      <a:pt x="60" y="1"/>
                    </a:lnTo>
                    <a:lnTo>
                      <a:pt x="65" y="5"/>
                    </a:lnTo>
                    <a:lnTo>
                      <a:pt x="65" y="5"/>
                    </a:lnTo>
                    <a:lnTo>
                      <a:pt x="67" y="10"/>
                    </a:lnTo>
                    <a:lnTo>
                      <a:pt x="69" y="15"/>
                    </a:lnTo>
                    <a:lnTo>
                      <a:pt x="67" y="21"/>
                    </a:lnTo>
                    <a:lnTo>
                      <a:pt x="64" y="25"/>
                    </a:lnTo>
                    <a:lnTo>
                      <a:pt x="25" y="62"/>
                    </a:lnTo>
                    <a:lnTo>
                      <a:pt x="25" y="62"/>
                    </a:lnTo>
                    <a:lnTo>
                      <a:pt x="21" y="65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30">
                <a:extLst>
                  <a:ext uri="{FF2B5EF4-FFF2-40B4-BE49-F238E27FC236}">
                    <a16:creationId xmlns:a16="http://schemas.microsoft.com/office/drawing/2014/main" id="{7609EA8C-C05E-4205-89D0-C169110E54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7" y="3845"/>
                <a:ext cx="68" cy="66"/>
              </a:xfrm>
              <a:custGeom>
                <a:avLst/>
                <a:gdLst>
                  <a:gd name="T0" fmla="*/ 16 w 68"/>
                  <a:gd name="T1" fmla="*/ 66 h 66"/>
                  <a:gd name="T2" fmla="*/ 16 w 68"/>
                  <a:gd name="T3" fmla="*/ 66 h 66"/>
                  <a:gd name="T4" fmla="*/ 13 w 68"/>
                  <a:gd name="T5" fmla="*/ 66 h 66"/>
                  <a:gd name="T6" fmla="*/ 10 w 68"/>
                  <a:gd name="T7" fmla="*/ 65 h 66"/>
                  <a:gd name="T8" fmla="*/ 6 w 68"/>
                  <a:gd name="T9" fmla="*/ 64 h 66"/>
                  <a:gd name="T10" fmla="*/ 3 w 68"/>
                  <a:gd name="T11" fmla="*/ 61 h 66"/>
                  <a:gd name="T12" fmla="*/ 3 w 68"/>
                  <a:gd name="T13" fmla="*/ 61 h 66"/>
                  <a:gd name="T14" fmla="*/ 1 w 68"/>
                  <a:gd name="T15" fmla="*/ 56 h 66"/>
                  <a:gd name="T16" fmla="*/ 0 w 68"/>
                  <a:gd name="T17" fmla="*/ 51 h 66"/>
                  <a:gd name="T18" fmla="*/ 1 w 68"/>
                  <a:gd name="T19" fmla="*/ 45 h 66"/>
                  <a:gd name="T20" fmla="*/ 5 w 68"/>
                  <a:gd name="T21" fmla="*/ 41 h 66"/>
                  <a:gd name="T22" fmla="*/ 43 w 68"/>
                  <a:gd name="T23" fmla="*/ 4 h 66"/>
                  <a:gd name="T24" fmla="*/ 43 w 68"/>
                  <a:gd name="T25" fmla="*/ 4 h 66"/>
                  <a:gd name="T26" fmla="*/ 48 w 68"/>
                  <a:gd name="T27" fmla="*/ 2 h 66"/>
                  <a:gd name="T28" fmla="*/ 55 w 68"/>
                  <a:gd name="T29" fmla="*/ 0 h 66"/>
                  <a:gd name="T30" fmla="*/ 60 w 68"/>
                  <a:gd name="T31" fmla="*/ 2 h 66"/>
                  <a:gd name="T32" fmla="*/ 65 w 68"/>
                  <a:gd name="T33" fmla="*/ 5 h 66"/>
                  <a:gd name="T34" fmla="*/ 65 w 68"/>
                  <a:gd name="T35" fmla="*/ 5 h 66"/>
                  <a:gd name="T36" fmla="*/ 67 w 68"/>
                  <a:gd name="T37" fmla="*/ 10 h 66"/>
                  <a:gd name="T38" fmla="*/ 68 w 68"/>
                  <a:gd name="T39" fmla="*/ 15 h 66"/>
                  <a:gd name="T40" fmla="*/ 67 w 68"/>
                  <a:gd name="T41" fmla="*/ 20 h 66"/>
                  <a:gd name="T42" fmla="*/ 63 w 68"/>
                  <a:gd name="T43" fmla="*/ 25 h 66"/>
                  <a:gd name="T44" fmla="*/ 25 w 68"/>
                  <a:gd name="T45" fmla="*/ 63 h 66"/>
                  <a:gd name="T46" fmla="*/ 25 w 68"/>
                  <a:gd name="T47" fmla="*/ 63 h 66"/>
                  <a:gd name="T48" fmla="*/ 21 w 68"/>
                  <a:gd name="T49" fmla="*/ 65 h 66"/>
                  <a:gd name="T50" fmla="*/ 16 w 68"/>
                  <a:gd name="T51" fmla="*/ 66 h 66"/>
                  <a:gd name="T52" fmla="*/ 16 w 68"/>
                  <a:gd name="T5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8" h="66">
                    <a:moveTo>
                      <a:pt x="16" y="66"/>
                    </a:moveTo>
                    <a:lnTo>
                      <a:pt x="16" y="66"/>
                    </a:lnTo>
                    <a:lnTo>
                      <a:pt x="13" y="66"/>
                    </a:lnTo>
                    <a:lnTo>
                      <a:pt x="10" y="65"/>
                    </a:lnTo>
                    <a:lnTo>
                      <a:pt x="6" y="64"/>
                    </a:lnTo>
                    <a:lnTo>
                      <a:pt x="3" y="61"/>
                    </a:lnTo>
                    <a:lnTo>
                      <a:pt x="3" y="61"/>
                    </a:lnTo>
                    <a:lnTo>
                      <a:pt x="1" y="56"/>
                    </a:lnTo>
                    <a:lnTo>
                      <a:pt x="0" y="51"/>
                    </a:lnTo>
                    <a:lnTo>
                      <a:pt x="1" y="45"/>
                    </a:lnTo>
                    <a:lnTo>
                      <a:pt x="5" y="41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8" y="2"/>
                    </a:lnTo>
                    <a:lnTo>
                      <a:pt x="55" y="0"/>
                    </a:lnTo>
                    <a:lnTo>
                      <a:pt x="60" y="2"/>
                    </a:lnTo>
                    <a:lnTo>
                      <a:pt x="65" y="5"/>
                    </a:lnTo>
                    <a:lnTo>
                      <a:pt x="65" y="5"/>
                    </a:lnTo>
                    <a:lnTo>
                      <a:pt x="67" y="10"/>
                    </a:lnTo>
                    <a:lnTo>
                      <a:pt x="68" y="15"/>
                    </a:lnTo>
                    <a:lnTo>
                      <a:pt x="67" y="20"/>
                    </a:lnTo>
                    <a:lnTo>
                      <a:pt x="63" y="25"/>
                    </a:lnTo>
                    <a:lnTo>
                      <a:pt x="25" y="63"/>
                    </a:lnTo>
                    <a:lnTo>
                      <a:pt x="25" y="63"/>
                    </a:lnTo>
                    <a:lnTo>
                      <a:pt x="21" y="65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31">
                <a:extLst>
                  <a:ext uri="{FF2B5EF4-FFF2-40B4-BE49-F238E27FC236}">
                    <a16:creationId xmlns:a16="http://schemas.microsoft.com/office/drawing/2014/main" id="{D25641E4-4156-4EC5-BC7B-EE753226A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4" y="3934"/>
                <a:ext cx="55" cy="53"/>
              </a:xfrm>
              <a:custGeom>
                <a:avLst/>
                <a:gdLst>
                  <a:gd name="T0" fmla="*/ 15 w 55"/>
                  <a:gd name="T1" fmla="*/ 53 h 53"/>
                  <a:gd name="T2" fmla="*/ 15 w 55"/>
                  <a:gd name="T3" fmla="*/ 53 h 53"/>
                  <a:gd name="T4" fmla="*/ 9 w 55"/>
                  <a:gd name="T5" fmla="*/ 53 h 53"/>
                  <a:gd name="T6" fmla="*/ 4 w 55"/>
                  <a:gd name="T7" fmla="*/ 50 h 53"/>
                  <a:gd name="T8" fmla="*/ 4 w 55"/>
                  <a:gd name="T9" fmla="*/ 50 h 53"/>
                  <a:gd name="T10" fmla="*/ 1 w 55"/>
                  <a:gd name="T11" fmla="*/ 45 h 53"/>
                  <a:gd name="T12" fmla="*/ 0 w 55"/>
                  <a:gd name="T13" fmla="*/ 40 h 53"/>
                  <a:gd name="T14" fmla="*/ 1 w 55"/>
                  <a:gd name="T15" fmla="*/ 35 h 53"/>
                  <a:gd name="T16" fmla="*/ 4 w 55"/>
                  <a:gd name="T17" fmla="*/ 31 h 53"/>
                  <a:gd name="T18" fmla="*/ 34 w 55"/>
                  <a:gd name="T19" fmla="*/ 4 h 53"/>
                  <a:gd name="T20" fmla="*/ 34 w 55"/>
                  <a:gd name="T21" fmla="*/ 4 h 53"/>
                  <a:gd name="T22" fmla="*/ 37 w 55"/>
                  <a:gd name="T23" fmla="*/ 0 h 53"/>
                  <a:gd name="T24" fmla="*/ 42 w 55"/>
                  <a:gd name="T25" fmla="*/ 0 h 53"/>
                  <a:gd name="T26" fmla="*/ 47 w 55"/>
                  <a:gd name="T27" fmla="*/ 1 h 53"/>
                  <a:gd name="T28" fmla="*/ 51 w 55"/>
                  <a:gd name="T29" fmla="*/ 4 h 53"/>
                  <a:gd name="T30" fmla="*/ 51 w 55"/>
                  <a:gd name="T31" fmla="*/ 4 h 53"/>
                  <a:gd name="T32" fmla="*/ 55 w 55"/>
                  <a:gd name="T33" fmla="*/ 7 h 53"/>
                  <a:gd name="T34" fmla="*/ 55 w 55"/>
                  <a:gd name="T35" fmla="*/ 12 h 53"/>
                  <a:gd name="T36" fmla="*/ 55 w 55"/>
                  <a:gd name="T37" fmla="*/ 17 h 53"/>
                  <a:gd name="T38" fmla="*/ 51 w 55"/>
                  <a:gd name="T39" fmla="*/ 22 h 53"/>
                  <a:gd name="T40" fmla="*/ 22 w 55"/>
                  <a:gd name="T41" fmla="*/ 50 h 53"/>
                  <a:gd name="T42" fmla="*/ 22 w 55"/>
                  <a:gd name="T43" fmla="*/ 50 h 53"/>
                  <a:gd name="T44" fmla="*/ 19 w 55"/>
                  <a:gd name="T45" fmla="*/ 52 h 53"/>
                  <a:gd name="T46" fmla="*/ 15 w 55"/>
                  <a:gd name="T47" fmla="*/ 53 h 53"/>
                  <a:gd name="T48" fmla="*/ 15 w 55"/>
                  <a:gd name="T49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53">
                    <a:moveTo>
                      <a:pt x="15" y="53"/>
                    </a:moveTo>
                    <a:lnTo>
                      <a:pt x="15" y="53"/>
                    </a:lnTo>
                    <a:lnTo>
                      <a:pt x="9" y="53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1" y="45"/>
                    </a:lnTo>
                    <a:lnTo>
                      <a:pt x="0" y="40"/>
                    </a:lnTo>
                    <a:lnTo>
                      <a:pt x="1" y="35"/>
                    </a:lnTo>
                    <a:lnTo>
                      <a:pt x="4" y="31"/>
                    </a:lnTo>
                    <a:lnTo>
                      <a:pt x="34" y="4"/>
                    </a:lnTo>
                    <a:lnTo>
                      <a:pt x="34" y="4"/>
                    </a:lnTo>
                    <a:lnTo>
                      <a:pt x="37" y="0"/>
                    </a:lnTo>
                    <a:lnTo>
                      <a:pt x="42" y="0"/>
                    </a:lnTo>
                    <a:lnTo>
                      <a:pt x="47" y="1"/>
                    </a:lnTo>
                    <a:lnTo>
                      <a:pt x="51" y="4"/>
                    </a:lnTo>
                    <a:lnTo>
                      <a:pt x="51" y="4"/>
                    </a:lnTo>
                    <a:lnTo>
                      <a:pt x="55" y="7"/>
                    </a:lnTo>
                    <a:lnTo>
                      <a:pt x="55" y="12"/>
                    </a:lnTo>
                    <a:lnTo>
                      <a:pt x="55" y="17"/>
                    </a:lnTo>
                    <a:lnTo>
                      <a:pt x="51" y="22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19" y="52"/>
                    </a:lnTo>
                    <a:lnTo>
                      <a:pt x="15" y="53"/>
                    </a:lnTo>
                    <a:lnTo>
                      <a:pt x="15" y="5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32">
                <a:extLst>
                  <a:ext uri="{FF2B5EF4-FFF2-40B4-BE49-F238E27FC236}">
                    <a16:creationId xmlns:a16="http://schemas.microsoft.com/office/drawing/2014/main" id="{C5F24CA2-12BE-4E91-BBF8-35843DB63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3" y="3901"/>
                <a:ext cx="68" cy="65"/>
              </a:xfrm>
              <a:custGeom>
                <a:avLst/>
                <a:gdLst>
                  <a:gd name="T0" fmla="*/ 17 w 68"/>
                  <a:gd name="T1" fmla="*/ 65 h 65"/>
                  <a:gd name="T2" fmla="*/ 17 w 68"/>
                  <a:gd name="T3" fmla="*/ 65 h 65"/>
                  <a:gd name="T4" fmla="*/ 14 w 68"/>
                  <a:gd name="T5" fmla="*/ 65 h 65"/>
                  <a:gd name="T6" fmla="*/ 10 w 68"/>
                  <a:gd name="T7" fmla="*/ 65 h 65"/>
                  <a:gd name="T8" fmla="*/ 7 w 68"/>
                  <a:gd name="T9" fmla="*/ 64 h 65"/>
                  <a:gd name="T10" fmla="*/ 5 w 68"/>
                  <a:gd name="T11" fmla="*/ 62 h 65"/>
                  <a:gd name="T12" fmla="*/ 5 w 68"/>
                  <a:gd name="T13" fmla="*/ 62 h 65"/>
                  <a:gd name="T14" fmla="*/ 1 w 68"/>
                  <a:gd name="T15" fmla="*/ 57 h 65"/>
                  <a:gd name="T16" fmla="*/ 0 w 68"/>
                  <a:gd name="T17" fmla="*/ 50 h 65"/>
                  <a:gd name="T18" fmla="*/ 1 w 68"/>
                  <a:gd name="T19" fmla="*/ 45 h 65"/>
                  <a:gd name="T20" fmla="*/ 5 w 68"/>
                  <a:gd name="T21" fmla="*/ 40 h 65"/>
                  <a:gd name="T22" fmla="*/ 43 w 68"/>
                  <a:gd name="T23" fmla="*/ 4 h 65"/>
                  <a:gd name="T24" fmla="*/ 43 w 68"/>
                  <a:gd name="T25" fmla="*/ 4 h 65"/>
                  <a:gd name="T26" fmla="*/ 48 w 68"/>
                  <a:gd name="T27" fmla="*/ 0 h 65"/>
                  <a:gd name="T28" fmla="*/ 55 w 68"/>
                  <a:gd name="T29" fmla="*/ 0 h 65"/>
                  <a:gd name="T30" fmla="*/ 60 w 68"/>
                  <a:gd name="T31" fmla="*/ 2 h 65"/>
                  <a:gd name="T32" fmla="*/ 65 w 68"/>
                  <a:gd name="T33" fmla="*/ 4 h 65"/>
                  <a:gd name="T34" fmla="*/ 65 w 68"/>
                  <a:gd name="T35" fmla="*/ 4 h 65"/>
                  <a:gd name="T36" fmla="*/ 68 w 68"/>
                  <a:gd name="T37" fmla="*/ 9 h 65"/>
                  <a:gd name="T38" fmla="*/ 68 w 68"/>
                  <a:gd name="T39" fmla="*/ 15 h 65"/>
                  <a:gd name="T40" fmla="*/ 67 w 68"/>
                  <a:gd name="T41" fmla="*/ 20 h 65"/>
                  <a:gd name="T42" fmla="*/ 65 w 68"/>
                  <a:gd name="T43" fmla="*/ 25 h 65"/>
                  <a:gd name="T44" fmla="*/ 25 w 68"/>
                  <a:gd name="T45" fmla="*/ 62 h 65"/>
                  <a:gd name="T46" fmla="*/ 25 w 68"/>
                  <a:gd name="T47" fmla="*/ 62 h 65"/>
                  <a:gd name="T48" fmla="*/ 21 w 68"/>
                  <a:gd name="T49" fmla="*/ 64 h 65"/>
                  <a:gd name="T50" fmla="*/ 17 w 68"/>
                  <a:gd name="T51" fmla="*/ 65 h 65"/>
                  <a:gd name="T52" fmla="*/ 17 w 68"/>
                  <a:gd name="T5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8" h="65">
                    <a:moveTo>
                      <a:pt x="17" y="65"/>
                    </a:moveTo>
                    <a:lnTo>
                      <a:pt x="17" y="65"/>
                    </a:lnTo>
                    <a:lnTo>
                      <a:pt x="14" y="65"/>
                    </a:lnTo>
                    <a:lnTo>
                      <a:pt x="10" y="65"/>
                    </a:lnTo>
                    <a:lnTo>
                      <a:pt x="7" y="64"/>
                    </a:lnTo>
                    <a:lnTo>
                      <a:pt x="5" y="62"/>
                    </a:lnTo>
                    <a:lnTo>
                      <a:pt x="5" y="62"/>
                    </a:lnTo>
                    <a:lnTo>
                      <a:pt x="1" y="57"/>
                    </a:lnTo>
                    <a:lnTo>
                      <a:pt x="0" y="50"/>
                    </a:lnTo>
                    <a:lnTo>
                      <a:pt x="1" y="45"/>
                    </a:lnTo>
                    <a:lnTo>
                      <a:pt x="5" y="40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8" y="0"/>
                    </a:lnTo>
                    <a:lnTo>
                      <a:pt x="55" y="0"/>
                    </a:lnTo>
                    <a:lnTo>
                      <a:pt x="60" y="2"/>
                    </a:lnTo>
                    <a:lnTo>
                      <a:pt x="65" y="4"/>
                    </a:lnTo>
                    <a:lnTo>
                      <a:pt x="65" y="4"/>
                    </a:lnTo>
                    <a:lnTo>
                      <a:pt x="68" y="9"/>
                    </a:lnTo>
                    <a:lnTo>
                      <a:pt x="68" y="15"/>
                    </a:lnTo>
                    <a:lnTo>
                      <a:pt x="67" y="20"/>
                    </a:lnTo>
                    <a:lnTo>
                      <a:pt x="65" y="25"/>
                    </a:lnTo>
                    <a:lnTo>
                      <a:pt x="25" y="62"/>
                    </a:lnTo>
                    <a:lnTo>
                      <a:pt x="25" y="62"/>
                    </a:lnTo>
                    <a:lnTo>
                      <a:pt x="21" y="64"/>
                    </a:lnTo>
                    <a:lnTo>
                      <a:pt x="17" y="65"/>
                    </a:lnTo>
                    <a:lnTo>
                      <a:pt x="17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33">
                <a:extLst>
                  <a:ext uri="{FF2B5EF4-FFF2-40B4-BE49-F238E27FC236}">
                    <a16:creationId xmlns:a16="http://schemas.microsoft.com/office/drawing/2014/main" id="{9A25F42B-9783-4274-8F6C-64283754C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" y="3760"/>
                <a:ext cx="125" cy="113"/>
              </a:xfrm>
              <a:custGeom>
                <a:avLst/>
                <a:gdLst>
                  <a:gd name="T0" fmla="*/ 117 w 125"/>
                  <a:gd name="T1" fmla="*/ 77 h 113"/>
                  <a:gd name="T2" fmla="*/ 34 w 125"/>
                  <a:gd name="T3" fmla="*/ 5 h 113"/>
                  <a:gd name="T4" fmla="*/ 34 w 125"/>
                  <a:gd name="T5" fmla="*/ 5 h 113"/>
                  <a:gd name="T6" fmla="*/ 31 w 125"/>
                  <a:gd name="T7" fmla="*/ 3 h 113"/>
                  <a:gd name="T8" fmla="*/ 27 w 125"/>
                  <a:gd name="T9" fmla="*/ 2 h 113"/>
                  <a:gd name="T10" fmla="*/ 24 w 125"/>
                  <a:gd name="T11" fmla="*/ 0 h 113"/>
                  <a:gd name="T12" fmla="*/ 19 w 125"/>
                  <a:gd name="T13" fmla="*/ 0 h 113"/>
                  <a:gd name="T14" fmla="*/ 15 w 125"/>
                  <a:gd name="T15" fmla="*/ 2 h 113"/>
                  <a:gd name="T16" fmla="*/ 11 w 125"/>
                  <a:gd name="T17" fmla="*/ 3 h 113"/>
                  <a:gd name="T18" fmla="*/ 9 w 125"/>
                  <a:gd name="T19" fmla="*/ 5 h 113"/>
                  <a:gd name="T20" fmla="*/ 5 w 125"/>
                  <a:gd name="T21" fmla="*/ 8 h 113"/>
                  <a:gd name="T22" fmla="*/ 5 w 125"/>
                  <a:gd name="T23" fmla="*/ 8 h 113"/>
                  <a:gd name="T24" fmla="*/ 2 w 125"/>
                  <a:gd name="T25" fmla="*/ 12 h 113"/>
                  <a:gd name="T26" fmla="*/ 1 w 125"/>
                  <a:gd name="T27" fmla="*/ 15 h 113"/>
                  <a:gd name="T28" fmla="*/ 0 w 125"/>
                  <a:gd name="T29" fmla="*/ 19 h 113"/>
                  <a:gd name="T30" fmla="*/ 0 w 125"/>
                  <a:gd name="T31" fmla="*/ 23 h 113"/>
                  <a:gd name="T32" fmla="*/ 1 w 125"/>
                  <a:gd name="T33" fmla="*/ 27 h 113"/>
                  <a:gd name="T34" fmla="*/ 2 w 125"/>
                  <a:gd name="T35" fmla="*/ 30 h 113"/>
                  <a:gd name="T36" fmla="*/ 5 w 125"/>
                  <a:gd name="T37" fmla="*/ 34 h 113"/>
                  <a:gd name="T38" fmla="*/ 7 w 125"/>
                  <a:gd name="T39" fmla="*/ 37 h 113"/>
                  <a:gd name="T40" fmla="*/ 91 w 125"/>
                  <a:gd name="T41" fmla="*/ 108 h 113"/>
                  <a:gd name="T42" fmla="*/ 91 w 125"/>
                  <a:gd name="T43" fmla="*/ 108 h 113"/>
                  <a:gd name="T44" fmla="*/ 97 w 125"/>
                  <a:gd name="T45" fmla="*/ 111 h 113"/>
                  <a:gd name="T46" fmla="*/ 103 w 125"/>
                  <a:gd name="T47" fmla="*/ 113 h 113"/>
                  <a:gd name="T48" fmla="*/ 103 w 125"/>
                  <a:gd name="T49" fmla="*/ 113 h 113"/>
                  <a:gd name="T50" fmla="*/ 108 w 125"/>
                  <a:gd name="T51" fmla="*/ 113 h 113"/>
                  <a:gd name="T52" fmla="*/ 112 w 125"/>
                  <a:gd name="T53" fmla="*/ 111 h 113"/>
                  <a:gd name="T54" fmla="*/ 116 w 125"/>
                  <a:gd name="T55" fmla="*/ 109 h 113"/>
                  <a:gd name="T56" fmla="*/ 120 w 125"/>
                  <a:gd name="T57" fmla="*/ 105 h 113"/>
                  <a:gd name="T58" fmla="*/ 120 w 125"/>
                  <a:gd name="T59" fmla="*/ 105 h 113"/>
                  <a:gd name="T60" fmla="*/ 122 w 125"/>
                  <a:gd name="T61" fmla="*/ 103 h 113"/>
                  <a:gd name="T62" fmla="*/ 123 w 125"/>
                  <a:gd name="T63" fmla="*/ 99 h 113"/>
                  <a:gd name="T64" fmla="*/ 125 w 125"/>
                  <a:gd name="T65" fmla="*/ 94 h 113"/>
                  <a:gd name="T66" fmla="*/ 125 w 125"/>
                  <a:gd name="T67" fmla="*/ 90 h 113"/>
                  <a:gd name="T68" fmla="*/ 125 w 125"/>
                  <a:gd name="T69" fmla="*/ 87 h 113"/>
                  <a:gd name="T70" fmla="*/ 122 w 125"/>
                  <a:gd name="T71" fmla="*/ 83 h 113"/>
                  <a:gd name="T72" fmla="*/ 121 w 125"/>
                  <a:gd name="T73" fmla="*/ 79 h 113"/>
                  <a:gd name="T74" fmla="*/ 117 w 125"/>
                  <a:gd name="T75" fmla="*/ 77 h 113"/>
                  <a:gd name="T76" fmla="*/ 117 w 125"/>
                  <a:gd name="T77" fmla="*/ 7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5" h="113">
                    <a:moveTo>
                      <a:pt x="117" y="77"/>
                    </a:moveTo>
                    <a:lnTo>
                      <a:pt x="34" y="5"/>
                    </a:lnTo>
                    <a:lnTo>
                      <a:pt x="34" y="5"/>
                    </a:lnTo>
                    <a:lnTo>
                      <a:pt x="31" y="3"/>
                    </a:lnTo>
                    <a:lnTo>
                      <a:pt x="27" y="2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3"/>
                    </a:lnTo>
                    <a:lnTo>
                      <a:pt x="9" y="5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2" y="12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2" y="30"/>
                    </a:lnTo>
                    <a:lnTo>
                      <a:pt x="5" y="34"/>
                    </a:lnTo>
                    <a:lnTo>
                      <a:pt x="7" y="37"/>
                    </a:lnTo>
                    <a:lnTo>
                      <a:pt x="91" y="108"/>
                    </a:lnTo>
                    <a:lnTo>
                      <a:pt x="91" y="108"/>
                    </a:lnTo>
                    <a:lnTo>
                      <a:pt x="97" y="111"/>
                    </a:lnTo>
                    <a:lnTo>
                      <a:pt x="103" y="113"/>
                    </a:lnTo>
                    <a:lnTo>
                      <a:pt x="103" y="113"/>
                    </a:lnTo>
                    <a:lnTo>
                      <a:pt x="108" y="113"/>
                    </a:lnTo>
                    <a:lnTo>
                      <a:pt x="112" y="111"/>
                    </a:lnTo>
                    <a:lnTo>
                      <a:pt x="116" y="109"/>
                    </a:lnTo>
                    <a:lnTo>
                      <a:pt x="120" y="105"/>
                    </a:lnTo>
                    <a:lnTo>
                      <a:pt x="120" y="105"/>
                    </a:lnTo>
                    <a:lnTo>
                      <a:pt x="122" y="103"/>
                    </a:lnTo>
                    <a:lnTo>
                      <a:pt x="123" y="99"/>
                    </a:lnTo>
                    <a:lnTo>
                      <a:pt x="125" y="94"/>
                    </a:lnTo>
                    <a:lnTo>
                      <a:pt x="125" y="90"/>
                    </a:lnTo>
                    <a:lnTo>
                      <a:pt x="125" y="87"/>
                    </a:lnTo>
                    <a:lnTo>
                      <a:pt x="122" y="83"/>
                    </a:lnTo>
                    <a:lnTo>
                      <a:pt x="121" y="79"/>
                    </a:lnTo>
                    <a:lnTo>
                      <a:pt x="117" y="77"/>
                    </a:lnTo>
                    <a:lnTo>
                      <a:pt x="117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34">
                <a:extLst>
                  <a:ext uri="{FF2B5EF4-FFF2-40B4-BE49-F238E27FC236}">
                    <a16:creationId xmlns:a16="http://schemas.microsoft.com/office/drawing/2014/main" id="{8206B5B0-EC1C-45B0-84DA-22A0588837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" y="3894"/>
                <a:ext cx="39" cy="40"/>
              </a:xfrm>
              <a:custGeom>
                <a:avLst/>
                <a:gdLst>
                  <a:gd name="T0" fmla="*/ 19 w 39"/>
                  <a:gd name="T1" fmla="*/ 0 h 40"/>
                  <a:gd name="T2" fmla="*/ 19 w 39"/>
                  <a:gd name="T3" fmla="*/ 0 h 40"/>
                  <a:gd name="T4" fmla="*/ 23 w 39"/>
                  <a:gd name="T5" fmla="*/ 1 h 40"/>
                  <a:gd name="T6" fmla="*/ 26 w 39"/>
                  <a:gd name="T7" fmla="*/ 2 h 40"/>
                  <a:gd name="T8" fmla="*/ 33 w 39"/>
                  <a:gd name="T9" fmla="*/ 6 h 40"/>
                  <a:gd name="T10" fmla="*/ 38 w 39"/>
                  <a:gd name="T11" fmla="*/ 12 h 40"/>
                  <a:gd name="T12" fmla="*/ 38 w 39"/>
                  <a:gd name="T13" fmla="*/ 16 h 40"/>
                  <a:gd name="T14" fmla="*/ 39 w 39"/>
                  <a:gd name="T15" fmla="*/ 20 h 40"/>
                  <a:gd name="T16" fmla="*/ 39 w 39"/>
                  <a:gd name="T17" fmla="*/ 20 h 40"/>
                  <a:gd name="T18" fmla="*/ 38 w 39"/>
                  <a:gd name="T19" fmla="*/ 24 h 40"/>
                  <a:gd name="T20" fmla="*/ 38 w 39"/>
                  <a:gd name="T21" fmla="*/ 27 h 40"/>
                  <a:gd name="T22" fmla="*/ 33 w 39"/>
                  <a:gd name="T23" fmla="*/ 34 h 40"/>
                  <a:gd name="T24" fmla="*/ 26 w 39"/>
                  <a:gd name="T25" fmla="*/ 37 h 40"/>
                  <a:gd name="T26" fmla="*/ 23 w 39"/>
                  <a:gd name="T27" fmla="*/ 39 h 40"/>
                  <a:gd name="T28" fmla="*/ 19 w 39"/>
                  <a:gd name="T29" fmla="*/ 40 h 40"/>
                  <a:gd name="T30" fmla="*/ 19 w 39"/>
                  <a:gd name="T31" fmla="*/ 40 h 40"/>
                  <a:gd name="T32" fmla="*/ 15 w 39"/>
                  <a:gd name="T33" fmla="*/ 39 h 40"/>
                  <a:gd name="T34" fmla="*/ 11 w 39"/>
                  <a:gd name="T35" fmla="*/ 37 h 40"/>
                  <a:gd name="T36" fmla="*/ 5 w 39"/>
                  <a:gd name="T37" fmla="*/ 34 h 40"/>
                  <a:gd name="T38" fmla="*/ 1 w 39"/>
                  <a:gd name="T39" fmla="*/ 27 h 40"/>
                  <a:gd name="T40" fmla="*/ 0 w 39"/>
                  <a:gd name="T41" fmla="*/ 24 h 40"/>
                  <a:gd name="T42" fmla="*/ 0 w 39"/>
                  <a:gd name="T43" fmla="*/ 20 h 40"/>
                  <a:gd name="T44" fmla="*/ 0 w 39"/>
                  <a:gd name="T45" fmla="*/ 20 h 40"/>
                  <a:gd name="T46" fmla="*/ 0 w 39"/>
                  <a:gd name="T47" fmla="*/ 16 h 40"/>
                  <a:gd name="T48" fmla="*/ 1 w 39"/>
                  <a:gd name="T49" fmla="*/ 12 h 40"/>
                  <a:gd name="T50" fmla="*/ 5 w 39"/>
                  <a:gd name="T51" fmla="*/ 6 h 40"/>
                  <a:gd name="T52" fmla="*/ 11 w 39"/>
                  <a:gd name="T53" fmla="*/ 2 h 40"/>
                  <a:gd name="T54" fmla="*/ 15 w 39"/>
                  <a:gd name="T55" fmla="*/ 1 h 40"/>
                  <a:gd name="T56" fmla="*/ 19 w 39"/>
                  <a:gd name="T57" fmla="*/ 0 h 40"/>
                  <a:gd name="T58" fmla="*/ 19 w 39"/>
                  <a:gd name="T5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9" h="40">
                    <a:moveTo>
                      <a:pt x="19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6" y="2"/>
                    </a:lnTo>
                    <a:lnTo>
                      <a:pt x="33" y="6"/>
                    </a:lnTo>
                    <a:lnTo>
                      <a:pt x="38" y="12"/>
                    </a:lnTo>
                    <a:lnTo>
                      <a:pt x="38" y="16"/>
                    </a:lnTo>
                    <a:lnTo>
                      <a:pt x="39" y="20"/>
                    </a:lnTo>
                    <a:lnTo>
                      <a:pt x="39" y="20"/>
                    </a:lnTo>
                    <a:lnTo>
                      <a:pt x="38" y="24"/>
                    </a:lnTo>
                    <a:lnTo>
                      <a:pt x="38" y="27"/>
                    </a:lnTo>
                    <a:lnTo>
                      <a:pt x="33" y="34"/>
                    </a:lnTo>
                    <a:lnTo>
                      <a:pt x="26" y="37"/>
                    </a:lnTo>
                    <a:lnTo>
                      <a:pt x="23" y="39"/>
                    </a:lnTo>
                    <a:lnTo>
                      <a:pt x="19" y="40"/>
                    </a:lnTo>
                    <a:lnTo>
                      <a:pt x="19" y="40"/>
                    </a:lnTo>
                    <a:lnTo>
                      <a:pt x="15" y="39"/>
                    </a:lnTo>
                    <a:lnTo>
                      <a:pt x="11" y="37"/>
                    </a:lnTo>
                    <a:lnTo>
                      <a:pt x="5" y="34"/>
                    </a:lnTo>
                    <a:lnTo>
                      <a:pt x="1" y="27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5" y="1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35">
                <a:extLst>
                  <a:ext uri="{FF2B5EF4-FFF2-40B4-BE49-F238E27FC236}">
                    <a16:creationId xmlns:a16="http://schemas.microsoft.com/office/drawing/2014/main" id="{30E25697-ADFB-426B-8B6C-59DBEF12BF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" y="3945"/>
                <a:ext cx="78" cy="161"/>
              </a:xfrm>
              <a:custGeom>
                <a:avLst/>
                <a:gdLst>
                  <a:gd name="T0" fmla="*/ 78 w 78"/>
                  <a:gd name="T1" fmla="*/ 64 h 161"/>
                  <a:gd name="T2" fmla="*/ 78 w 78"/>
                  <a:gd name="T3" fmla="*/ 16 h 161"/>
                  <a:gd name="T4" fmla="*/ 78 w 78"/>
                  <a:gd name="T5" fmla="*/ 16 h 161"/>
                  <a:gd name="T6" fmla="*/ 76 w 78"/>
                  <a:gd name="T7" fmla="*/ 10 h 161"/>
                  <a:gd name="T8" fmla="*/ 73 w 78"/>
                  <a:gd name="T9" fmla="*/ 5 h 161"/>
                  <a:gd name="T10" fmla="*/ 68 w 78"/>
                  <a:gd name="T11" fmla="*/ 1 h 161"/>
                  <a:gd name="T12" fmla="*/ 61 w 78"/>
                  <a:gd name="T13" fmla="*/ 0 h 161"/>
                  <a:gd name="T14" fmla="*/ 16 w 78"/>
                  <a:gd name="T15" fmla="*/ 0 h 161"/>
                  <a:gd name="T16" fmla="*/ 16 w 78"/>
                  <a:gd name="T17" fmla="*/ 0 h 161"/>
                  <a:gd name="T18" fmla="*/ 11 w 78"/>
                  <a:gd name="T19" fmla="*/ 1 h 161"/>
                  <a:gd name="T20" fmla="*/ 5 w 78"/>
                  <a:gd name="T21" fmla="*/ 5 h 161"/>
                  <a:gd name="T22" fmla="*/ 1 w 78"/>
                  <a:gd name="T23" fmla="*/ 10 h 161"/>
                  <a:gd name="T24" fmla="*/ 0 w 78"/>
                  <a:gd name="T25" fmla="*/ 16 h 161"/>
                  <a:gd name="T26" fmla="*/ 0 w 78"/>
                  <a:gd name="T27" fmla="*/ 64 h 161"/>
                  <a:gd name="T28" fmla="*/ 0 w 78"/>
                  <a:gd name="T29" fmla="*/ 64 h 161"/>
                  <a:gd name="T30" fmla="*/ 1 w 78"/>
                  <a:gd name="T31" fmla="*/ 69 h 161"/>
                  <a:gd name="T32" fmla="*/ 4 w 78"/>
                  <a:gd name="T33" fmla="*/ 74 h 161"/>
                  <a:gd name="T34" fmla="*/ 9 w 78"/>
                  <a:gd name="T35" fmla="*/ 77 h 161"/>
                  <a:gd name="T36" fmla="*/ 15 w 78"/>
                  <a:gd name="T37" fmla="*/ 79 h 161"/>
                  <a:gd name="T38" fmla="*/ 20 w 78"/>
                  <a:gd name="T39" fmla="*/ 161 h 161"/>
                  <a:gd name="T40" fmla="*/ 59 w 78"/>
                  <a:gd name="T41" fmla="*/ 161 h 161"/>
                  <a:gd name="T42" fmla="*/ 64 w 78"/>
                  <a:gd name="T43" fmla="*/ 79 h 161"/>
                  <a:gd name="T44" fmla="*/ 64 w 78"/>
                  <a:gd name="T45" fmla="*/ 79 h 161"/>
                  <a:gd name="T46" fmla="*/ 69 w 78"/>
                  <a:gd name="T47" fmla="*/ 77 h 161"/>
                  <a:gd name="T48" fmla="*/ 74 w 78"/>
                  <a:gd name="T49" fmla="*/ 74 h 161"/>
                  <a:gd name="T50" fmla="*/ 78 w 78"/>
                  <a:gd name="T51" fmla="*/ 69 h 161"/>
                  <a:gd name="T52" fmla="*/ 78 w 78"/>
                  <a:gd name="T53" fmla="*/ 64 h 161"/>
                  <a:gd name="T54" fmla="*/ 78 w 78"/>
                  <a:gd name="T55" fmla="*/ 6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8" h="161">
                    <a:moveTo>
                      <a:pt x="78" y="64"/>
                    </a:moveTo>
                    <a:lnTo>
                      <a:pt x="78" y="16"/>
                    </a:lnTo>
                    <a:lnTo>
                      <a:pt x="78" y="16"/>
                    </a:lnTo>
                    <a:lnTo>
                      <a:pt x="76" y="10"/>
                    </a:lnTo>
                    <a:lnTo>
                      <a:pt x="73" y="5"/>
                    </a:lnTo>
                    <a:lnTo>
                      <a:pt x="68" y="1"/>
                    </a:lnTo>
                    <a:lnTo>
                      <a:pt x="61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1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6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1" y="69"/>
                    </a:lnTo>
                    <a:lnTo>
                      <a:pt x="4" y="74"/>
                    </a:lnTo>
                    <a:lnTo>
                      <a:pt x="9" y="77"/>
                    </a:lnTo>
                    <a:lnTo>
                      <a:pt x="15" y="79"/>
                    </a:lnTo>
                    <a:lnTo>
                      <a:pt x="20" y="161"/>
                    </a:lnTo>
                    <a:lnTo>
                      <a:pt x="59" y="161"/>
                    </a:lnTo>
                    <a:lnTo>
                      <a:pt x="64" y="79"/>
                    </a:lnTo>
                    <a:lnTo>
                      <a:pt x="64" y="79"/>
                    </a:lnTo>
                    <a:lnTo>
                      <a:pt x="69" y="77"/>
                    </a:lnTo>
                    <a:lnTo>
                      <a:pt x="74" y="74"/>
                    </a:lnTo>
                    <a:lnTo>
                      <a:pt x="78" y="69"/>
                    </a:lnTo>
                    <a:lnTo>
                      <a:pt x="78" y="64"/>
                    </a:lnTo>
                    <a:lnTo>
                      <a:pt x="78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Freeform 36">
                <a:extLst>
                  <a:ext uri="{FF2B5EF4-FFF2-40B4-BE49-F238E27FC236}">
                    <a16:creationId xmlns:a16="http://schemas.microsoft.com/office/drawing/2014/main" id="{AA21161A-DF01-4D6A-B179-9827225B6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" y="3651"/>
                <a:ext cx="248" cy="217"/>
              </a:xfrm>
              <a:custGeom>
                <a:avLst/>
                <a:gdLst>
                  <a:gd name="T0" fmla="*/ 248 w 248"/>
                  <a:gd name="T1" fmla="*/ 183 h 217"/>
                  <a:gd name="T2" fmla="*/ 225 w 248"/>
                  <a:gd name="T3" fmla="*/ 172 h 217"/>
                  <a:gd name="T4" fmla="*/ 195 w 248"/>
                  <a:gd name="T5" fmla="*/ 148 h 217"/>
                  <a:gd name="T6" fmla="*/ 188 w 248"/>
                  <a:gd name="T7" fmla="*/ 139 h 217"/>
                  <a:gd name="T8" fmla="*/ 183 w 248"/>
                  <a:gd name="T9" fmla="*/ 127 h 217"/>
                  <a:gd name="T10" fmla="*/ 157 w 248"/>
                  <a:gd name="T11" fmla="*/ 94 h 217"/>
                  <a:gd name="T12" fmla="*/ 160 w 248"/>
                  <a:gd name="T13" fmla="*/ 97 h 217"/>
                  <a:gd name="T14" fmla="*/ 165 w 248"/>
                  <a:gd name="T15" fmla="*/ 98 h 217"/>
                  <a:gd name="T16" fmla="*/ 175 w 248"/>
                  <a:gd name="T17" fmla="*/ 93 h 217"/>
                  <a:gd name="T18" fmla="*/ 179 w 248"/>
                  <a:gd name="T19" fmla="*/ 88 h 217"/>
                  <a:gd name="T20" fmla="*/ 178 w 248"/>
                  <a:gd name="T21" fmla="*/ 78 h 217"/>
                  <a:gd name="T22" fmla="*/ 91 w 248"/>
                  <a:gd name="T23" fmla="*/ 3 h 217"/>
                  <a:gd name="T24" fmla="*/ 86 w 248"/>
                  <a:gd name="T25" fmla="*/ 0 h 217"/>
                  <a:gd name="T26" fmla="*/ 76 w 248"/>
                  <a:gd name="T27" fmla="*/ 1 h 217"/>
                  <a:gd name="T28" fmla="*/ 72 w 248"/>
                  <a:gd name="T29" fmla="*/ 5 h 217"/>
                  <a:gd name="T30" fmla="*/ 68 w 248"/>
                  <a:gd name="T31" fmla="*/ 15 h 217"/>
                  <a:gd name="T32" fmla="*/ 73 w 248"/>
                  <a:gd name="T33" fmla="*/ 23 h 217"/>
                  <a:gd name="T34" fmla="*/ 23 w 248"/>
                  <a:gd name="T35" fmla="*/ 83 h 217"/>
                  <a:gd name="T36" fmla="*/ 22 w 248"/>
                  <a:gd name="T37" fmla="*/ 83 h 217"/>
                  <a:gd name="T38" fmla="*/ 12 w 248"/>
                  <a:gd name="T39" fmla="*/ 80 h 217"/>
                  <a:gd name="T40" fmla="*/ 3 w 248"/>
                  <a:gd name="T41" fmla="*/ 84 h 217"/>
                  <a:gd name="T42" fmla="*/ 1 w 248"/>
                  <a:gd name="T43" fmla="*/ 89 h 217"/>
                  <a:gd name="T44" fmla="*/ 1 w 248"/>
                  <a:gd name="T45" fmla="*/ 99 h 217"/>
                  <a:gd name="T46" fmla="*/ 88 w 248"/>
                  <a:gd name="T47" fmla="*/ 174 h 217"/>
                  <a:gd name="T48" fmla="*/ 92 w 248"/>
                  <a:gd name="T49" fmla="*/ 177 h 217"/>
                  <a:gd name="T50" fmla="*/ 97 w 248"/>
                  <a:gd name="T51" fmla="*/ 178 h 217"/>
                  <a:gd name="T52" fmla="*/ 108 w 248"/>
                  <a:gd name="T53" fmla="*/ 173 h 217"/>
                  <a:gd name="T54" fmla="*/ 111 w 248"/>
                  <a:gd name="T55" fmla="*/ 168 h 217"/>
                  <a:gd name="T56" fmla="*/ 109 w 248"/>
                  <a:gd name="T57" fmla="*/ 159 h 217"/>
                  <a:gd name="T58" fmla="*/ 116 w 248"/>
                  <a:gd name="T59" fmla="*/ 144 h 217"/>
                  <a:gd name="T60" fmla="*/ 236 w 248"/>
                  <a:gd name="T61" fmla="*/ 189 h 217"/>
                  <a:gd name="T62" fmla="*/ 241 w 248"/>
                  <a:gd name="T63" fmla="*/ 186 h 217"/>
                  <a:gd name="T64" fmla="*/ 248 w 248"/>
                  <a:gd name="T65" fmla="*/ 183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48" h="217">
                    <a:moveTo>
                      <a:pt x="248" y="183"/>
                    </a:moveTo>
                    <a:lnTo>
                      <a:pt x="248" y="183"/>
                    </a:lnTo>
                    <a:lnTo>
                      <a:pt x="235" y="177"/>
                    </a:lnTo>
                    <a:lnTo>
                      <a:pt x="225" y="172"/>
                    </a:lnTo>
                    <a:lnTo>
                      <a:pt x="208" y="159"/>
                    </a:lnTo>
                    <a:lnTo>
                      <a:pt x="195" y="148"/>
                    </a:lnTo>
                    <a:lnTo>
                      <a:pt x="188" y="139"/>
                    </a:lnTo>
                    <a:lnTo>
                      <a:pt x="188" y="139"/>
                    </a:lnTo>
                    <a:lnTo>
                      <a:pt x="184" y="134"/>
                    </a:lnTo>
                    <a:lnTo>
                      <a:pt x="183" y="127"/>
                    </a:lnTo>
                    <a:lnTo>
                      <a:pt x="150" y="102"/>
                    </a:lnTo>
                    <a:lnTo>
                      <a:pt x="157" y="94"/>
                    </a:lnTo>
                    <a:lnTo>
                      <a:pt x="157" y="94"/>
                    </a:lnTo>
                    <a:lnTo>
                      <a:pt x="160" y="97"/>
                    </a:lnTo>
                    <a:lnTo>
                      <a:pt x="165" y="98"/>
                    </a:lnTo>
                    <a:lnTo>
                      <a:pt x="165" y="98"/>
                    </a:lnTo>
                    <a:lnTo>
                      <a:pt x="170" y="97"/>
                    </a:lnTo>
                    <a:lnTo>
                      <a:pt x="175" y="93"/>
                    </a:lnTo>
                    <a:lnTo>
                      <a:pt x="175" y="93"/>
                    </a:lnTo>
                    <a:lnTo>
                      <a:pt x="179" y="88"/>
                    </a:lnTo>
                    <a:lnTo>
                      <a:pt x="179" y="83"/>
                    </a:lnTo>
                    <a:lnTo>
                      <a:pt x="178" y="78"/>
                    </a:lnTo>
                    <a:lnTo>
                      <a:pt x="174" y="73"/>
                    </a:lnTo>
                    <a:lnTo>
                      <a:pt x="91" y="3"/>
                    </a:lnTo>
                    <a:lnTo>
                      <a:pt x="91" y="3"/>
                    </a:lnTo>
                    <a:lnTo>
                      <a:pt x="86" y="0"/>
                    </a:lnTo>
                    <a:lnTo>
                      <a:pt x="81" y="0"/>
                    </a:lnTo>
                    <a:lnTo>
                      <a:pt x="76" y="1"/>
                    </a:lnTo>
                    <a:lnTo>
                      <a:pt x="72" y="5"/>
                    </a:lnTo>
                    <a:lnTo>
                      <a:pt x="72" y="5"/>
                    </a:lnTo>
                    <a:lnTo>
                      <a:pt x="69" y="10"/>
                    </a:lnTo>
                    <a:lnTo>
                      <a:pt x="68" y="15"/>
                    </a:lnTo>
                    <a:lnTo>
                      <a:pt x="69" y="20"/>
                    </a:lnTo>
                    <a:lnTo>
                      <a:pt x="73" y="23"/>
                    </a:lnTo>
                    <a:lnTo>
                      <a:pt x="73" y="25"/>
                    </a:lnTo>
                    <a:lnTo>
                      <a:pt x="23" y="83"/>
                    </a:lnTo>
                    <a:lnTo>
                      <a:pt x="22" y="83"/>
                    </a:lnTo>
                    <a:lnTo>
                      <a:pt x="22" y="83"/>
                    </a:lnTo>
                    <a:lnTo>
                      <a:pt x="17" y="81"/>
                    </a:lnTo>
                    <a:lnTo>
                      <a:pt x="12" y="80"/>
                    </a:lnTo>
                    <a:lnTo>
                      <a:pt x="7" y="81"/>
                    </a:lnTo>
                    <a:lnTo>
                      <a:pt x="3" y="84"/>
                    </a:lnTo>
                    <a:lnTo>
                      <a:pt x="3" y="84"/>
                    </a:lnTo>
                    <a:lnTo>
                      <a:pt x="1" y="89"/>
                    </a:lnTo>
                    <a:lnTo>
                      <a:pt x="0" y="94"/>
                    </a:lnTo>
                    <a:lnTo>
                      <a:pt x="1" y="99"/>
                    </a:lnTo>
                    <a:lnTo>
                      <a:pt x="5" y="103"/>
                    </a:lnTo>
                    <a:lnTo>
                      <a:pt x="88" y="174"/>
                    </a:lnTo>
                    <a:lnTo>
                      <a:pt x="88" y="174"/>
                    </a:lnTo>
                    <a:lnTo>
                      <a:pt x="92" y="177"/>
                    </a:lnTo>
                    <a:lnTo>
                      <a:pt x="97" y="178"/>
                    </a:lnTo>
                    <a:lnTo>
                      <a:pt x="97" y="178"/>
                    </a:lnTo>
                    <a:lnTo>
                      <a:pt x="103" y="177"/>
                    </a:lnTo>
                    <a:lnTo>
                      <a:pt x="108" y="173"/>
                    </a:lnTo>
                    <a:lnTo>
                      <a:pt x="108" y="173"/>
                    </a:lnTo>
                    <a:lnTo>
                      <a:pt x="111" y="168"/>
                    </a:lnTo>
                    <a:lnTo>
                      <a:pt x="111" y="163"/>
                    </a:lnTo>
                    <a:lnTo>
                      <a:pt x="109" y="159"/>
                    </a:lnTo>
                    <a:lnTo>
                      <a:pt x="107" y="154"/>
                    </a:lnTo>
                    <a:lnTo>
                      <a:pt x="116" y="144"/>
                    </a:lnTo>
                    <a:lnTo>
                      <a:pt x="208" y="217"/>
                    </a:lnTo>
                    <a:lnTo>
                      <a:pt x="236" y="189"/>
                    </a:lnTo>
                    <a:lnTo>
                      <a:pt x="236" y="189"/>
                    </a:lnTo>
                    <a:lnTo>
                      <a:pt x="241" y="186"/>
                    </a:lnTo>
                    <a:lnTo>
                      <a:pt x="248" y="183"/>
                    </a:lnTo>
                    <a:lnTo>
                      <a:pt x="248" y="1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37">
                <a:extLst>
                  <a:ext uri="{FF2B5EF4-FFF2-40B4-BE49-F238E27FC236}">
                    <a16:creationId xmlns:a16="http://schemas.microsoft.com/office/drawing/2014/main" id="{D495C934-B71A-457B-9C46-C4A885827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" y="3607"/>
                <a:ext cx="125" cy="112"/>
              </a:xfrm>
              <a:custGeom>
                <a:avLst/>
                <a:gdLst>
                  <a:gd name="T0" fmla="*/ 91 w 125"/>
                  <a:gd name="T1" fmla="*/ 107 h 112"/>
                  <a:gd name="T2" fmla="*/ 91 w 125"/>
                  <a:gd name="T3" fmla="*/ 107 h 112"/>
                  <a:gd name="T4" fmla="*/ 96 w 125"/>
                  <a:gd name="T5" fmla="*/ 111 h 112"/>
                  <a:gd name="T6" fmla="*/ 104 w 125"/>
                  <a:gd name="T7" fmla="*/ 112 h 112"/>
                  <a:gd name="T8" fmla="*/ 104 w 125"/>
                  <a:gd name="T9" fmla="*/ 112 h 112"/>
                  <a:gd name="T10" fmla="*/ 107 w 125"/>
                  <a:gd name="T11" fmla="*/ 112 h 112"/>
                  <a:gd name="T12" fmla="*/ 112 w 125"/>
                  <a:gd name="T13" fmla="*/ 111 h 112"/>
                  <a:gd name="T14" fmla="*/ 116 w 125"/>
                  <a:gd name="T15" fmla="*/ 109 h 112"/>
                  <a:gd name="T16" fmla="*/ 120 w 125"/>
                  <a:gd name="T17" fmla="*/ 105 h 112"/>
                  <a:gd name="T18" fmla="*/ 120 w 125"/>
                  <a:gd name="T19" fmla="*/ 105 h 112"/>
                  <a:gd name="T20" fmla="*/ 122 w 125"/>
                  <a:gd name="T21" fmla="*/ 101 h 112"/>
                  <a:gd name="T22" fmla="*/ 123 w 125"/>
                  <a:gd name="T23" fmla="*/ 97 h 112"/>
                  <a:gd name="T24" fmla="*/ 125 w 125"/>
                  <a:gd name="T25" fmla="*/ 94 h 112"/>
                  <a:gd name="T26" fmla="*/ 125 w 125"/>
                  <a:gd name="T27" fmla="*/ 90 h 112"/>
                  <a:gd name="T28" fmla="*/ 123 w 125"/>
                  <a:gd name="T29" fmla="*/ 86 h 112"/>
                  <a:gd name="T30" fmla="*/ 122 w 125"/>
                  <a:gd name="T31" fmla="*/ 82 h 112"/>
                  <a:gd name="T32" fmla="*/ 120 w 125"/>
                  <a:gd name="T33" fmla="*/ 79 h 112"/>
                  <a:gd name="T34" fmla="*/ 117 w 125"/>
                  <a:gd name="T35" fmla="*/ 76 h 112"/>
                  <a:gd name="T36" fmla="*/ 34 w 125"/>
                  <a:gd name="T37" fmla="*/ 5 h 112"/>
                  <a:gd name="T38" fmla="*/ 34 w 125"/>
                  <a:gd name="T39" fmla="*/ 5 h 112"/>
                  <a:gd name="T40" fmla="*/ 30 w 125"/>
                  <a:gd name="T41" fmla="*/ 2 h 112"/>
                  <a:gd name="T42" fmla="*/ 26 w 125"/>
                  <a:gd name="T43" fmla="*/ 1 h 112"/>
                  <a:gd name="T44" fmla="*/ 23 w 125"/>
                  <a:gd name="T45" fmla="*/ 0 h 112"/>
                  <a:gd name="T46" fmla="*/ 19 w 125"/>
                  <a:gd name="T47" fmla="*/ 0 h 112"/>
                  <a:gd name="T48" fmla="*/ 15 w 125"/>
                  <a:gd name="T49" fmla="*/ 1 h 112"/>
                  <a:gd name="T50" fmla="*/ 11 w 125"/>
                  <a:gd name="T51" fmla="*/ 2 h 112"/>
                  <a:gd name="T52" fmla="*/ 8 w 125"/>
                  <a:gd name="T53" fmla="*/ 5 h 112"/>
                  <a:gd name="T54" fmla="*/ 5 w 125"/>
                  <a:gd name="T55" fmla="*/ 7 h 112"/>
                  <a:gd name="T56" fmla="*/ 5 w 125"/>
                  <a:gd name="T57" fmla="*/ 7 h 112"/>
                  <a:gd name="T58" fmla="*/ 3 w 125"/>
                  <a:gd name="T59" fmla="*/ 11 h 112"/>
                  <a:gd name="T60" fmla="*/ 1 w 125"/>
                  <a:gd name="T61" fmla="*/ 15 h 112"/>
                  <a:gd name="T62" fmla="*/ 0 w 125"/>
                  <a:gd name="T63" fmla="*/ 19 h 112"/>
                  <a:gd name="T64" fmla="*/ 0 w 125"/>
                  <a:gd name="T65" fmla="*/ 22 h 112"/>
                  <a:gd name="T66" fmla="*/ 0 w 125"/>
                  <a:gd name="T67" fmla="*/ 26 h 112"/>
                  <a:gd name="T68" fmla="*/ 3 w 125"/>
                  <a:gd name="T69" fmla="*/ 30 h 112"/>
                  <a:gd name="T70" fmla="*/ 4 w 125"/>
                  <a:gd name="T71" fmla="*/ 34 h 112"/>
                  <a:gd name="T72" fmla="*/ 8 w 125"/>
                  <a:gd name="T73" fmla="*/ 36 h 112"/>
                  <a:gd name="T74" fmla="*/ 91 w 125"/>
                  <a:gd name="T75" fmla="*/ 10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5" h="112">
                    <a:moveTo>
                      <a:pt x="91" y="107"/>
                    </a:moveTo>
                    <a:lnTo>
                      <a:pt x="91" y="107"/>
                    </a:lnTo>
                    <a:lnTo>
                      <a:pt x="96" y="111"/>
                    </a:lnTo>
                    <a:lnTo>
                      <a:pt x="104" y="112"/>
                    </a:lnTo>
                    <a:lnTo>
                      <a:pt x="104" y="112"/>
                    </a:lnTo>
                    <a:lnTo>
                      <a:pt x="107" y="112"/>
                    </a:lnTo>
                    <a:lnTo>
                      <a:pt x="112" y="111"/>
                    </a:lnTo>
                    <a:lnTo>
                      <a:pt x="116" y="109"/>
                    </a:lnTo>
                    <a:lnTo>
                      <a:pt x="120" y="105"/>
                    </a:lnTo>
                    <a:lnTo>
                      <a:pt x="120" y="105"/>
                    </a:lnTo>
                    <a:lnTo>
                      <a:pt x="122" y="101"/>
                    </a:lnTo>
                    <a:lnTo>
                      <a:pt x="123" y="97"/>
                    </a:lnTo>
                    <a:lnTo>
                      <a:pt x="125" y="94"/>
                    </a:lnTo>
                    <a:lnTo>
                      <a:pt x="125" y="90"/>
                    </a:lnTo>
                    <a:lnTo>
                      <a:pt x="123" y="86"/>
                    </a:lnTo>
                    <a:lnTo>
                      <a:pt x="122" y="82"/>
                    </a:lnTo>
                    <a:lnTo>
                      <a:pt x="120" y="79"/>
                    </a:lnTo>
                    <a:lnTo>
                      <a:pt x="117" y="76"/>
                    </a:lnTo>
                    <a:lnTo>
                      <a:pt x="34" y="5"/>
                    </a:lnTo>
                    <a:lnTo>
                      <a:pt x="34" y="5"/>
                    </a:lnTo>
                    <a:lnTo>
                      <a:pt x="30" y="2"/>
                    </a:lnTo>
                    <a:lnTo>
                      <a:pt x="26" y="1"/>
                    </a:lnTo>
                    <a:lnTo>
                      <a:pt x="23" y="0"/>
                    </a:lnTo>
                    <a:lnTo>
                      <a:pt x="19" y="0"/>
                    </a:lnTo>
                    <a:lnTo>
                      <a:pt x="15" y="1"/>
                    </a:lnTo>
                    <a:lnTo>
                      <a:pt x="11" y="2"/>
                    </a:lnTo>
                    <a:lnTo>
                      <a:pt x="8" y="5"/>
                    </a:lnTo>
                    <a:lnTo>
                      <a:pt x="5" y="7"/>
                    </a:lnTo>
                    <a:lnTo>
                      <a:pt x="5" y="7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3" y="30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91" y="1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Freeform 38">
                <a:extLst>
                  <a:ext uri="{FF2B5EF4-FFF2-40B4-BE49-F238E27FC236}">
                    <a16:creationId xmlns:a16="http://schemas.microsoft.com/office/drawing/2014/main" id="{689A6F29-63BC-4983-A5A7-FC68629B52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" y="3763"/>
                <a:ext cx="250" cy="202"/>
              </a:xfrm>
              <a:custGeom>
                <a:avLst/>
                <a:gdLst>
                  <a:gd name="T0" fmla="*/ 178 w 250"/>
                  <a:gd name="T1" fmla="*/ 41 h 202"/>
                  <a:gd name="T2" fmla="*/ 162 w 250"/>
                  <a:gd name="T3" fmla="*/ 29 h 202"/>
                  <a:gd name="T4" fmla="*/ 144 w 250"/>
                  <a:gd name="T5" fmla="*/ 22 h 202"/>
                  <a:gd name="T6" fmla="*/ 127 w 250"/>
                  <a:gd name="T7" fmla="*/ 21 h 202"/>
                  <a:gd name="T8" fmla="*/ 110 w 250"/>
                  <a:gd name="T9" fmla="*/ 21 h 202"/>
                  <a:gd name="T10" fmla="*/ 100 w 250"/>
                  <a:gd name="T11" fmla="*/ 21 h 202"/>
                  <a:gd name="T12" fmla="*/ 79 w 250"/>
                  <a:gd name="T13" fmla="*/ 20 h 202"/>
                  <a:gd name="T14" fmla="*/ 29 w 250"/>
                  <a:gd name="T15" fmla="*/ 7 h 202"/>
                  <a:gd name="T16" fmla="*/ 11 w 250"/>
                  <a:gd name="T17" fmla="*/ 0 h 202"/>
                  <a:gd name="T18" fmla="*/ 5 w 250"/>
                  <a:gd name="T19" fmla="*/ 0 h 202"/>
                  <a:gd name="T20" fmla="*/ 1 w 250"/>
                  <a:gd name="T21" fmla="*/ 2 h 202"/>
                  <a:gd name="T22" fmla="*/ 0 w 250"/>
                  <a:gd name="T23" fmla="*/ 6 h 202"/>
                  <a:gd name="T24" fmla="*/ 0 w 250"/>
                  <a:gd name="T25" fmla="*/ 15 h 202"/>
                  <a:gd name="T26" fmla="*/ 1 w 250"/>
                  <a:gd name="T27" fmla="*/ 19 h 202"/>
                  <a:gd name="T28" fmla="*/ 21 w 250"/>
                  <a:gd name="T29" fmla="*/ 37 h 202"/>
                  <a:gd name="T30" fmla="*/ 44 w 250"/>
                  <a:gd name="T31" fmla="*/ 54 h 202"/>
                  <a:gd name="T32" fmla="*/ 78 w 250"/>
                  <a:gd name="T33" fmla="*/ 66 h 202"/>
                  <a:gd name="T34" fmla="*/ 103 w 250"/>
                  <a:gd name="T35" fmla="*/ 70 h 202"/>
                  <a:gd name="T36" fmla="*/ 104 w 250"/>
                  <a:gd name="T37" fmla="*/ 74 h 202"/>
                  <a:gd name="T38" fmla="*/ 110 w 250"/>
                  <a:gd name="T39" fmla="*/ 89 h 202"/>
                  <a:gd name="T40" fmla="*/ 124 w 250"/>
                  <a:gd name="T41" fmla="*/ 111 h 202"/>
                  <a:gd name="T42" fmla="*/ 130 w 250"/>
                  <a:gd name="T43" fmla="*/ 118 h 202"/>
                  <a:gd name="T44" fmla="*/ 155 w 250"/>
                  <a:gd name="T45" fmla="*/ 140 h 202"/>
                  <a:gd name="T46" fmla="*/ 170 w 250"/>
                  <a:gd name="T47" fmla="*/ 147 h 202"/>
                  <a:gd name="T48" fmla="*/ 189 w 250"/>
                  <a:gd name="T49" fmla="*/ 151 h 202"/>
                  <a:gd name="T50" fmla="*/ 201 w 250"/>
                  <a:gd name="T51" fmla="*/ 152 h 202"/>
                  <a:gd name="T52" fmla="*/ 201 w 250"/>
                  <a:gd name="T53" fmla="*/ 166 h 202"/>
                  <a:gd name="T54" fmla="*/ 241 w 250"/>
                  <a:gd name="T55" fmla="*/ 195 h 202"/>
                  <a:gd name="T56" fmla="*/ 250 w 250"/>
                  <a:gd name="T57" fmla="*/ 79 h 202"/>
                  <a:gd name="T58" fmla="*/ 236 w 250"/>
                  <a:gd name="T59" fmla="*/ 75 h 202"/>
                  <a:gd name="T60" fmla="*/ 208 w 250"/>
                  <a:gd name="T61" fmla="*/ 61 h 202"/>
                  <a:gd name="T62" fmla="*/ 188 w 250"/>
                  <a:gd name="T63" fmla="*/ 49 h 202"/>
                  <a:gd name="T64" fmla="*/ 178 w 250"/>
                  <a:gd name="T65" fmla="*/ 4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0" h="202">
                    <a:moveTo>
                      <a:pt x="178" y="41"/>
                    </a:moveTo>
                    <a:lnTo>
                      <a:pt x="178" y="41"/>
                    </a:lnTo>
                    <a:lnTo>
                      <a:pt x="169" y="34"/>
                    </a:lnTo>
                    <a:lnTo>
                      <a:pt x="162" y="29"/>
                    </a:lnTo>
                    <a:lnTo>
                      <a:pt x="153" y="25"/>
                    </a:lnTo>
                    <a:lnTo>
                      <a:pt x="144" y="22"/>
                    </a:lnTo>
                    <a:lnTo>
                      <a:pt x="135" y="21"/>
                    </a:lnTo>
                    <a:lnTo>
                      <a:pt x="127" y="21"/>
                    </a:lnTo>
                    <a:lnTo>
                      <a:pt x="110" y="21"/>
                    </a:lnTo>
                    <a:lnTo>
                      <a:pt x="110" y="21"/>
                    </a:lnTo>
                    <a:lnTo>
                      <a:pt x="100" y="21"/>
                    </a:lnTo>
                    <a:lnTo>
                      <a:pt x="100" y="21"/>
                    </a:lnTo>
                    <a:lnTo>
                      <a:pt x="90" y="21"/>
                    </a:lnTo>
                    <a:lnTo>
                      <a:pt x="79" y="20"/>
                    </a:lnTo>
                    <a:lnTo>
                      <a:pt x="54" y="15"/>
                    </a:lnTo>
                    <a:lnTo>
                      <a:pt x="29" y="7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2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2" y="30"/>
                    </a:lnTo>
                    <a:lnTo>
                      <a:pt x="21" y="37"/>
                    </a:lnTo>
                    <a:lnTo>
                      <a:pt x="32" y="45"/>
                    </a:lnTo>
                    <a:lnTo>
                      <a:pt x="44" y="54"/>
                    </a:lnTo>
                    <a:lnTo>
                      <a:pt x="61" y="60"/>
                    </a:lnTo>
                    <a:lnTo>
                      <a:pt x="78" y="66"/>
                    </a:lnTo>
                    <a:lnTo>
                      <a:pt x="98" y="70"/>
                    </a:lnTo>
                    <a:lnTo>
                      <a:pt x="103" y="70"/>
                    </a:lnTo>
                    <a:lnTo>
                      <a:pt x="104" y="74"/>
                    </a:lnTo>
                    <a:lnTo>
                      <a:pt x="104" y="74"/>
                    </a:lnTo>
                    <a:lnTo>
                      <a:pt x="105" y="79"/>
                    </a:lnTo>
                    <a:lnTo>
                      <a:pt x="110" y="89"/>
                    </a:lnTo>
                    <a:lnTo>
                      <a:pt x="119" y="103"/>
                    </a:lnTo>
                    <a:lnTo>
                      <a:pt x="124" y="111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42" y="130"/>
                    </a:lnTo>
                    <a:lnTo>
                      <a:pt x="155" y="140"/>
                    </a:lnTo>
                    <a:lnTo>
                      <a:pt x="163" y="143"/>
                    </a:lnTo>
                    <a:lnTo>
                      <a:pt x="170" y="147"/>
                    </a:lnTo>
                    <a:lnTo>
                      <a:pt x="179" y="150"/>
                    </a:lnTo>
                    <a:lnTo>
                      <a:pt x="189" y="151"/>
                    </a:lnTo>
                    <a:lnTo>
                      <a:pt x="189" y="151"/>
                    </a:lnTo>
                    <a:lnTo>
                      <a:pt x="201" y="152"/>
                    </a:lnTo>
                    <a:lnTo>
                      <a:pt x="201" y="158"/>
                    </a:lnTo>
                    <a:lnTo>
                      <a:pt x="201" y="166"/>
                    </a:lnTo>
                    <a:lnTo>
                      <a:pt x="241" y="195"/>
                    </a:lnTo>
                    <a:lnTo>
                      <a:pt x="241" y="195"/>
                    </a:lnTo>
                    <a:lnTo>
                      <a:pt x="250" y="202"/>
                    </a:lnTo>
                    <a:lnTo>
                      <a:pt x="250" y="79"/>
                    </a:lnTo>
                    <a:lnTo>
                      <a:pt x="250" y="79"/>
                    </a:lnTo>
                    <a:lnTo>
                      <a:pt x="236" y="75"/>
                    </a:lnTo>
                    <a:lnTo>
                      <a:pt x="218" y="66"/>
                    </a:lnTo>
                    <a:lnTo>
                      <a:pt x="208" y="61"/>
                    </a:lnTo>
                    <a:lnTo>
                      <a:pt x="198" y="55"/>
                    </a:lnTo>
                    <a:lnTo>
                      <a:pt x="188" y="49"/>
                    </a:lnTo>
                    <a:lnTo>
                      <a:pt x="178" y="41"/>
                    </a:lnTo>
                    <a:lnTo>
                      <a:pt x="178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39">
                <a:extLst>
                  <a:ext uri="{FF2B5EF4-FFF2-40B4-BE49-F238E27FC236}">
                    <a16:creationId xmlns:a16="http://schemas.microsoft.com/office/drawing/2014/main" id="{43E4EFEC-E456-4D0E-B982-D02A5B3D75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8" y="3933"/>
                <a:ext cx="89" cy="87"/>
              </a:xfrm>
              <a:custGeom>
                <a:avLst/>
                <a:gdLst>
                  <a:gd name="T0" fmla="*/ 89 w 89"/>
                  <a:gd name="T1" fmla="*/ 54 h 87"/>
                  <a:gd name="T2" fmla="*/ 89 w 89"/>
                  <a:gd name="T3" fmla="*/ 54 h 87"/>
                  <a:gd name="T4" fmla="*/ 87 w 89"/>
                  <a:gd name="T5" fmla="*/ 47 h 87"/>
                  <a:gd name="T6" fmla="*/ 87 w 89"/>
                  <a:gd name="T7" fmla="*/ 47 h 87"/>
                  <a:gd name="T8" fmla="*/ 82 w 89"/>
                  <a:gd name="T9" fmla="*/ 41 h 87"/>
                  <a:gd name="T10" fmla="*/ 82 w 89"/>
                  <a:gd name="T11" fmla="*/ 41 h 87"/>
                  <a:gd name="T12" fmla="*/ 76 w 89"/>
                  <a:gd name="T13" fmla="*/ 36 h 87"/>
                  <a:gd name="T14" fmla="*/ 27 w 89"/>
                  <a:gd name="T15" fmla="*/ 0 h 87"/>
                  <a:gd name="T16" fmla="*/ 22 w 89"/>
                  <a:gd name="T17" fmla="*/ 3 h 87"/>
                  <a:gd name="T18" fmla="*/ 22 w 89"/>
                  <a:gd name="T19" fmla="*/ 3 h 87"/>
                  <a:gd name="T20" fmla="*/ 24 w 89"/>
                  <a:gd name="T21" fmla="*/ 11 h 87"/>
                  <a:gd name="T22" fmla="*/ 24 w 89"/>
                  <a:gd name="T23" fmla="*/ 20 h 87"/>
                  <a:gd name="T24" fmla="*/ 22 w 89"/>
                  <a:gd name="T25" fmla="*/ 27 h 87"/>
                  <a:gd name="T26" fmla="*/ 17 w 89"/>
                  <a:gd name="T27" fmla="*/ 35 h 87"/>
                  <a:gd name="T28" fmla="*/ 6 w 89"/>
                  <a:gd name="T29" fmla="*/ 45 h 87"/>
                  <a:gd name="T30" fmla="*/ 0 w 89"/>
                  <a:gd name="T31" fmla="*/ 49 h 87"/>
                  <a:gd name="T32" fmla="*/ 1 w 89"/>
                  <a:gd name="T33" fmla="*/ 51 h 87"/>
                  <a:gd name="T34" fmla="*/ 12 w 89"/>
                  <a:gd name="T35" fmla="*/ 59 h 87"/>
                  <a:gd name="T36" fmla="*/ 42 w 89"/>
                  <a:gd name="T37" fmla="*/ 82 h 87"/>
                  <a:gd name="T38" fmla="*/ 42 w 89"/>
                  <a:gd name="T39" fmla="*/ 82 h 87"/>
                  <a:gd name="T40" fmla="*/ 47 w 89"/>
                  <a:gd name="T41" fmla="*/ 86 h 87"/>
                  <a:gd name="T42" fmla="*/ 53 w 89"/>
                  <a:gd name="T43" fmla="*/ 87 h 87"/>
                  <a:gd name="T44" fmla="*/ 59 w 89"/>
                  <a:gd name="T45" fmla="*/ 87 h 87"/>
                  <a:gd name="T46" fmla="*/ 66 w 89"/>
                  <a:gd name="T47" fmla="*/ 87 h 87"/>
                  <a:gd name="T48" fmla="*/ 71 w 89"/>
                  <a:gd name="T49" fmla="*/ 86 h 87"/>
                  <a:gd name="T50" fmla="*/ 77 w 89"/>
                  <a:gd name="T51" fmla="*/ 83 h 87"/>
                  <a:gd name="T52" fmla="*/ 81 w 89"/>
                  <a:gd name="T53" fmla="*/ 79 h 87"/>
                  <a:gd name="T54" fmla="*/ 84 w 89"/>
                  <a:gd name="T55" fmla="*/ 74 h 87"/>
                  <a:gd name="T56" fmla="*/ 84 w 89"/>
                  <a:gd name="T57" fmla="*/ 74 h 87"/>
                  <a:gd name="T58" fmla="*/ 88 w 89"/>
                  <a:gd name="T59" fmla="*/ 67 h 87"/>
                  <a:gd name="T60" fmla="*/ 89 w 89"/>
                  <a:gd name="T61" fmla="*/ 59 h 87"/>
                  <a:gd name="T62" fmla="*/ 89 w 89"/>
                  <a:gd name="T63" fmla="*/ 59 h 87"/>
                  <a:gd name="T64" fmla="*/ 89 w 89"/>
                  <a:gd name="T65" fmla="*/ 54 h 87"/>
                  <a:gd name="T66" fmla="*/ 89 w 89"/>
                  <a:gd name="T67" fmla="*/ 5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9" h="87">
                    <a:moveTo>
                      <a:pt x="89" y="54"/>
                    </a:moveTo>
                    <a:lnTo>
                      <a:pt x="89" y="54"/>
                    </a:lnTo>
                    <a:lnTo>
                      <a:pt x="87" y="47"/>
                    </a:lnTo>
                    <a:lnTo>
                      <a:pt x="87" y="47"/>
                    </a:lnTo>
                    <a:lnTo>
                      <a:pt x="82" y="41"/>
                    </a:lnTo>
                    <a:lnTo>
                      <a:pt x="82" y="41"/>
                    </a:lnTo>
                    <a:lnTo>
                      <a:pt x="76" y="36"/>
                    </a:lnTo>
                    <a:lnTo>
                      <a:pt x="27" y="0"/>
                    </a:lnTo>
                    <a:lnTo>
                      <a:pt x="22" y="3"/>
                    </a:lnTo>
                    <a:lnTo>
                      <a:pt x="22" y="3"/>
                    </a:lnTo>
                    <a:lnTo>
                      <a:pt x="24" y="11"/>
                    </a:lnTo>
                    <a:lnTo>
                      <a:pt x="24" y="20"/>
                    </a:lnTo>
                    <a:lnTo>
                      <a:pt x="22" y="27"/>
                    </a:lnTo>
                    <a:lnTo>
                      <a:pt x="17" y="35"/>
                    </a:lnTo>
                    <a:lnTo>
                      <a:pt x="6" y="45"/>
                    </a:lnTo>
                    <a:lnTo>
                      <a:pt x="0" y="49"/>
                    </a:lnTo>
                    <a:lnTo>
                      <a:pt x="1" y="51"/>
                    </a:lnTo>
                    <a:lnTo>
                      <a:pt x="12" y="59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47" y="86"/>
                    </a:lnTo>
                    <a:lnTo>
                      <a:pt x="53" y="87"/>
                    </a:lnTo>
                    <a:lnTo>
                      <a:pt x="59" y="87"/>
                    </a:lnTo>
                    <a:lnTo>
                      <a:pt x="66" y="87"/>
                    </a:lnTo>
                    <a:lnTo>
                      <a:pt x="71" y="86"/>
                    </a:lnTo>
                    <a:lnTo>
                      <a:pt x="77" y="83"/>
                    </a:lnTo>
                    <a:lnTo>
                      <a:pt x="81" y="79"/>
                    </a:lnTo>
                    <a:lnTo>
                      <a:pt x="84" y="74"/>
                    </a:lnTo>
                    <a:lnTo>
                      <a:pt x="84" y="74"/>
                    </a:lnTo>
                    <a:lnTo>
                      <a:pt x="88" y="67"/>
                    </a:lnTo>
                    <a:lnTo>
                      <a:pt x="89" y="59"/>
                    </a:lnTo>
                    <a:lnTo>
                      <a:pt x="89" y="59"/>
                    </a:lnTo>
                    <a:lnTo>
                      <a:pt x="89" y="54"/>
                    </a:lnTo>
                    <a:lnTo>
                      <a:pt x="8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D67F7A64-9D7A-4C75-80C7-5F8371133C93}"/>
                </a:ext>
              </a:extLst>
            </p:cNvPr>
            <p:cNvSpPr/>
            <p:nvPr/>
          </p:nvSpPr>
          <p:spPr>
            <a:xfrm>
              <a:off x="2177553" y="2363577"/>
              <a:ext cx="6386628" cy="3887734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■ 기부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·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후원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·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협찬 등의 청탁금지법 위반 여부 판단 기준</a:t>
              </a:r>
              <a:endParaRPr lang="en-US" altLang="ko-KR" sz="15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  <a:p>
              <a:pPr marL="342900" indent="-342900" fontAlgn="base">
                <a:lnSpc>
                  <a:spcPct val="130000"/>
                </a:lnSpc>
                <a:spcAft>
                  <a:spcPts val="800"/>
                </a:spcAft>
                <a:buAutoNum type="arabicParenBoth"/>
              </a:pPr>
              <a:r>
                <a:rPr lang="ko-KR" altLang="en-US" sz="1500" b="1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금품등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수수자 범위 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: 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공공기관이 수수하더라도  사회통념 상 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‘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그 대표자 등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’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이 수수한 것으로 동일시 할 수 있는 사정이 있는 경우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5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공직자등이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실질적으로 지원을 요구 또는 약속 등으로 금품 수수에 관여한 경우 청탁금지법 규율대상에 해당</a:t>
              </a:r>
              <a:endParaRPr lang="en-US" altLang="ko-KR" sz="15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  <a:p>
              <a:pPr marL="342900" indent="-342900" fontAlgn="base">
                <a:lnSpc>
                  <a:spcPct val="130000"/>
                </a:lnSpc>
                <a:spcAft>
                  <a:spcPts val="800"/>
                </a:spcAft>
                <a:buAutoNum type="arabicParenBoth"/>
              </a:pP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다른 법령 등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허용 여부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(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제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8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호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) : 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「</a:t>
              </a:r>
              <a:r>
                <a:rPr lang="ko-KR" altLang="en-US" sz="15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기부금품법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」 등 다른 법령의 규정 및 절차에 따라 </a:t>
              </a:r>
              <a:r>
                <a:rPr lang="ko-KR" altLang="en-US" sz="15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금품등을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수수하는 경우 예외적 허용</a:t>
              </a:r>
              <a:endParaRPr lang="en-US" altLang="ko-KR" sz="15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(3) 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그 외에 정당한 권원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인정 여부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(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제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3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호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) : 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절차적요건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실체적 요건 모두 구비</a:t>
              </a:r>
              <a:endParaRPr lang="en-US" altLang="ko-KR" sz="15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* (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절차적 요건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) 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공공기관의 내부규정과 절차에 따라 사업계획에 반영되고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, </a:t>
              </a:r>
            </a:p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   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공공기관과   기부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·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후원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·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협찬자의 투명한 절차에 따른 계약의 체결이 있어야 함</a:t>
              </a:r>
              <a:endParaRPr lang="en-US" altLang="ko-KR" sz="15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* (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실체적 요건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) 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체결한 계약의 내용이 일방적이지 않고 기부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·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후원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·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협찬 등의 내용과 범위에 상응하는 대가관계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(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반대급부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)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가 존재해야 함</a:t>
              </a:r>
              <a:endParaRPr lang="en-US" altLang="ko-KR" sz="15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49CBC3B7-0875-469A-B1A1-9B7D97F50C28}"/>
              </a:ext>
            </a:extLst>
          </p:cNvPr>
          <p:cNvSpPr txBox="1"/>
          <p:nvPr/>
        </p:nvSpPr>
        <p:spPr>
          <a:xfrm>
            <a:off x="264367" y="273620"/>
            <a:ext cx="862277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예외사유 제</a:t>
            </a:r>
            <a:r>
              <a:rPr lang="en-US" altLang="ko-KR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3</a:t>
            </a: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호</a:t>
            </a:r>
            <a:r>
              <a:rPr lang="en-US" altLang="ko-KR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, </a:t>
            </a: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제</a:t>
            </a:r>
            <a:r>
              <a:rPr lang="en-US" altLang="ko-KR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8</a:t>
            </a: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호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 </a:t>
            </a:r>
            <a:r>
              <a:rPr lang="ko-KR" altLang="en-US" sz="26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공공기관 대상 후원</a:t>
            </a:r>
            <a:r>
              <a:rPr lang="en-US" altLang="ko-KR" sz="26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·</a:t>
            </a:r>
            <a:r>
              <a:rPr lang="ko-KR" altLang="en-US" sz="26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협찬 </a:t>
            </a: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73215F84-692E-483D-BDB6-31B12CA2E0FE}"/>
              </a:ext>
            </a:extLst>
          </p:cNvPr>
          <p:cNvSpPr/>
          <p:nvPr/>
        </p:nvSpPr>
        <p:spPr>
          <a:xfrm>
            <a:off x="959218" y="3694740"/>
            <a:ext cx="624851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50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j-ea"/>
                <a:ea typeface="+mj-ea"/>
              </a:rPr>
              <a:t>A</a:t>
            </a:r>
            <a:endParaRPr lang="ko-KR" altLang="en-US" sz="5000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6966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직사각형 41">
            <a:extLst>
              <a:ext uri="{FF2B5EF4-FFF2-40B4-BE49-F238E27FC236}">
                <a16:creationId xmlns:a16="http://schemas.microsoft.com/office/drawing/2014/main" id="{209DAE26-5515-42EF-80D0-0ADC3FDED3C1}"/>
              </a:ext>
            </a:extLst>
          </p:cNvPr>
          <p:cNvSpPr/>
          <p:nvPr/>
        </p:nvSpPr>
        <p:spPr>
          <a:xfrm flipV="1">
            <a:off x="2" y="1036472"/>
            <a:ext cx="9143998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5000"/>
                </a:srgbClr>
              </a:gs>
              <a:gs pos="86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19">
            <a:extLst>
              <a:ext uri="{FF2B5EF4-FFF2-40B4-BE49-F238E27FC236}">
                <a16:creationId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40">
            <a:extLst>
              <a:ext uri="{FF2B5EF4-FFF2-40B4-BE49-F238E27FC236}">
                <a16:creationId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514139" y="1140318"/>
            <a:ext cx="8010104" cy="1200329"/>
            <a:chOff x="711200" y="1726763"/>
            <a:chExt cx="7944878" cy="1778307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866900" y="1849740"/>
              <a:ext cx="6769656" cy="1599456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444170" cy="1609008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1108269" y="2031456"/>
              <a:ext cx="667461" cy="12360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50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+mj-ea"/>
                  <a:ea typeface="+mj-ea"/>
                </a:rPr>
                <a:t>Q</a:t>
              </a:r>
              <a:endParaRPr lang="ko-KR" altLang="en-US" sz="50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8214" y="1726763"/>
              <a:ext cx="6427864" cy="177830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지방자치단체 관할 내에 있는 중앙행정기관 등 국가기관이 </a:t>
              </a: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회의 및 업무 협의 등으로 해당 지방자치단체를 방문할 시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</a:p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해당 국가기관에 </a:t>
              </a:r>
              <a:r>
                <a:rPr lang="ko-KR" altLang="en-US" sz="16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기념품 지급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이 가능한가요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?</a:t>
              </a: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2060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35</a:t>
            </a:fld>
            <a:endParaRPr lang="ko-KR" altLang="en-US"/>
          </a:p>
        </p:txBody>
      </p:sp>
      <p:grpSp>
        <p:nvGrpSpPr>
          <p:cNvPr id="6" name="그룹 35"/>
          <p:cNvGrpSpPr/>
          <p:nvPr/>
        </p:nvGrpSpPr>
        <p:grpSpPr>
          <a:xfrm>
            <a:off x="514139" y="2429116"/>
            <a:ext cx="8240394" cy="3834846"/>
            <a:chOff x="733846" y="2413389"/>
            <a:chExt cx="7830335" cy="3719043"/>
          </a:xfrm>
        </p:grpSpPr>
        <p:sp>
          <p:nvSpPr>
            <p:cNvPr id="43" name="사각형: 둥근 모서리 42">
              <a:extLst>
                <a:ext uri="{FF2B5EF4-FFF2-40B4-BE49-F238E27FC236}">
                  <a16:creationId xmlns:a16="http://schemas.microsoft.com/office/drawing/2014/main" id="{BF31CC50-6CDC-4176-9B21-96D453AD08F2}"/>
                </a:ext>
              </a:extLst>
            </p:cNvPr>
            <p:cNvSpPr/>
            <p:nvPr/>
          </p:nvSpPr>
          <p:spPr>
            <a:xfrm>
              <a:off x="1624327" y="2413389"/>
              <a:ext cx="6769656" cy="3719043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BF06D745-2526-4E9B-A892-95C55EF55E95}"/>
                </a:ext>
              </a:extLst>
            </p:cNvPr>
            <p:cNvSpPr/>
            <p:nvPr/>
          </p:nvSpPr>
          <p:spPr>
            <a:xfrm>
              <a:off x="733846" y="2413389"/>
              <a:ext cx="1358900" cy="3719043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28">
              <a:extLst>
                <a:ext uri="{FF2B5EF4-FFF2-40B4-BE49-F238E27FC236}">
                  <a16:creationId xmlns:a16="http://schemas.microsoft.com/office/drawing/2014/main" id="{A32A0B49-E58F-4E19-9E6C-19103CBF524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315558" y="5253612"/>
              <a:ext cx="771527" cy="792164"/>
              <a:chOff x="375" y="3607"/>
              <a:chExt cx="486" cy="499"/>
            </a:xfrm>
            <a:solidFill>
              <a:schemeClr val="bg1"/>
            </a:solidFill>
          </p:grpSpPr>
          <p:sp>
            <p:nvSpPr>
              <p:cNvPr id="48" name="Freeform 29">
                <a:extLst>
                  <a:ext uri="{FF2B5EF4-FFF2-40B4-BE49-F238E27FC236}">
                    <a16:creationId xmlns:a16="http://schemas.microsoft.com/office/drawing/2014/main" id="{F6064405-A12A-4551-A011-28B49CBA6D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" y="3873"/>
                <a:ext cx="69" cy="66"/>
              </a:xfrm>
              <a:custGeom>
                <a:avLst/>
                <a:gdLst>
                  <a:gd name="T0" fmla="*/ 16 w 69"/>
                  <a:gd name="T1" fmla="*/ 66 h 66"/>
                  <a:gd name="T2" fmla="*/ 16 w 69"/>
                  <a:gd name="T3" fmla="*/ 66 h 66"/>
                  <a:gd name="T4" fmla="*/ 14 w 69"/>
                  <a:gd name="T5" fmla="*/ 66 h 66"/>
                  <a:gd name="T6" fmla="*/ 10 w 69"/>
                  <a:gd name="T7" fmla="*/ 65 h 66"/>
                  <a:gd name="T8" fmla="*/ 6 w 69"/>
                  <a:gd name="T9" fmla="*/ 63 h 66"/>
                  <a:gd name="T10" fmla="*/ 4 w 69"/>
                  <a:gd name="T11" fmla="*/ 61 h 66"/>
                  <a:gd name="T12" fmla="*/ 4 w 69"/>
                  <a:gd name="T13" fmla="*/ 61 h 66"/>
                  <a:gd name="T14" fmla="*/ 1 w 69"/>
                  <a:gd name="T15" fmla="*/ 56 h 66"/>
                  <a:gd name="T16" fmla="*/ 0 w 69"/>
                  <a:gd name="T17" fmla="*/ 51 h 66"/>
                  <a:gd name="T18" fmla="*/ 1 w 69"/>
                  <a:gd name="T19" fmla="*/ 45 h 66"/>
                  <a:gd name="T20" fmla="*/ 5 w 69"/>
                  <a:gd name="T21" fmla="*/ 41 h 66"/>
                  <a:gd name="T22" fmla="*/ 44 w 69"/>
                  <a:gd name="T23" fmla="*/ 3 h 66"/>
                  <a:gd name="T24" fmla="*/ 44 w 69"/>
                  <a:gd name="T25" fmla="*/ 3 h 66"/>
                  <a:gd name="T26" fmla="*/ 49 w 69"/>
                  <a:gd name="T27" fmla="*/ 1 h 66"/>
                  <a:gd name="T28" fmla="*/ 55 w 69"/>
                  <a:gd name="T29" fmla="*/ 0 h 66"/>
                  <a:gd name="T30" fmla="*/ 60 w 69"/>
                  <a:gd name="T31" fmla="*/ 1 h 66"/>
                  <a:gd name="T32" fmla="*/ 65 w 69"/>
                  <a:gd name="T33" fmla="*/ 5 h 66"/>
                  <a:gd name="T34" fmla="*/ 65 w 69"/>
                  <a:gd name="T35" fmla="*/ 5 h 66"/>
                  <a:gd name="T36" fmla="*/ 67 w 69"/>
                  <a:gd name="T37" fmla="*/ 10 h 66"/>
                  <a:gd name="T38" fmla="*/ 69 w 69"/>
                  <a:gd name="T39" fmla="*/ 15 h 66"/>
                  <a:gd name="T40" fmla="*/ 67 w 69"/>
                  <a:gd name="T41" fmla="*/ 21 h 66"/>
                  <a:gd name="T42" fmla="*/ 64 w 69"/>
                  <a:gd name="T43" fmla="*/ 25 h 66"/>
                  <a:gd name="T44" fmla="*/ 25 w 69"/>
                  <a:gd name="T45" fmla="*/ 62 h 66"/>
                  <a:gd name="T46" fmla="*/ 25 w 69"/>
                  <a:gd name="T47" fmla="*/ 62 h 66"/>
                  <a:gd name="T48" fmla="*/ 21 w 69"/>
                  <a:gd name="T49" fmla="*/ 65 h 66"/>
                  <a:gd name="T50" fmla="*/ 16 w 69"/>
                  <a:gd name="T51" fmla="*/ 66 h 66"/>
                  <a:gd name="T52" fmla="*/ 16 w 69"/>
                  <a:gd name="T5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9" h="66">
                    <a:moveTo>
                      <a:pt x="16" y="66"/>
                    </a:moveTo>
                    <a:lnTo>
                      <a:pt x="16" y="66"/>
                    </a:lnTo>
                    <a:lnTo>
                      <a:pt x="14" y="66"/>
                    </a:lnTo>
                    <a:lnTo>
                      <a:pt x="10" y="65"/>
                    </a:lnTo>
                    <a:lnTo>
                      <a:pt x="6" y="63"/>
                    </a:lnTo>
                    <a:lnTo>
                      <a:pt x="4" y="61"/>
                    </a:lnTo>
                    <a:lnTo>
                      <a:pt x="4" y="61"/>
                    </a:lnTo>
                    <a:lnTo>
                      <a:pt x="1" y="56"/>
                    </a:lnTo>
                    <a:lnTo>
                      <a:pt x="0" y="51"/>
                    </a:lnTo>
                    <a:lnTo>
                      <a:pt x="1" y="45"/>
                    </a:lnTo>
                    <a:lnTo>
                      <a:pt x="5" y="41"/>
                    </a:lnTo>
                    <a:lnTo>
                      <a:pt x="44" y="3"/>
                    </a:lnTo>
                    <a:lnTo>
                      <a:pt x="44" y="3"/>
                    </a:lnTo>
                    <a:lnTo>
                      <a:pt x="49" y="1"/>
                    </a:lnTo>
                    <a:lnTo>
                      <a:pt x="55" y="0"/>
                    </a:lnTo>
                    <a:lnTo>
                      <a:pt x="60" y="1"/>
                    </a:lnTo>
                    <a:lnTo>
                      <a:pt x="65" y="5"/>
                    </a:lnTo>
                    <a:lnTo>
                      <a:pt x="65" y="5"/>
                    </a:lnTo>
                    <a:lnTo>
                      <a:pt x="67" y="10"/>
                    </a:lnTo>
                    <a:lnTo>
                      <a:pt x="69" y="15"/>
                    </a:lnTo>
                    <a:lnTo>
                      <a:pt x="67" y="21"/>
                    </a:lnTo>
                    <a:lnTo>
                      <a:pt x="64" y="25"/>
                    </a:lnTo>
                    <a:lnTo>
                      <a:pt x="25" y="62"/>
                    </a:lnTo>
                    <a:lnTo>
                      <a:pt x="25" y="62"/>
                    </a:lnTo>
                    <a:lnTo>
                      <a:pt x="21" y="65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30">
                <a:extLst>
                  <a:ext uri="{FF2B5EF4-FFF2-40B4-BE49-F238E27FC236}">
                    <a16:creationId xmlns:a16="http://schemas.microsoft.com/office/drawing/2014/main" id="{7609EA8C-C05E-4205-89D0-C169110E54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7" y="3845"/>
                <a:ext cx="68" cy="66"/>
              </a:xfrm>
              <a:custGeom>
                <a:avLst/>
                <a:gdLst>
                  <a:gd name="T0" fmla="*/ 16 w 68"/>
                  <a:gd name="T1" fmla="*/ 66 h 66"/>
                  <a:gd name="T2" fmla="*/ 16 w 68"/>
                  <a:gd name="T3" fmla="*/ 66 h 66"/>
                  <a:gd name="T4" fmla="*/ 13 w 68"/>
                  <a:gd name="T5" fmla="*/ 66 h 66"/>
                  <a:gd name="T6" fmla="*/ 10 w 68"/>
                  <a:gd name="T7" fmla="*/ 65 h 66"/>
                  <a:gd name="T8" fmla="*/ 6 w 68"/>
                  <a:gd name="T9" fmla="*/ 64 h 66"/>
                  <a:gd name="T10" fmla="*/ 3 w 68"/>
                  <a:gd name="T11" fmla="*/ 61 h 66"/>
                  <a:gd name="T12" fmla="*/ 3 w 68"/>
                  <a:gd name="T13" fmla="*/ 61 h 66"/>
                  <a:gd name="T14" fmla="*/ 1 w 68"/>
                  <a:gd name="T15" fmla="*/ 56 h 66"/>
                  <a:gd name="T16" fmla="*/ 0 w 68"/>
                  <a:gd name="T17" fmla="*/ 51 h 66"/>
                  <a:gd name="T18" fmla="*/ 1 w 68"/>
                  <a:gd name="T19" fmla="*/ 45 h 66"/>
                  <a:gd name="T20" fmla="*/ 5 w 68"/>
                  <a:gd name="T21" fmla="*/ 41 h 66"/>
                  <a:gd name="T22" fmla="*/ 43 w 68"/>
                  <a:gd name="T23" fmla="*/ 4 h 66"/>
                  <a:gd name="T24" fmla="*/ 43 w 68"/>
                  <a:gd name="T25" fmla="*/ 4 h 66"/>
                  <a:gd name="T26" fmla="*/ 48 w 68"/>
                  <a:gd name="T27" fmla="*/ 2 h 66"/>
                  <a:gd name="T28" fmla="*/ 55 w 68"/>
                  <a:gd name="T29" fmla="*/ 0 h 66"/>
                  <a:gd name="T30" fmla="*/ 60 w 68"/>
                  <a:gd name="T31" fmla="*/ 2 h 66"/>
                  <a:gd name="T32" fmla="*/ 65 w 68"/>
                  <a:gd name="T33" fmla="*/ 5 h 66"/>
                  <a:gd name="T34" fmla="*/ 65 w 68"/>
                  <a:gd name="T35" fmla="*/ 5 h 66"/>
                  <a:gd name="T36" fmla="*/ 67 w 68"/>
                  <a:gd name="T37" fmla="*/ 10 h 66"/>
                  <a:gd name="T38" fmla="*/ 68 w 68"/>
                  <a:gd name="T39" fmla="*/ 15 h 66"/>
                  <a:gd name="T40" fmla="*/ 67 w 68"/>
                  <a:gd name="T41" fmla="*/ 20 h 66"/>
                  <a:gd name="T42" fmla="*/ 63 w 68"/>
                  <a:gd name="T43" fmla="*/ 25 h 66"/>
                  <a:gd name="T44" fmla="*/ 25 w 68"/>
                  <a:gd name="T45" fmla="*/ 63 h 66"/>
                  <a:gd name="T46" fmla="*/ 25 w 68"/>
                  <a:gd name="T47" fmla="*/ 63 h 66"/>
                  <a:gd name="T48" fmla="*/ 21 w 68"/>
                  <a:gd name="T49" fmla="*/ 65 h 66"/>
                  <a:gd name="T50" fmla="*/ 16 w 68"/>
                  <a:gd name="T51" fmla="*/ 66 h 66"/>
                  <a:gd name="T52" fmla="*/ 16 w 68"/>
                  <a:gd name="T5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8" h="66">
                    <a:moveTo>
                      <a:pt x="16" y="66"/>
                    </a:moveTo>
                    <a:lnTo>
                      <a:pt x="16" y="66"/>
                    </a:lnTo>
                    <a:lnTo>
                      <a:pt x="13" y="66"/>
                    </a:lnTo>
                    <a:lnTo>
                      <a:pt x="10" y="65"/>
                    </a:lnTo>
                    <a:lnTo>
                      <a:pt x="6" y="64"/>
                    </a:lnTo>
                    <a:lnTo>
                      <a:pt x="3" y="61"/>
                    </a:lnTo>
                    <a:lnTo>
                      <a:pt x="3" y="61"/>
                    </a:lnTo>
                    <a:lnTo>
                      <a:pt x="1" y="56"/>
                    </a:lnTo>
                    <a:lnTo>
                      <a:pt x="0" y="51"/>
                    </a:lnTo>
                    <a:lnTo>
                      <a:pt x="1" y="45"/>
                    </a:lnTo>
                    <a:lnTo>
                      <a:pt x="5" y="41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8" y="2"/>
                    </a:lnTo>
                    <a:lnTo>
                      <a:pt x="55" y="0"/>
                    </a:lnTo>
                    <a:lnTo>
                      <a:pt x="60" y="2"/>
                    </a:lnTo>
                    <a:lnTo>
                      <a:pt x="65" y="5"/>
                    </a:lnTo>
                    <a:lnTo>
                      <a:pt x="65" y="5"/>
                    </a:lnTo>
                    <a:lnTo>
                      <a:pt x="67" y="10"/>
                    </a:lnTo>
                    <a:lnTo>
                      <a:pt x="68" y="15"/>
                    </a:lnTo>
                    <a:lnTo>
                      <a:pt x="67" y="20"/>
                    </a:lnTo>
                    <a:lnTo>
                      <a:pt x="63" y="25"/>
                    </a:lnTo>
                    <a:lnTo>
                      <a:pt x="25" y="63"/>
                    </a:lnTo>
                    <a:lnTo>
                      <a:pt x="25" y="63"/>
                    </a:lnTo>
                    <a:lnTo>
                      <a:pt x="21" y="65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31">
                <a:extLst>
                  <a:ext uri="{FF2B5EF4-FFF2-40B4-BE49-F238E27FC236}">
                    <a16:creationId xmlns:a16="http://schemas.microsoft.com/office/drawing/2014/main" id="{D25641E4-4156-4EC5-BC7B-EE753226A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4" y="3934"/>
                <a:ext cx="55" cy="53"/>
              </a:xfrm>
              <a:custGeom>
                <a:avLst/>
                <a:gdLst>
                  <a:gd name="T0" fmla="*/ 15 w 55"/>
                  <a:gd name="T1" fmla="*/ 53 h 53"/>
                  <a:gd name="T2" fmla="*/ 15 w 55"/>
                  <a:gd name="T3" fmla="*/ 53 h 53"/>
                  <a:gd name="T4" fmla="*/ 9 w 55"/>
                  <a:gd name="T5" fmla="*/ 53 h 53"/>
                  <a:gd name="T6" fmla="*/ 4 w 55"/>
                  <a:gd name="T7" fmla="*/ 50 h 53"/>
                  <a:gd name="T8" fmla="*/ 4 w 55"/>
                  <a:gd name="T9" fmla="*/ 50 h 53"/>
                  <a:gd name="T10" fmla="*/ 1 w 55"/>
                  <a:gd name="T11" fmla="*/ 45 h 53"/>
                  <a:gd name="T12" fmla="*/ 0 w 55"/>
                  <a:gd name="T13" fmla="*/ 40 h 53"/>
                  <a:gd name="T14" fmla="*/ 1 w 55"/>
                  <a:gd name="T15" fmla="*/ 35 h 53"/>
                  <a:gd name="T16" fmla="*/ 4 w 55"/>
                  <a:gd name="T17" fmla="*/ 31 h 53"/>
                  <a:gd name="T18" fmla="*/ 34 w 55"/>
                  <a:gd name="T19" fmla="*/ 4 h 53"/>
                  <a:gd name="T20" fmla="*/ 34 w 55"/>
                  <a:gd name="T21" fmla="*/ 4 h 53"/>
                  <a:gd name="T22" fmla="*/ 37 w 55"/>
                  <a:gd name="T23" fmla="*/ 0 h 53"/>
                  <a:gd name="T24" fmla="*/ 42 w 55"/>
                  <a:gd name="T25" fmla="*/ 0 h 53"/>
                  <a:gd name="T26" fmla="*/ 47 w 55"/>
                  <a:gd name="T27" fmla="*/ 1 h 53"/>
                  <a:gd name="T28" fmla="*/ 51 w 55"/>
                  <a:gd name="T29" fmla="*/ 4 h 53"/>
                  <a:gd name="T30" fmla="*/ 51 w 55"/>
                  <a:gd name="T31" fmla="*/ 4 h 53"/>
                  <a:gd name="T32" fmla="*/ 55 w 55"/>
                  <a:gd name="T33" fmla="*/ 7 h 53"/>
                  <a:gd name="T34" fmla="*/ 55 w 55"/>
                  <a:gd name="T35" fmla="*/ 12 h 53"/>
                  <a:gd name="T36" fmla="*/ 55 w 55"/>
                  <a:gd name="T37" fmla="*/ 17 h 53"/>
                  <a:gd name="T38" fmla="*/ 51 w 55"/>
                  <a:gd name="T39" fmla="*/ 22 h 53"/>
                  <a:gd name="T40" fmla="*/ 22 w 55"/>
                  <a:gd name="T41" fmla="*/ 50 h 53"/>
                  <a:gd name="T42" fmla="*/ 22 w 55"/>
                  <a:gd name="T43" fmla="*/ 50 h 53"/>
                  <a:gd name="T44" fmla="*/ 19 w 55"/>
                  <a:gd name="T45" fmla="*/ 52 h 53"/>
                  <a:gd name="T46" fmla="*/ 15 w 55"/>
                  <a:gd name="T47" fmla="*/ 53 h 53"/>
                  <a:gd name="T48" fmla="*/ 15 w 55"/>
                  <a:gd name="T49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53">
                    <a:moveTo>
                      <a:pt x="15" y="53"/>
                    </a:moveTo>
                    <a:lnTo>
                      <a:pt x="15" y="53"/>
                    </a:lnTo>
                    <a:lnTo>
                      <a:pt x="9" y="53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1" y="45"/>
                    </a:lnTo>
                    <a:lnTo>
                      <a:pt x="0" y="40"/>
                    </a:lnTo>
                    <a:lnTo>
                      <a:pt x="1" y="35"/>
                    </a:lnTo>
                    <a:lnTo>
                      <a:pt x="4" y="31"/>
                    </a:lnTo>
                    <a:lnTo>
                      <a:pt x="34" y="4"/>
                    </a:lnTo>
                    <a:lnTo>
                      <a:pt x="34" y="4"/>
                    </a:lnTo>
                    <a:lnTo>
                      <a:pt x="37" y="0"/>
                    </a:lnTo>
                    <a:lnTo>
                      <a:pt x="42" y="0"/>
                    </a:lnTo>
                    <a:lnTo>
                      <a:pt x="47" y="1"/>
                    </a:lnTo>
                    <a:lnTo>
                      <a:pt x="51" y="4"/>
                    </a:lnTo>
                    <a:lnTo>
                      <a:pt x="51" y="4"/>
                    </a:lnTo>
                    <a:lnTo>
                      <a:pt x="55" y="7"/>
                    </a:lnTo>
                    <a:lnTo>
                      <a:pt x="55" y="12"/>
                    </a:lnTo>
                    <a:lnTo>
                      <a:pt x="55" y="17"/>
                    </a:lnTo>
                    <a:lnTo>
                      <a:pt x="51" y="22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19" y="52"/>
                    </a:lnTo>
                    <a:lnTo>
                      <a:pt x="15" y="53"/>
                    </a:lnTo>
                    <a:lnTo>
                      <a:pt x="15" y="5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32">
                <a:extLst>
                  <a:ext uri="{FF2B5EF4-FFF2-40B4-BE49-F238E27FC236}">
                    <a16:creationId xmlns:a16="http://schemas.microsoft.com/office/drawing/2014/main" id="{C5F24CA2-12BE-4E91-BBF8-35843DB63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3" y="3901"/>
                <a:ext cx="68" cy="65"/>
              </a:xfrm>
              <a:custGeom>
                <a:avLst/>
                <a:gdLst>
                  <a:gd name="T0" fmla="*/ 17 w 68"/>
                  <a:gd name="T1" fmla="*/ 65 h 65"/>
                  <a:gd name="T2" fmla="*/ 17 w 68"/>
                  <a:gd name="T3" fmla="*/ 65 h 65"/>
                  <a:gd name="T4" fmla="*/ 14 w 68"/>
                  <a:gd name="T5" fmla="*/ 65 h 65"/>
                  <a:gd name="T6" fmla="*/ 10 w 68"/>
                  <a:gd name="T7" fmla="*/ 65 h 65"/>
                  <a:gd name="T8" fmla="*/ 7 w 68"/>
                  <a:gd name="T9" fmla="*/ 64 h 65"/>
                  <a:gd name="T10" fmla="*/ 5 w 68"/>
                  <a:gd name="T11" fmla="*/ 62 h 65"/>
                  <a:gd name="T12" fmla="*/ 5 w 68"/>
                  <a:gd name="T13" fmla="*/ 62 h 65"/>
                  <a:gd name="T14" fmla="*/ 1 w 68"/>
                  <a:gd name="T15" fmla="*/ 57 h 65"/>
                  <a:gd name="T16" fmla="*/ 0 w 68"/>
                  <a:gd name="T17" fmla="*/ 50 h 65"/>
                  <a:gd name="T18" fmla="*/ 1 w 68"/>
                  <a:gd name="T19" fmla="*/ 45 h 65"/>
                  <a:gd name="T20" fmla="*/ 5 w 68"/>
                  <a:gd name="T21" fmla="*/ 40 h 65"/>
                  <a:gd name="T22" fmla="*/ 43 w 68"/>
                  <a:gd name="T23" fmla="*/ 4 h 65"/>
                  <a:gd name="T24" fmla="*/ 43 w 68"/>
                  <a:gd name="T25" fmla="*/ 4 h 65"/>
                  <a:gd name="T26" fmla="*/ 48 w 68"/>
                  <a:gd name="T27" fmla="*/ 0 h 65"/>
                  <a:gd name="T28" fmla="*/ 55 w 68"/>
                  <a:gd name="T29" fmla="*/ 0 h 65"/>
                  <a:gd name="T30" fmla="*/ 60 w 68"/>
                  <a:gd name="T31" fmla="*/ 2 h 65"/>
                  <a:gd name="T32" fmla="*/ 65 w 68"/>
                  <a:gd name="T33" fmla="*/ 4 h 65"/>
                  <a:gd name="T34" fmla="*/ 65 w 68"/>
                  <a:gd name="T35" fmla="*/ 4 h 65"/>
                  <a:gd name="T36" fmla="*/ 68 w 68"/>
                  <a:gd name="T37" fmla="*/ 9 h 65"/>
                  <a:gd name="T38" fmla="*/ 68 w 68"/>
                  <a:gd name="T39" fmla="*/ 15 h 65"/>
                  <a:gd name="T40" fmla="*/ 67 w 68"/>
                  <a:gd name="T41" fmla="*/ 20 h 65"/>
                  <a:gd name="T42" fmla="*/ 65 w 68"/>
                  <a:gd name="T43" fmla="*/ 25 h 65"/>
                  <a:gd name="T44" fmla="*/ 25 w 68"/>
                  <a:gd name="T45" fmla="*/ 62 h 65"/>
                  <a:gd name="T46" fmla="*/ 25 w 68"/>
                  <a:gd name="T47" fmla="*/ 62 h 65"/>
                  <a:gd name="T48" fmla="*/ 21 w 68"/>
                  <a:gd name="T49" fmla="*/ 64 h 65"/>
                  <a:gd name="T50" fmla="*/ 17 w 68"/>
                  <a:gd name="T51" fmla="*/ 65 h 65"/>
                  <a:gd name="T52" fmla="*/ 17 w 68"/>
                  <a:gd name="T5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8" h="65">
                    <a:moveTo>
                      <a:pt x="17" y="65"/>
                    </a:moveTo>
                    <a:lnTo>
                      <a:pt x="17" y="65"/>
                    </a:lnTo>
                    <a:lnTo>
                      <a:pt x="14" y="65"/>
                    </a:lnTo>
                    <a:lnTo>
                      <a:pt x="10" y="65"/>
                    </a:lnTo>
                    <a:lnTo>
                      <a:pt x="7" y="64"/>
                    </a:lnTo>
                    <a:lnTo>
                      <a:pt x="5" y="62"/>
                    </a:lnTo>
                    <a:lnTo>
                      <a:pt x="5" y="62"/>
                    </a:lnTo>
                    <a:lnTo>
                      <a:pt x="1" y="57"/>
                    </a:lnTo>
                    <a:lnTo>
                      <a:pt x="0" y="50"/>
                    </a:lnTo>
                    <a:lnTo>
                      <a:pt x="1" y="45"/>
                    </a:lnTo>
                    <a:lnTo>
                      <a:pt x="5" y="40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8" y="0"/>
                    </a:lnTo>
                    <a:lnTo>
                      <a:pt x="55" y="0"/>
                    </a:lnTo>
                    <a:lnTo>
                      <a:pt x="60" y="2"/>
                    </a:lnTo>
                    <a:lnTo>
                      <a:pt x="65" y="4"/>
                    </a:lnTo>
                    <a:lnTo>
                      <a:pt x="65" y="4"/>
                    </a:lnTo>
                    <a:lnTo>
                      <a:pt x="68" y="9"/>
                    </a:lnTo>
                    <a:lnTo>
                      <a:pt x="68" y="15"/>
                    </a:lnTo>
                    <a:lnTo>
                      <a:pt x="67" y="20"/>
                    </a:lnTo>
                    <a:lnTo>
                      <a:pt x="65" y="25"/>
                    </a:lnTo>
                    <a:lnTo>
                      <a:pt x="25" y="62"/>
                    </a:lnTo>
                    <a:lnTo>
                      <a:pt x="25" y="62"/>
                    </a:lnTo>
                    <a:lnTo>
                      <a:pt x="21" y="64"/>
                    </a:lnTo>
                    <a:lnTo>
                      <a:pt x="17" y="65"/>
                    </a:lnTo>
                    <a:lnTo>
                      <a:pt x="17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33">
                <a:extLst>
                  <a:ext uri="{FF2B5EF4-FFF2-40B4-BE49-F238E27FC236}">
                    <a16:creationId xmlns:a16="http://schemas.microsoft.com/office/drawing/2014/main" id="{9A25F42B-9783-4274-8F6C-64283754C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" y="3760"/>
                <a:ext cx="125" cy="113"/>
              </a:xfrm>
              <a:custGeom>
                <a:avLst/>
                <a:gdLst>
                  <a:gd name="T0" fmla="*/ 117 w 125"/>
                  <a:gd name="T1" fmla="*/ 77 h 113"/>
                  <a:gd name="T2" fmla="*/ 34 w 125"/>
                  <a:gd name="T3" fmla="*/ 5 h 113"/>
                  <a:gd name="T4" fmla="*/ 34 w 125"/>
                  <a:gd name="T5" fmla="*/ 5 h 113"/>
                  <a:gd name="T6" fmla="*/ 31 w 125"/>
                  <a:gd name="T7" fmla="*/ 3 h 113"/>
                  <a:gd name="T8" fmla="*/ 27 w 125"/>
                  <a:gd name="T9" fmla="*/ 2 h 113"/>
                  <a:gd name="T10" fmla="*/ 24 w 125"/>
                  <a:gd name="T11" fmla="*/ 0 h 113"/>
                  <a:gd name="T12" fmla="*/ 19 w 125"/>
                  <a:gd name="T13" fmla="*/ 0 h 113"/>
                  <a:gd name="T14" fmla="*/ 15 w 125"/>
                  <a:gd name="T15" fmla="*/ 2 h 113"/>
                  <a:gd name="T16" fmla="*/ 11 w 125"/>
                  <a:gd name="T17" fmla="*/ 3 h 113"/>
                  <a:gd name="T18" fmla="*/ 9 w 125"/>
                  <a:gd name="T19" fmla="*/ 5 h 113"/>
                  <a:gd name="T20" fmla="*/ 5 w 125"/>
                  <a:gd name="T21" fmla="*/ 8 h 113"/>
                  <a:gd name="T22" fmla="*/ 5 w 125"/>
                  <a:gd name="T23" fmla="*/ 8 h 113"/>
                  <a:gd name="T24" fmla="*/ 2 w 125"/>
                  <a:gd name="T25" fmla="*/ 12 h 113"/>
                  <a:gd name="T26" fmla="*/ 1 w 125"/>
                  <a:gd name="T27" fmla="*/ 15 h 113"/>
                  <a:gd name="T28" fmla="*/ 0 w 125"/>
                  <a:gd name="T29" fmla="*/ 19 h 113"/>
                  <a:gd name="T30" fmla="*/ 0 w 125"/>
                  <a:gd name="T31" fmla="*/ 23 h 113"/>
                  <a:gd name="T32" fmla="*/ 1 w 125"/>
                  <a:gd name="T33" fmla="*/ 27 h 113"/>
                  <a:gd name="T34" fmla="*/ 2 w 125"/>
                  <a:gd name="T35" fmla="*/ 30 h 113"/>
                  <a:gd name="T36" fmla="*/ 5 w 125"/>
                  <a:gd name="T37" fmla="*/ 34 h 113"/>
                  <a:gd name="T38" fmla="*/ 7 w 125"/>
                  <a:gd name="T39" fmla="*/ 37 h 113"/>
                  <a:gd name="T40" fmla="*/ 91 w 125"/>
                  <a:gd name="T41" fmla="*/ 108 h 113"/>
                  <a:gd name="T42" fmla="*/ 91 w 125"/>
                  <a:gd name="T43" fmla="*/ 108 h 113"/>
                  <a:gd name="T44" fmla="*/ 97 w 125"/>
                  <a:gd name="T45" fmla="*/ 111 h 113"/>
                  <a:gd name="T46" fmla="*/ 103 w 125"/>
                  <a:gd name="T47" fmla="*/ 113 h 113"/>
                  <a:gd name="T48" fmla="*/ 103 w 125"/>
                  <a:gd name="T49" fmla="*/ 113 h 113"/>
                  <a:gd name="T50" fmla="*/ 108 w 125"/>
                  <a:gd name="T51" fmla="*/ 113 h 113"/>
                  <a:gd name="T52" fmla="*/ 112 w 125"/>
                  <a:gd name="T53" fmla="*/ 111 h 113"/>
                  <a:gd name="T54" fmla="*/ 116 w 125"/>
                  <a:gd name="T55" fmla="*/ 109 h 113"/>
                  <a:gd name="T56" fmla="*/ 120 w 125"/>
                  <a:gd name="T57" fmla="*/ 105 h 113"/>
                  <a:gd name="T58" fmla="*/ 120 w 125"/>
                  <a:gd name="T59" fmla="*/ 105 h 113"/>
                  <a:gd name="T60" fmla="*/ 122 w 125"/>
                  <a:gd name="T61" fmla="*/ 103 h 113"/>
                  <a:gd name="T62" fmla="*/ 123 w 125"/>
                  <a:gd name="T63" fmla="*/ 99 h 113"/>
                  <a:gd name="T64" fmla="*/ 125 w 125"/>
                  <a:gd name="T65" fmla="*/ 94 h 113"/>
                  <a:gd name="T66" fmla="*/ 125 w 125"/>
                  <a:gd name="T67" fmla="*/ 90 h 113"/>
                  <a:gd name="T68" fmla="*/ 125 w 125"/>
                  <a:gd name="T69" fmla="*/ 87 h 113"/>
                  <a:gd name="T70" fmla="*/ 122 w 125"/>
                  <a:gd name="T71" fmla="*/ 83 h 113"/>
                  <a:gd name="T72" fmla="*/ 121 w 125"/>
                  <a:gd name="T73" fmla="*/ 79 h 113"/>
                  <a:gd name="T74" fmla="*/ 117 w 125"/>
                  <a:gd name="T75" fmla="*/ 77 h 113"/>
                  <a:gd name="T76" fmla="*/ 117 w 125"/>
                  <a:gd name="T77" fmla="*/ 7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5" h="113">
                    <a:moveTo>
                      <a:pt x="117" y="77"/>
                    </a:moveTo>
                    <a:lnTo>
                      <a:pt x="34" y="5"/>
                    </a:lnTo>
                    <a:lnTo>
                      <a:pt x="34" y="5"/>
                    </a:lnTo>
                    <a:lnTo>
                      <a:pt x="31" y="3"/>
                    </a:lnTo>
                    <a:lnTo>
                      <a:pt x="27" y="2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3"/>
                    </a:lnTo>
                    <a:lnTo>
                      <a:pt x="9" y="5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2" y="12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2" y="30"/>
                    </a:lnTo>
                    <a:lnTo>
                      <a:pt x="5" y="34"/>
                    </a:lnTo>
                    <a:lnTo>
                      <a:pt x="7" y="37"/>
                    </a:lnTo>
                    <a:lnTo>
                      <a:pt x="91" y="108"/>
                    </a:lnTo>
                    <a:lnTo>
                      <a:pt x="91" y="108"/>
                    </a:lnTo>
                    <a:lnTo>
                      <a:pt x="97" y="111"/>
                    </a:lnTo>
                    <a:lnTo>
                      <a:pt x="103" y="113"/>
                    </a:lnTo>
                    <a:lnTo>
                      <a:pt x="103" y="113"/>
                    </a:lnTo>
                    <a:lnTo>
                      <a:pt x="108" y="113"/>
                    </a:lnTo>
                    <a:lnTo>
                      <a:pt x="112" y="111"/>
                    </a:lnTo>
                    <a:lnTo>
                      <a:pt x="116" y="109"/>
                    </a:lnTo>
                    <a:lnTo>
                      <a:pt x="120" y="105"/>
                    </a:lnTo>
                    <a:lnTo>
                      <a:pt x="120" y="105"/>
                    </a:lnTo>
                    <a:lnTo>
                      <a:pt x="122" y="103"/>
                    </a:lnTo>
                    <a:lnTo>
                      <a:pt x="123" y="99"/>
                    </a:lnTo>
                    <a:lnTo>
                      <a:pt x="125" y="94"/>
                    </a:lnTo>
                    <a:lnTo>
                      <a:pt x="125" y="90"/>
                    </a:lnTo>
                    <a:lnTo>
                      <a:pt x="125" y="87"/>
                    </a:lnTo>
                    <a:lnTo>
                      <a:pt x="122" y="83"/>
                    </a:lnTo>
                    <a:lnTo>
                      <a:pt x="121" y="79"/>
                    </a:lnTo>
                    <a:lnTo>
                      <a:pt x="117" y="77"/>
                    </a:lnTo>
                    <a:lnTo>
                      <a:pt x="117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34">
                <a:extLst>
                  <a:ext uri="{FF2B5EF4-FFF2-40B4-BE49-F238E27FC236}">
                    <a16:creationId xmlns:a16="http://schemas.microsoft.com/office/drawing/2014/main" id="{8206B5B0-EC1C-45B0-84DA-22A0588837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" y="3894"/>
                <a:ext cx="39" cy="40"/>
              </a:xfrm>
              <a:custGeom>
                <a:avLst/>
                <a:gdLst>
                  <a:gd name="T0" fmla="*/ 19 w 39"/>
                  <a:gd name="T1" fmla="*/ 0 h 40"/>
                  <a:gd name="T2" fmla="*/ 19 w 39"/>
                  <a:gd name="T3" fmla="*/ 0 h 40"/>
                  <a:gd name="T4" fmla="*/ 23 w 39"/>
                  <a:gd name="T5" fmla="*/ 1 h 40"/>
                  <a:gd name="T6" fmla="*/ 26 w 39"/>
                  <a:gd name="T7" fmla="*/ 2 h 40"/>
                  <a:gd name="T8" fmla="*/ 33 w 39"/>
                  <a:gd name="T9" fmla="*/ 6 h 40"/>
                  <a:gd name="T10" fmla="*/ 38 w 39"/>
                  <a:gd name="T11" fmla="*/ 12 h 40"/>
                  <a:gd name="T12" fmla="*/ 38 w 39"/>
                  <a:gd name="T13" fmla="*/ 16 h 40"/>
                  <a:gd name="T14" fmla="*/ 39 w 39"/>
                  <a:gd name="T15" fmla="*/ 20 h 40"/>
                  <a:gd name="T16" fmla="*/ 39 w 39"/>
                  <a:gd name="T17" fmla="*/ 20 h 40"/>
                  <a:gd name="T18" fmla="*/ 38 w 39"/>
                  <a:gd name="T19" fmla="*/ 24 h 40"/>
                  <a:gd name="T20" fmla="*/ 38 w 39"/>
                  <a:gd name="T21" fmla="*/ 27 h 40"/>
                  <a:gd name="T22" fmla="*/ 33 w 39"/>
                  <a:gd name="T23" fmla="*/ 34 h 40"/>
                  <a:gd name="T24" fmla="*/ 26 w 39"/>
                  <a:gd name="T25" fmla="*/ 37 h 40"/>
                  <a:gd name="T26" fmla="*/ 23 w 39"/>
                  <a:gd name="T27" fmla="*/ 39 h 40"/>
                  <a:gd name="T28" fmla="*/ 19 w 39"/>
                  <a:gd name="T29" fmla="*/ 40 h 40"/>
                  <a:gd name="T30" fmla="*/ 19 w 39"/>
                  <a:gd name="T31" fmla="*/ 40 h 40"/>
                  <a:gd name="T32" fmla="*/ 15 w 39"/>
                  <a:gd name="T33" fmla="*/ 39 h 40"/>
                  <a:gd name="T34" fmla="*/ 11 w 39"/>
                  <a:gd name="T35" fmla="*/ 37 h 40"/>
                  <a:gd name="T36" fmla="*/ 5 w 39"/>
                  <a:gd name="T37" fmla="*/ 34 h 40"/>
                  <a:gd name="T38" fmla="*/ 1 w 39"/>
                  <a:gd name="T39" fmla="*/ 27 h 40"/>
                  <a:gd name="T40" fmla="*/ 0 w 39"/>
                  <a:gd name="T41" fmla="*/ 24 h 40"/>
                  <a:gd name="T42" fmla="*/ 0 w 39"/>
                  <a:gd name="T43" fmla="*/ 20 h 40"/>
                  <a:gd name="T44" fmla="*/ 0 w 39"/>
                  <a:gd name="T45" fmla="*/ 20 h 40"/>
                  <a:gd name="T46" fmla="*/ 0 w 39"/>
                  <a:gd name="T47" fmla="*/ 16 h 40"/>
                  <a:gd name="T48" fmla="*/ 1 w 39"/>
                  <a:gd name="T49" fmla="*/ 12 h 40"/>
                  <a:gd name="T50" fmla="*/ 5 w 39"/>
                  <a:gd name="T51" fmla="*/ 6 h 40"/>
                  <a:gd name="T52" fmla="*/ 11 w 39"/>
                  <a:gd name="T53" fmla="*/ 2 h 40"/>
                  <a:gd name="T54" fmla="*/ 15 w 39"/>
                  <a:gd name="T55" fmla="*/ 1 h 40"/>
                  <a:gd name="T56" fmla="*/ 19 w 39"/>
                  <a:gd name="T57" fmla="*/ 0 h 40"/>
                  <a:gd name="T58" fmla="*/ 19 w 39"/>
                  <a:gd name="T5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9" h="40">
                    <a:moveTo>
                      <a:pt x="19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6" y="2"/>
                    </a:lnTo>
                    <a:lnTo>
                      <a:pt x="33" y="6"/>
                    </a:lnTo>
                    <a:lnTo>
                      <a:pt x="38" y="12"/>
                    </a:lnTo>
                    <a:lnTo>
                      <a:pt x="38" y="16"/>
                    </a:lnTo>
                    <a:lnTo>
                      <a:pt x="39" y="20"/>
                    </a:lnTo>
                    <a:lnTo>
                      <a:pt x="39" y="20"/>
                    </a:lnTo>
                    <a:lnTo>
                      <a:pt x="38" y="24"/>
                    </a:lnTo>
                    <a:lnTo>
                      <a:pt x="38" y="27"/>
                    </a:lnTo>
                    <a:lnTo>
                      <a:pt x="33" y="34"/>
                    </a:lnTo>
                    <a:lnTo>
                      <a:pt x="26" y="37"/>
                    </a:lnTo>
                    <a:lnTo>
                      <a:pt x="23" y="39"/>
                    </a:lnTo>
                    <a:lnTo>
                      <a:pt x="19" y="40"/>
                    </a:lnTo>
                    <a:lnTo>
                      <a:pt x="19" y="40"/>
                    </a:lnTo>
                    <a:lnTo>
                      <a:pt x="15" y="39"/>
                    </a:lnTo>
                    <a:lnTo>
                      <a:pt x="11" y="37"/>
                    </a:lnTo>
                    <a:lnTo>
                      <a:pt x="5" y="34"/>
                    </a:lnTo>
                    <a:lnTo>
                      <a:pt x="1" y="27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5" y="1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35">
                <a:extLst>
                  <a:ext uri="{FF2B5EF4-FFF2-40B4-BE49-F238E27FC236}">
                    <a16:creationId xmlns:a16="http://schemas.microsoft.com/office/drawing/2014/main" id="{30E25697-ADFB-426B-8B6C-59DBEF12BF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" y="3945"/>
                <a:ext cx="78" cy="161"/>
              </a:xfrm>
              <a:custGeom>
                <a:avLst/>
                <a:gdLst>
                  <a:gd name="T0" fmla="*/ 78 w 78"/>
                  <a:gd name="T1" fmla="*/ 64 h 161"/>
                  <a:gd name="T2" fmla="*/ 78 w 78"/>
                  <a:gd name="T3" fmla="*/ 16 h 161"/>
                  <a:gd name="T4" fmla="*/ 78 w 78"/>
                  <a:gd name="T5" fmla="*/ 16 h 161"/>
                  <a:gd name="T6" fmla="*/ 76 w 78"/>
                  <a:gd name="T7" fmla="*/ 10 h 161"/>
                  <a:gd name="T8" fmla="*/ 73 w 78"/>
                  <a:gd name="T9" fmla="*/ 5 h 161"/>
                  <a:gd name="T10" fmla="*/ 68 w 78"/>
                  <a:gd name="T11" fmla="*/ 1 h 161"/>
                  <a:gd name="T12" fmla="*/ 61 w 78"/>
                  <a:gd name="T13" fmla="*/ 0 h 161"/>
                  <a:gd name="T14" fmla="*/ 16 w 78"/>
                  <a:gd name="T15" fmla="*/ 0 h 161"/>
                  <a:gd name="T16" fmla="*/ 16 w 78"/>
                  <a:gd name="T17" fmla="*/ 0 h 161"/>
                  <a:gd name="T18" fmla="*/ 11 w 78"/>
                  <a:gd name="T19" fmla="*/ 1 h 161"/>
                  <a:gd name="T20" fmla="*/ 5 w 78"/>
                  <a:gd name="T21" fmla="*/ 5 h 161"/>
                  <a:gd name="T22" fmla="*/ 1 w 78"/>
                  <a:gd name="T23" fmla="*/ 10 h 161"/>
                  <a:gd name="T24" fmla="*/ 0 w 78"/>
                  <a:gd name="T25" fmla="*/ 16 h 161"/>
                  <a:gd name="T26" fmla="*/ 0 w 78"/>
                  <a:gd name="T27" fmla="*/ 64 h 161"/>
                  <a:gd name="T28" fmla="*/ 0 w 78"/>
                  <a:gd name="T29" fmla="*/ 64 h 161"/>
                  <a:gd name="T30" fmla="*/ 1 w 78"/>
                  <a:gd name="T31" fmla="*/ 69 h 161"/>
                  <a:gd name="T32" fmla="*/ 4 w 78"/>
                  <a:gd name="T33" fmla="*/ 74 h 161"/>
                  <a:gd name="T34" fmla="*/ 9 w 78"/>
                  <a:gd name="T35" fmla="*/ 77 h 161"/>
                  <a:gd name="T36" fmla="*/ 15 w 78"/>
                  <a:gd name="T37" fmla="*/ 79 h 161"/>
                  <a:gd name="T38" fmla="*/ 20 w 78"/>
                  <a:gd name="T39" fmla="*/ 161 h 161"/>
                  <a:gd name="T40" fmla="*/ 59 w 78"/>
                  <a:gd name="T41" fmla="*/ 161 h 161"/>
                  <a:gd name="T42" fmla="*/ 64 w 78"/>
                  <a:gd name="T43" fmla="*/ 79 h 161"/>
                  <a:gd name="T44" fmla="*/ 64 w 78"/>
                  <a:gd name="T45" fmla="*/ 79 h 161"/>
                  <a:gd name="T46" fmla="*/ 69 w 78"/>
                  <a:gd name="T47" fmla="*/ 77 h 161"/>
                  <a:gd name="T48" fmla="*/ 74 w 78"/>
                  <a:gd name="T49" fmla="*/ 74 h 161"/>
                  <a:gd name="T50" fmla="*/ 78 w 78"/>
                  <a:gd name="T51" fmla="*/ 69 h 161"/>
                  <a:gd name="T52" fmla="*/ 78 w 78"/>
                  <a:gd name="T53" fmla="*/ 64 h 161"/>
                  <a:gd name="T54" fmla="*/ 78 w 78"/>
                  <a:gd name="T55" fmla="*/ 6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8" h="161">
                    <a:moveTo>
                      <a:pt x="78" y="64"/>
                    </a:moveTo>
                    <a:lnTo>
                      <a:pt x="78" y="16"/>
                    </a:lnTo>
                    <a:lnTo>
                      <a:pt x="78" y="16"/>
                    </a:lnTo>
                    <a:lnTo>
                      <a:pt x="76" y="10"/>
                    </a:lnTo>
                    <a:lnTo>
                      <a:pt x="73" y="5"/>
                    </a:lnTo>
                    <a:lnTo>
                      <a:pt x="68" y="1"/>
                    </a:lnTo>
                    <a:lnTo>
                      <a:pt x="61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1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6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1" y="69"/>
                    </a:lnTo>
                    <a:lnTo>
                      <a:pt x="4" y="74"/>
                    </a:lnTo>
                    <a:lnTo>
                      <a:pt x="9" y="77"/>
                    </a:lnTo>
                    <a:lnTo>
                      <a:pt x="15" y="79"/>
                    </a:lnTo>
                    <a:lnTo>
                      <a:pt x="20" y="161"/>
                    </a:lnTo>
                    <a:lnTo>
                      <a:pt x="59" y="161"/>
                    </a:lnTo>
                    <a:lnTo>
                      <a:pt x="64" y="79"/>
                    </a:lnTo>
                    <a:lnTo>
                      <a:pt x="64" y="79"/>
                    </a:lnTo>
                    <a:lnTo>
                      <a:pt x="69" y="77"/>
                    </a:lnTo>
                    <a:lnTo>
                      <a:pt x="74" y="74"/>
                    </a:lnTo>
                    <a:lnTo>
                      <a:pt x="78" y="69"/>
                    </a:lnTo>
                    <a:lnTo>
                      <a:pt x="78" y="64"/>
                    </a:lnTo>
                    <a:lnTo>
                      <a:pt x="78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Freeform 36">
                <a:extLst>
                  <a:ext uri="{FF2B5EF4-FFF2-40B4-BE49-F238E27FC236}">
                    <a16:creationId xmlns:a16="http://schemas.microsoft.com/office/drawing/2014/main" id="{AA21161A-DF01-4D6A-B179-9827225B6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" y="3651"/>
                <a:ext cx="248" cy="217"/>
              </a:xfrm>
              <a:custGeom>
                <a:avLst/>
                <a:gdLst>
                  <a:gd name="T0" fmla="*/ 248 w 248"/>
                  <a:gd name="T1" fmla="*/ 183 h 217"/>
                  <a:gd name="T2" fmla="*/ 225 w 248"/>
                  <a:gd name="T3" fmla="*/ 172 h 217"/>
                  <a:gd name="T4" fmla="*/ 195 w 248"/>
                  <a:gd name="T5" fmla="*/ 148 h 217"/>
                  <a:gd name="T6" fmla="*/ 188 w 248"/>
                  <a:gd name="T7" fmla="*/ 139 h 217"/>
                  <a:gd name="T8" fmla="*/ 183 w 248"/>
                  <a:gd name="T9" fmla="*/ 127 h 217"/>
                  <a:gd name="T10" fmla="*/ 157 w 248"/>
                  <a:gd name="T11" fmla="*/ 94 h 217"/>
                  <a:gd name="T12" fmla="*/ 160 w 248"/>
                  <a:gd name="T13" fmla="*/ 97 h 217"/>
                  <a:gd name="T14" fmla="*/ 165 w 248"/>
                  <a:gd name="T15" fmla="*/ 98 h 217"/>
                  <a:gd name="T16" fmla="*/ 175 w 248"/>
                  <a:gd name="T17" fmla="*/ 93 h 217"/>
                  <a:gd name="T18" fmla="*/ 179 w 248"/>
                  <a:gd name="T19" fmla="*/ 88 h 217"/>
                  <a:gd name="T20" fmla="*/ 178 w 248"/>
                  <a:gd name="T21" fmla="*/ 78 h 217"/>
                  <a:gd name="T22" fmla="*/ 91 w 248"/>
                  <a:gd name="T23" fmla="*/ 3 h 217"/>
                  <a:gd name="T24" fmla="*/ 86 w 248"/>
                  <a:gd name="T25" fmla="*/ 0 h 217"/>
                  <a:gd name="T26" fmla="*/ 76 w 248"/>
                  <a:gd name="T27" fmla="*/ 1 h 217"/>
                  <a:gd name="T28" fmla="*/ 72 w 248"/>
                  <a:gd name="T29" fmla="*/ 5 h 217"/>
                  <a:gd name="T30" fmla="*/ 68 w 248"/>
                  <a:gd name="T31" fmla="*/ 15 h 217"/>
                  <a:gd name="T32" fmla="*/ 73 w 248"/>
                  <a:gd name="T33" fmla="*/ 23 h 217"/>
                  <a:gd name="T34" fmla="*/ 23 w 248"/>
                  <a:gd name="T35" fmla="*/ 83 h 217"/>
                  <a:gd name="T36" fmla="*/ 22 w 248"/>
                  <a:gd name="T37" fmla="*/ 83 h 217"/>
                  <a:gd name="T38" fmla="*/ 12 w 248"/>
                  <a:gd name="T39" fmla="*/ 80 h 217"/>
                  <a:gd name="T40" fmla="*/ 3 w 248"/>
                  <a:gd name="T41" fmla="*/ 84 h 217"/>
                  <a:gd name="T42" fmla="*/ 1 w 248"/>
                  <a:gd name="T43" fmla="*/ 89 h 217"/>
                  <a:gd name="T44" fmla="*/ 1 w 248"/>
                  <a:gd name="T45" fmla="*/ 99 h 217"/>
                  <a:gd name="T46" fmla="*/ 88 w 248"/>
                  <a:gd name="T47" fmla="*/ 174 h 217"/>
                  <a:gd name="T48" fmla="*/ 92 w 248"/>
                  <a:gd name="T49" fmla="*/ 177 h 217"/>
                  <a:gd name="T50" fmla="*/ 97 w 248"/>
                  <a:gd name="T51" fmla="*/ 178 h 217"/>
                  <a:gd name="T52" fmla="*/ 108 w 248"/>
                  <a:gd name="T53" fmla="*/ 173 h 217"/>
                  <a:gd name="T54" fmla="*/ 111 w 248"/>
                  <a:gd name="T55" fmla="*/ 168 h 217"/>
                  <a:gd name="T56" fmla="*/ 109 w 248"/>
                  <a:gd name="T57" fmla="*/ 159 h 217"/>
                  <a:gd name="T58" fmla="*/ 116 w 248"/>
                  <a:gd name="T59" fmla="*/ 144 h 217"/>
                  <a:gd name="T60" fmla="*/ 236 w 248"/>
                  <a:gd name="T61" fmla="*/ 189 h 217"/>
                  <a:gd name="T62" fmla="*/ 241 w 248"/>
                  <a:gd name="T63" fmla="*/ 186 h 217"/>
                  <a:gd name="T64" fmla="*/ 248 w 248"/>
                  <a:gd name="T65" fmla="*/ 183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48" h="217">
                    <a:moveTo>
                      <a:pt x="248" y="183"/>
                    </a:moveTo>
                    <a:lnTo>
                      <a:pt x="248" y="183"/>
                    </a:lnTo>
                    <a:lnTo>
                      <a:pt x="235" y="177"/>
                    </a:lnTo>
                    <a:lnTo>
                      <a:pt x="225" y="172"/>
                    </a:lnTo>
                    <a:lnTo>
                      <a:pt x="208" y="159"/>
                    </a:lnTo>
                    <a:lnTo>
                      <a:pt x="195" y="148"/>
                    </a:lnTo>
                    <a:lnTo>
                      <a:pt x="188" y="139"/>
                    </a:lnTo>
                    <a:lnTo>
                      <a:pt x="188" y="139"/>
                    </a:lnTo>
                    <a:lnTo>
                      <a:pt x="184" y="134"/>
                    </a:lnTo>
                    <a:lnTo>
                      <a:pt x="183" y="127"/>
                    </a:lnTo>
                    <a:lnTo>
                      <a:pt x="150" y="102"/>
                    </a:lnTo>
                    <a:lnTo>
                      <a:pt x="157" y="94"/>
                    </a:lnTo>
                    <a:lnTo>
                      <a:pt x="157" y="94"/>
                    </a:lnTo>
                    <a:lnTo>
                      <a:pt x="160" y="97"/>
                    </a:lnTo>
                    <a:lnTo>
                      <a:pt x="165" y="98"/>
                    </a:lnTo>
                    <a:lnTo>
                      <a:pt x="165" y="98"/>
                    </a:lnTo>
                    <a:lnTo>
                      <a:pt x="170" y="97"/>
                    </a:lnTo>
                    <a:lnTo>
                      <a:pt x="175" y="93"/>
                    </a:lnTo>
                    <a:lnTo>
                      <a:pt x="175" y="93"/>
                    </a:lnTo>
                    <a:lnTo>
                      <a:pt x="179" y="88"/>
                    </a:lnTo>
                    <a:lnTo>
                      <a:pt x="179" y="83"/>
                    </a:lnTo>
                    <a:lnTo>
                      <a:pt x="178" y="78"/>
                    </a:lnTo>
                    <a:lnTo>
                      <a:pt x="174" y="73"/>
                    </a:lnTo>
                    <a:lnTo>
                      <a:pt x="91" y="3"/>
                    </a:lnTo>
                    <a:lnTo>
                      <a:pt x="91" y="3"/>
                    </a:lnTo>
                    <a:lnTo>
                      <a:pt x="86" y="0"/>
                    </a:lnTo>
                    <a:lnTo>
                      <a:pt x="81" y="0"/>
                    </a:lnTo>
                    <a:lnTo>
                      <a:pt x="76" y="1"/>
                    </a:lnTo>
                    <a:lnTo>
                      <a:pt x="72" y="5"/>
                    </a:lnTo>
                    <a:lnTo>
                      <a:pt x="72" y="5"/>
                    </a:lnTo>
                    <a:lnTo>
                      <a:pt x="69" y="10"/>
                    </a:lnTo>
                    <a:lnTo>
                      <a:pt x="68" y="15"/>
                    </a:lnTo>
                    <a:lnTo>
                      <a:pt x="69" y="20"/>
                    </a:lnTo>
                    <a:lnTo>
                      <a:pt x="73" y="23"/>
                    </a:lnTo>
                    <a:lnTo>
                      <a:pt x="73" y="25"/>
                    </a:lnTo>
                    <a:lnTo>
                      <a:pt x="23" y="83"/>
                    </a:lnTo>
                    <a:lnTo>
                      <a:pt x="22" y="83"/>
                    </a:lnTo>
                    <a:lnTo>
                      <a:pt x="22" y="83"/>
                    </a:lnTo>
                    <a:lnTo>
                      <a:pt x="17" y="81"/>
                    </a:lnTo>
                    <a:lnTo>
                      <a:pt x="12" y="80"/>
                    </a:lnTo>
                    <a:lnTo>
                      <a:pt x="7" y="81"/>
                    </a:lnTo>
                    <a:lnTo>
                      <a:pt x="3" y="84"/>
                    </a:lnTo>
                    <a:lnTo>
                      <a:pt x="3" y="84"/>
                    </a:lnTo>
                    <a:lnTo>
                      <a:pt x="1" y="89"/>
                    </a:lnTo>
                    <a:lnTo>
                      <a:pt x="0" y="94"/>
                    </a:lnTo>
                    <a:lnTo>
                      <a:pt x="1" y="99"/>
                    </a:lnTo>
                    <a:lnTo>
                      <a:pt x="5" y="103"/>
                    </a:lnTo>
                    <a:lnTo>
                      <a:pt x="88" y="174"/>
                    </a:lnTo>
                    <a:lnTo>
                      <a:pt x="88" y="174"/>
                    </a:lnTo>
                    <a:lnTo>
                      <a:pt x="92" y="177"/>
                    </a:lnTo>
                    <a:lnTo>
                      <a:pt x="97" y="178"/>
                    </a:lnTo>
                    <a:lnTo>
                      <a:pt x="97" y="178"/>
                    </a:lnTo>
                    <a:lnTo>
                      <a:pt x="103" y="177"/>
                    </a:lnTo>
                    <a:lnTo>
                      <a:pt x="108" y="173"/>
                    </a:lnTo>
                    <a:lnTo>
                      <a:pt x="108" y="173"/>
                    </a:lnTo>
                    <a:lnTo>
                      <a:pt x="111" y="168"/>
                    </a:lnTo>
                    <a:lnTo>
                      <a:pt x="111" y="163"/>
                    </a:lnTo>
                    <a:lnTo>
                      <a:pt x="109" y="159"/>
                    </a:lnTo>
                    <a:lnTo>
                      <a:pt x="107" y="154"/>
                    </a:lnTo>
                    <a:lnTo>
                      <a:pt x="116" y="144"/>
                    </a:lnTo>
                    <a:lnTo>
                      <a:pt x="208" y="217"/>
                    </a:lnTo>
                    <a:lnTo>
                      <a:pt x="236" y="189"/>
                    </a:lnTo>
                    <a:lnTo>
                      <a:pt x="236" y="189"/>
                    </a:lnTo>
                    <a:lnTo>
                      <a:pt x="241" y="186"/>
                    </a:lnTo>
                    <a:lnTo>
                      <a:pt x="248" y="183"/>
                    </a:lnTo>
                    <a:lnTo>
                      <a:pt x="248" y="1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37">
                <a:extLst>
                  <a:ext uri="{FF2B5EF4-FFF2-40B4-BE49-F238E27FC236}">
                    <a16:creationId xmlns:a16="http://schemas.microsoft.com/office/drawing/2014/main" id="{D495C934-B71A-457B-9C46-C4A885827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" y="3607"/>
                <a:ext cx="125" cy="112"/>
              </a:xfrm>
              <a:custGeom>
                <a:avLst/>
                <a:gdLst>
                  <a:gd name="T0" fmla="*/ 91 w 125"/>
                  <a:gd name="T1" fmla="*/ 107 h 112"/>
                  <a:gd name="T2" fmla="*/ 91 w 125"/>
                  <a:gd name="T3" fmla="*/ 107 h 112"/>
                  <a:gd name="T4" fmla="*/ 96 w 125"/>
                  <a:gd name="T5" fmla="*/ 111 h 112"/>
                  <a:gd name="T6" fmla="*/ 104 w 125"/>
                  <a:gd name="T7" fmla="*/ 112 h 112"/>
                  <a:gd name="T8" fmla="*/ 104 w 125"/>
                  <a:gd name="T9" fmla="*/ 112 h 112"/>
                  <a:gd name="T10" fmla="*/ 107 w 125"/>
                  <a:gd name="T11" fmla="*/ 112 h 112"/>
                  <a:gd name="T12" fmla="*/ 112 w 125"/>
                  <a:gd name="T13" fmla="*/ 111 h 112"/>
                  <a:gd name="T14" fmla="*/ 116 w 125"/>
                  <a:gd name="T15" fmla="*/ 109 h 112"/>
                  <a:gd name="T16" fmla="*/ 120 w 125"/>
                  <a:gd name="T17" fmla="*/ 105 h 112"/>
                  <a:gd name="T18" fmla="*/ 120 w 125"/>
                  <a:gd name="T19" fmla="*/ 105 h 112"/>
                  <a:gd name="T20" fmla="*/ 122 w 125"/>
                  <a:gd name="T21" fmla="*/ 101 h 112"/>
                  <a:gd name="T22" fmla="*/ 123 w 125"/>
                  <a:gd name="T23" fmla="*/ 97 h 112"/>
                  <a:gd name="T24" fmla="*/ 125 w 125"/>
                  <a:gd name="T25" fmla="*/ 94 h 112"/>
                  <a:gd name="T26" fmla="*/ 125 w 125"/>
                  <a:gd name="T27" fmla="*/ 90 h 112"/>
                  <a:gd name="T28" fmla="*/ 123 w 125"/>
                  <a:gd name="T29" fmla="*/ 86 h 112"/>
                  <a:gd name="T30" fmla="*/ 122 w 125"/>
                  <a:gd name="T31" fmla="*/ 82 h 112"/>
                  <a:gd name="T32" fmla="*/ 120 w 125"/>
                  <a:gd name="T33" fmla="*/ 79 h 112"/>
                  <a:gd name="T34" fmla="*/ 117 w 125"/>
                  <a:gd name="T35" fmla="*/ 76 h 112"/>
                  <a:gd name="T36" fmla="*/ 34 w 125"/>
                  <a:gd name="T37" fmla="*/ 5 h 112"/>
                  <a:gd name="T38" fmla="*/ 34 w 125"/>
                  <a:gd name="T39" fmla="*/ 5 h 112"/>
                  <a:gd name="T40" fmla="*/ 30 w 125"/>
                  <a:gd name="T41" fmla="*/ 2 h 112"/>
                  <a:gd name="T42" fmla="*/ 26 w 125"/>
                  <a:gd name="T43" fmla="*/ 1 h 112"/>
                  <a:gd name="T44" fmla="*/ 23 w 125"/>
                  <a:gd name="T45" fmla="*/ 0 h 112"/>
                  <a:gd name="T46" fmla="*/ 19 w 125"/>
                  <a:gd name="T47" fmla="*/ 0 h 112"/>
                  <a:gd name="T48" fmla="*/ 15 w 125"/>
                  <a:gd name="T49" fmla="*/ 1 h 112"/>
                  <a:gd name="T50" fmla="*/ 11 w 125"/>
                  <a:gd name="T51" fmla="*/ 2 h 112"/>
                  <a:gd name="T52" fmla="*/ 8 w 125"/>
                  <a:gd name="T53" fmla="*/ 5 h 112"/>
                  <a:gd name="T54" fmla="*/ 5 w 125"/>
                  <a:gd name="T55" fmla="*/ 7 h 112"/>
                  <a:gd name="T56" fmla="*/ 5 w 125"/>
                  <a:gd name="T57" fmla="*/ 7 h 112"/>
                  <a:gd name="T58" fmla="*/ 3 w 125"/>
                  <a:gd name="T59" fmla="*/ 11 h 112"/>
                  <a:gd name="T60" fmla="*/ 1 w 125"/>
                  <a:gd name="T61" fmla="*/ 15 h 112"/>
                  <a:gd name="T62" fmla="*/ 0 w 125"/>
                  <a:gd name="T63" fmla="*/ 19 h 112"/>
                  <a:gd name="T64" fmla="*/ 0 w 125"/>
                  <a:gd name="T65" fmla="*/ 22 h 112"/>
                  <a:gd name="T66" fmla="*/ 0 w 125"/>
                  <a:gd name="T67" fmla="*/ 26 h 112"/>
                  <a:gd name="T68" fmla="*/ 3 w 125"/>
                  <a:gd name="T69" fmla="*/ 30 h 112"/>
                  <a:gd name="T70" fmla="*/ 4 w 125"/>
                  <a:gd name="T71" fmla="*/ 34 h 112"/>
                  <a:gd name="T72" fmla="*/ 8 w 125"/>
                  <a:gd name="T73" fmla="*/ 36 h 112"/>
                  <a:gd name="T74" fmla="*/ 91 w 125"/>
                  <a:gd name="T75" fmla="*/ 10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5" h="112">
                    <a:moveTo>
                      <a:pt x="91" y="107"/>
                    </a:moveTo>
                    <a:lnTo>
                      <a:pt x="91" y="107"/>
                    </a:lnTo>
                    <a:lnTo>
                      <a:pt x="96" y="111"/>
                    </a:lnTo>
                    <a:lnTo>
                      <a:pt x="104" y="112"/>
                    </a:lnTo>
                    <a:lnTo>
                      <a:pt x="104" y="112"/>
                    </a:lnTo>
                    <a:lnTo>
                      <a:pt x="107" y="112"/>
                    </a:lnTo>
                    <a:lnTo>
                      <a:pt x="112" y="111"/>
                    </a:lnTo>
                    <a:lnTo>
                      <a:pt x="116" y="109"/>
                    </a:lnTo>
                    <a:lnTo>
                      <a:pt x="120" y="105"/>
                    </a:lnTo>
                    <a:lnTo>
                      <a:pt x="120" y="105"/>
                    </a:lnTo>
                    <a:lnTo>
                      <a:pt x="122" y="101"/>
                    </a:lnTo>
                    <a:lnTo>
                      <a:pt x="123" y="97"/>
                    </a:lnTo>
                    <a:lnTo>
                      <a:pt x="125" y="94"/>
                    </a:lnTo>
                    <a:lnTo>
                      <a:pt x="125" y="90"/>
                    </a:lnTo>
                    <a:lnTo>
                      <a:pt x="123" y="86"/>
                    </a:lnTo>
                    <a:lnTo>
                      <a:pt x="122" y="82"/>
                    </a:lnTo>
                    <a:lnTo>
                      <a:pt x="120" y="79"/>
                    </a:lnTo>
                    <a:lnTo>
                      <a:pt x="117" y="76"/>
                    </a:lnTo>
                    <a:lnTo>
                      <a:pt x="34" y="5"/>
                    </a:lnTo>
                    <a:lnTo>
                      <a:pt x="34" y="5"/>
                    </a:lnTo>
                    <a:lnTo>
                      <a:pt x="30" y="2"/>
                    </a:lnTo>
                    <a:lnTo>
                      <a:pt x="26" y="1"/>
                    </a:lnTo>
                    <a:lnTo>
                      <a:pt x="23" y="0"/>
                    </a:lnTo>
                    <a:lnTo>
                      <a:pt x="19" y="0"/>
                    </a:lnTo>
                    <a:lnTo>
                      <a:pt x="15" y="1"/>
                    </a:lnTo>
                    <a:lnTo>
                      <a:pt x="11" y="2"/>
                    </a:lnTo>
                    <a:lnTo>
                      <a:pt x="8" y="5"/>
                    </a:lnTo>
                    <a:lnTo>
                      <a:pt x="5" y="7"/>
                    </a:lnTo>
                    <a:lnTo>
                      <a:pt x="5" y="7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3" y="30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91" y="1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Freeform 38">
                <a:extLst>
                  <a:ext uri="{FF2B5EF4-FFF2-40B4-BE49-F238E27FC236}">
                    <a16:creationId xmlns:a16="http://schemas.microsoft.com/office/drawing/2014/main" id="{689A6F29-63BC-4983-A5A7-FC68629B52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" y="3763"/>
                <a:ext cx="250" cy="202"/>
              </a:xfrm>
              <a:custGeom>
                <a:avLst/>
                <a:gdLst>
                  <a:gd name="T0" fmla="*/ 178 w 250"/>
                  <a:gd name="T1" fmla="*/ 41 h 202"/>
                  <a:gd name="T2" fmla="*/ 162 w 250"/>
                  <a:gd name="T3" fmla="*/ 29 h 202"/>
                  <a:gd name="T4" fmla="*/ 144 w 250"/>
                  <a:gd name="T5" fmla="*/ 22 h 202"/>
                  <a:gd name="T6" fmla="*/ 127 w 250"/>
                  <a:gd name="T7" fmla="*/ 21 h 202"/>
                  <a:gd name="T8" fmla="*/ 110 w 250"/>
                  <a:gd name="T9" fmla="*/ 21 h 202"/>
                  <a:gd name="T10" fmla="*/ 100 w 250"/>
                  <a:gd name="T11" fmla="*/ 21 h 202"/>
                  <a:gd name="T12" fmla="*/ 79 w 250"/>
                  <a:gd name="T13" fmla="*/ 20 h 202"/>
                  <a:gd name="T14" fmla="*/ 29 w 250"/>
                  <a:gd name="T15" fmla="*/ 7 h 202"/>
                  <a:gd name="T16" fmla="*/ 11 w 250"/>
                  <a:gd name="T17" fmla="*/ 0 h 202"/>
                  <a:gd name="T18" fmla="*/ 5 w 250"/>
                  <a:gd name="T19" fmla="*/ 0 h 202"/>
                  <a:gd name="T20" fmla="*/ 1 w 250"/>
                  <a:gd name="T21" fmla="*/ 2 h 202"/>
                  <a:gd name="T22" fmla="*/ 0 w 250"/>
                  <a:gd name="T23" fmla="*/ 6 h 202"/>
                  <a:gd name="T24" fmla="*/ 0 w 250"/>
                  <a:gd name="T25" fmla="*/ 15 h 202"/>
                  <a:gd name="T26" fmla="*/ 1 w 250"/>
                  <a:gd name="T27" fmla="*/ 19 h 202"/>
                  <a:gd name="T28" fmla="*/ 21 w 250"/>
                  <a:gd name="T29" fmla="*/ 37 h 202"/>
                  <a:gd name="T30" fmla="*/ 44 w 250"/>
                  <a:gd name="T31" fmla="*/ 54 h 202"/>
                  <a:gd name="T32" fmla="*/ 78 w 250"/>
                  <a:gd name="T33" fmla="*/ 66 h 202"/>
                  <a:gd name="T34" fmla="*/ 103 w 250"/>
                  <a:gd name="T35" fmla="*/ 70 h 202"/>
                  <a:gd name="T36" fmla="*/ 104 w 250"/>
                  <a:gd name="T37" fmla="*/ 74 h 202"/>
                  <a:gd name="T38" fmla="*/ 110 w 250"/>
                  <a:gd name="T39" fmla="*/ 89 h 202"/>
                  <a:gd name="T40" fmla="*/ 124 w 250"/>
                  <a:gd name="T41" fmla="*/ 111 h 202"/>
                  <a:gd name="T42" fmla="*/ 130 w 250"/>
                  <a:gd name="T43" fmla="*/ 118 h 202"/>
                  <a:gd name="T44" fmla="*/ 155 w 250"/>
                  <a:gd name="T45" fmla="*/ 140 h 202"/>
                  <a:gd name="T46" fmla="*/ 170 w 250"/>
                  <a:gd name="T47" fmla="*/ 147 h 202"/>
                  <a:gd name="T48" fmla="*/ 189 w 250"/>
                  <a:gd name="T49" fmla="*/ 151 h 202"/>
                  <a:gd name="T50" fmla="*/ 201 w 250"/>
                  <a:gd name="T51" fmla="*/ 152 h 202"/>
                  <a:gd name="T52" fmla="*/ 201 w 250"/>
                  <a:gd name="T53" fmla="*/ 166 h 202"/>
                  <a:gd name="T54" fmla="*/ 241 w 250"/>
                  <a:gd name="T55" fmla="*/ 195 h 202"/>
                  <a:gd name="T56" fmla="*/ 250 w 250"/>
                  <a:gd name="T57" fmla="*/ 79 h 202"/>
                  <a:gd name="T58" fmla="*/ 236 w 250"/>
                  <a:gd name="T59" fmla="*/ 75 h 202"/>
                  <a:gd name="T60" fmla="*/ 208 w 250"/>
                  <a:gd name="T61" fmla="*/ 61 h 202"/>
                  <a:gd name="T62" fmla="*/ 188 w 250"/>
                  <a:gd name="T63" fmla="*/ 49 h 202"/>
                  <a:gd name="T64" fmla="*/ 178 w 250"/>
                  <a:gd name="T65" fmla="*/ 4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0" h="202">
                    <a:moveTo>
                      <a:pt x="178" y="41"/>
                    </a:moveTo>
                    <a:lnTo>
                      <a:pt x="178" y="41"/>
                    </a:lnTo>
                    <a:lnTo>
                      <a:pt x="169" y="34"/>
                    </a:lnTo>
                    <a:lnTo>
                      <a:pt x="162" y="29"/>
                    </a:lnTo>
                    <a:lnTo>
                      <a:pt x="153" y="25"/>
                    </a:lnTo>
                    <a:lnTo>
                      <a:pt x="144" y="22"/>
                    </a:lnTo>
                    <a:lnTo>
                      <a:pt x="135" y="21"/>
                    </a:lnTo>
                    <a:lnTo>
                      <a:pt x="127" y="21"/>
                    </a:lnTo>
                    <a:lnTo>
                      <a:pt x="110" y="21"/>
                    </a:lnTo>
                    <a:lnTo>
                      <a:pt x="110" y="21"/>
                    </a:lnTo>
                    <a:lnTo>
                      <a:pt x="100" y="21"/>
                    </a:lnTo>
                    <a:lnTo>
                      <a:pt x="100" y="21"/>
                    </a:lnTo>
                    <a:lnTo>
                      <a:pt x="90" y="21"/>
                    </a:lnTo>
                    <a:lnTo>
                      <a:pt x="79" y="20"/>
                    </a:lnTo>
                    <a:lnTo>
                      <a:pt x="54" y="15"/>
                    </a:lnTo>
                    <a:lnTo>
                      <a:pt x="29" y="7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2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2" y="30"/>
                    </a:lnTo>
                    <a:lnTo>
                      <a:pt x="21" y="37"/>
                    </a:lnTo>
                    <a:lnTo>
                      <a:pt x="32" y="45"/>
                    </a:lnTo>
                    <a:lnTo>
                      <a:pt x="44" y="54"/>
                    </a:lnTo>
                    <a:lnTo>
                      <a:pt x="61" y="60"/>
                    </a:lnTo>
                    <a:lnTo>
                      <a:pt x="78" y="66"/>
                    </a:lnTo>
                    <a:lnTo>
                      <a:pt x="98" y="70"/>
                    </a:lnTo>
                    <a:lnTo>
                      <a:pt x="103" y="70"/>
                    </a:lnTo>
                    <a:lnTo>
                      <a:pt x="104" y="74"/>
                    </a:lnTo>
                    <a:lnTo>
                      <a:pt x="104" y="74"/>
                    </a:lnTo>
                    <a:lnTo>
                      <a:pt x="105" y="79"/>
                    </a:lnTo>
                    <a:lnTo>
                      <a:pt x="110" y="89"/>
                    </a:lnTo>
                    <a:lnTo>
                      <a:pt x="119" y="103"/>
                    </a:lnTo>
                    <a:lnTo>
                      <a:pt x="124" y="111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42" y="130"/>
                    </a:lnTo>
                    <a:lnTo>
                      <a:pt x="155" y="140"/>
                    </a:lnTo>
                    <a:lnTo>
                      <a:pt x="163" y="143"/>
                    </a:lnTo>
                    <a:lnTo>
                      <a:pt x="170" y="147"/>
                    </a:lnTo>
                    <a:lnTo>
                      <a:pt x="179" y="150"/>
                    </a:lnTo>
                    <a:lnTo>
                      <a:pt x="189" y="151"/>
                    </a:lnTo>
                    <a:lnTo>
                      <a:pt x="189" y="151"/>
                    </a:lnTo>
                    <a:lnTo>
                      <a:pt x="201" y="152"/>
                    </a:lnTo>
                    <a:lnTo>
                      <a:pt x="201" y="158"/>
                    </a:lnTo>
                    <a:lnTo>
                      <a:pt x="201" y="166"/>
                    </a:lnTo>
                    <a:lnTo>
                      <a:pt x="241" y="195"/>
                    </a:lnTo>
                    <a:lnTo>
                      <a:pt x="241" y="195"/>
                    </a:lnTo>
                    <a:lnTo>
                      <a:pt x="250" y="202"/>
                    </a:lnTo>
                    <a:lnTo>
                      <a:pt x="250" y="79"/>
                    </a:lnTo>
                    <a:lnTo>
                      <a:pt x="250" y="79"/>
                    </a:lnTo>
                    <a:lnTo>
                      <a:pt x="236" y="75"/>
                    </a:lnTo>
                    <a:lnTo>
                      <a:pt x="218" y="66"/>
                    </a:lnTo>
                    <a:lnTo>
                      <a:pt x="208" y="61"/>
                    </a:lnTo>
                    <a:lnTo>
                      <a:pt x="198" y="55"/>
                    </a:lnTo>
                    <a:lnTo>
                      <a:pt x="188" y="49"/>
                    </a:lnTo>
                    <a:lnTo>
                      <a:pt x="178" y="41"/>
                    </a:lnTo>
                    <a:lnTo>
                      <a:pt x="178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39">
                <a:extLst>
                  <a:ext uri="{FF2B5EF4-FFF2-40B4-BE49-F238E27FC236}">
                    <a16:creationId xmlns:a16="http://schemas.microsoft.com/office/drawing/2014/main" id="{43E4EFEC-E456-4D0E-B982-D02A5B3D75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8" y="3933"/>
                <a:ext cx="89" cy="87"/>
              </a:xfrm>
              <a:custGeom>
                <a:avLst/>
                <a:gdLst>
                  <a:gd name="T0" fmla="*/ 89 w 89"/>
                  <a:gd name="T1" fmla="*/ 54 h 87"/>
                  <a:gd name="T2" fmla="*/ 89 w 89"/>
                  <a:gd name="T3" fmla="*/ 54 h 87"/>
                  <a:gd name="T4" fmla="*/ 87 w 89"/>
                  <a:gd name="T5" fmla="*/ 47 h 87"/>
                  <a:gd name="T6" fmla="*/ 87 w 89"/>
                  <a:gd name="T7" fmla="*/ 47 h 87"/>
                  <a:gd name="T8" fmla="*/ 82 w 89"/>
                  <a:gd name="T9" fmla="*/ 41 h 87"/>
                  <a:gd name="T10" fmla="*/ 82 w 89"/>
                  <a:gd name="T11" fmla="*/ 41 h 87"/>
                  <a:gd name="T12" fmla="*/ 76 w 89"/>
                  <a:gd name="T13" fmla="*/ 36 h 87"/>
                  <a:gd name="T14" fmla="*/ 27 w 89"/>
                  <a:gd name="T15" fmla="*/ 0 h 87"/>
                  <a:gd name="T16" fmla="*/ 22 w 89"/>
                  <a:gd name="T17" fmla="*/ 3 h 87"/>
                  <a:gd name="T18" fmla="*/ 22 w 89"/>
                  <a:gd name="T19" fmla="*/ 3 h 87"/>
                  <a:gd name="T20" fmla="*/ 24 w 89"/>
                  <a:gd name="T21" fmla="*/ 11 h 87"/>
                  <a:gd name="T22" fmla="*/ 24 w 89"/>
                  <a:gd name="T23" fmla="*/ 20 h 87"/>
                  <a:gd name="T24" fmla="*/ 22 w 89"/>
                  <a:gd name="T25" fmla="*/ 27 h 87"/>
                  <a:gd name="T26" fmla="*/ 17 w 89"/>
                  <a:gd name="T27" fmla="*/ 35 h 87"/>
                  <a:gd name="T28" fmla="*/ 6 w 89"/>
                  <a:gd name="T29" fmla="*/ 45 h 87"/>
                  <a:gd name="T30" fmla="*/ 0 w 89"/>
                  <a:gd name="T31" fmla="*/ 49 h 87"/>
                  <a:gd name="T32" fmla="*/ 1 w 89"/>
                  <a:gd name="T33" fmla="*/ 51 h 87"/>
                  <a:gd name="T34" fmla="*/ 12 w 89"/>
                  <a:gd name="T35" fmla="*/ 59 h 87"/>
                  <a:gd name="T36" fmla="*/ 42 w 89"/>
                  <a:gd name="T37" fmla="*/ 82 h 87"/>
                  <a:gd name="T38" fmla="*/ 42 w 89"/>
                  <a:gd name="T39" fmla="*/ 82 h 87"/>
                  <a:gd name="T40" fmla="*/ 47 w 89"/>
                  <a:gd name="T41" fmla="*/ 86 h 87"/>
                  <a:gd name="T42" fmla="*/ 53 w 89"/>
                  <a:gd name="T43" fmla="*/ 87 h 87"/>
                  <a:gd name="T44" fmla="*/ 59 w 89"/>
                  <a:gd name="T45" fmla="*/ 87 h 87"/>
                  <a:gd name="T46" fmla="*/ 66 w 89"/>
                  <a:gd name="T47" fmla="*/ 87 h 87"/>
                  <a:gd name="T48" fmla="*/ 71 w 89"/>
                  <a:gd name="T49" fmla="*/ 86 h 87"/>
                  <a:gd name="T50" fmla="*/ 77 w 89"/>
                  <a:gd name="T51" fmla="*/ 83 h 87"/>
                  <a:gd name="T52" fmla="*/ 81 w 89"/>
                  <a:gd name="T53" fmla="*/ 79 h 87"/>
                  <a:gd name="T54" fmla="*/ 84 w 89"/>
                  <a:gd name="T55" fmla="*/ 74 h 87"/>
                  <a:gd name="T56" fmla="*/ 84 w 89"/>
                  <a:gd name="T57" fmla="*/ 74 h 87"/>
                  <a:gd name="T58" fmla="*/ 88 w 89"/>
                  <a:gd name="T59" fmla="*/ 67 h 87"/>
                  <a:gd name="T60" fmla="*/ 89 w 89"/>
                  <a:gd name="T61" fmla="*/ 59 h 87"/>
                  <a:gd name="T62" fmla="*/ 89 w 89"/>
                  <a:gd name="T63" fmla="*/ 59 h 87"/>
                  <a:gd name="T64" fmla="*/ 89 w 89"/>
                  <a:gd name="T65" fmla="*/ 54 h 87"/>
                  <a:gd name="T66" fmla="*/ 89 w 89"/>
                  <a:gd name="T67" fmla="*/ 5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9" h="87">
                    <a:moveTo>
                      <a:pt x="89" y="54"/>
                    </a:moveTo>
                    <a:lnTo>
                      <a:pt x="89" y="54"/>
                    </a:lnTo>
                    <a:lnTo>
                      <a:pt x="87" y="47"/>
                    </a:lnTo>
                    <a:lnTo>
                      <a:pt x="87" y="47"/>
                    </a:lnTo>
                    <a:lnTo>
                      <a:pt x="82" y="41"/>
                    </a:lnTo>
                    <a:lnTo>
                      <a:pt x="82" y="41"/>
                    </a:lnTo>
                    <a:lnTo>
                      <a:pt x="76" y="36"/>
                    </a:lnTo>
                    <a:lnTo>
                      <a:pt x="27" y="0"/>
                    </a:lnTo>
                    <a:lnTo>
                      <a:pt x="22" y="3"/>
                    </a:lnTo>
                    <a:lnTo>
                      <a:pt x="22" y="3"/>
                    </a:lnTo>
                    <a:lnTo>
                      <a:pt x="24" y="11"/>
                    </a:lnTo>
                    <a:lnTo>
                      <a:pt x="24" y="20"/>
                    </a:lnTo>
                    <a:lnTo>
                      <a:pt x="22" y="27"/>
                    </a:lnTo>
                    <a:lnTo>
                      <a:pt x="17" y="35"/>
                    </a:lnTo>
                    <a:lnTo>
                      <a:pt x="6" y="45"/>
                    </a:lnTo>
                    <a:lnTo>
                      <a:pt x="0" y="49"/>
                    </a:lnTo>
                    <a:lnTo>
                      <a:pt x="1" y="51"/>
                    </a:lnTo>
                    <a:lnTo>
                      <a:pt x="12" y="59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47" y="86"/>
                    </a:lnTo>
                    <a:lnTo>
                      <a:pt x="53" y="87"/>
                    </a:lnTo>
                    <a:lnTo>
                      <a:pt x="59" y="87"/>
                    </a:lnTo>
                    <a:lnTo>
                      <a:pt x="66" y="87"/>
                    </a:lnTo>
                    <a:lnTo>
                      <a:pt x="71" y="86"/>
                    </a:lnTo>
                    <a:lnTo>
                      <a:pt x="77" y="83"/>
                    </a:lnTo>
                    <a:lnTo>
                      <a:pt x="81" y="79"/>
                    </a:lnTo>
                    <a:lnTo>
                      <a:pt x="84" y="74"/>
                    </a:lnTo>
                    <a:lnTo>
                      <a:pt x="84" y="74"/>
                    </a:lnTo>
                    <a:lnTo>
                      <a:pt x="88" y="67"/>
                    </a:lnTo>
                    <a:lnTo>
                      <a:pt x="89" y="59"/>
                    </a:lnTo>
                    <a:lnTo>
                      <a:pt x="89" y="59"/>
                    </a:lnTo>
                    <a:lnTo>
                      <a:pt x="89" y="54"/>
                    </a:lnTo>
                    <a:lnTo>
                      <a:pt x="8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D67F7A64-9D7A-4C75-80C7-5F8371133C93}"/>
                </a:ext>
              </a:extLst>
            </p:cNvPr>
            <p:cNvSpPr/>
            <p:nvPr/>
          </p:nvSpPr>
          <p:spPr>
            <a:xfrm>
              <a:off x="2177553" y="2500630"/>
              <a:ext cx="6386628" cy="361362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“</a:t>
              </a:r>
              <a:r>
                <a:rPr lang="ko-KR" altLang="en-US" sz="16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불특정 다수인에게 배포하기 위한 기념품 또는 홍보용품 등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이나 경연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·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추첨을 통하여 받는 보상 또는 상품 등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”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이라면 </a:t>
              </a:r>
              <a:r>
                <a:rPr lang="ko-KR" altLang="en-US" sz="16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금품등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수수가 허용될 수 있습니다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(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청탁금지법 제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8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조제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3</a:t>
              </a:r>
              <a:r>
                <a:rPr lang="ko-KR" altLang="en-US" sz="16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항제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7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호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).</a:t>
              </a:r>
              <a:endParaRPr lang="ko-KR" altLang="en-US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※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불특정 다수인</a:t>
              </a:r>
              <a:r>
                <a:rPr lang="ko-KR" altLang="en-US" sz="12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en-US" altLang="ko-KR" sz="12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: </a:t>
              </a:r>
              <a:r>
                <a:rPr lang="ko-KR" altLang="en-US" sz="12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제공의 상대방이 특정되지 않아 대상자 선정의 </a:t>
              </a:r>
              <a:r>
                <a:rPr lang="ko-KR" altLang="en-US" sz="1200" b="1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무작위성이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보장되는 것을 의미</a:t>
              </a:r>
              <a:endParaRPr lang="en-US" altLang="ko-KR" sz="12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※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가액 기준 </a:t>
              </a: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: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가액 규정은 없으나 사회통념에 비추어 기념품</a:t>
              </a: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·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홍보용품으로</a:t>
              </a: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볼 수 있을 정도의 적당한 가격</a:t>
              </a:r>
              <a:endParaRPr lang="en-US" altLang="ko-KR" sz="12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※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기념품</a:t>
              </a: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·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홍보용품 등 판단 </a:t>
              </a: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: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기념품 제작을 위한 예산 확보를 통한 제작</a:t>
              </a: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기관의 로고</a:t>
              </a: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·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명칭 표시 유무</a:t>
              </a: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,            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제작 목적</a:t>
              </a: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가액</a:t>
              </a:r>
              <a:r>
                <a:rPr lang="en-US" altLang="ko-KR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2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수량 등을 종합적으로 고려하여 판단 필요</a:t>
              </a:r>
              <a:endParaRPr lang="en-US" altLang="ko-KR" sz="12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사안의 경우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특별한 사정이 없이 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일반적으로 회의 및 업무협의 등을 위해 방문한 </a:t>
              </a:r>
              <a:r>
                <a:rPr lang="ko-KR" altLang="en-US" sz="1500" b="1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공직자등에게는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법 제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8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조제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3</a:t>
              </a:r>
              <a:r>
                <a:rPr lang="ko-KR" altLang="en-US" sz="1500" b="1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항제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7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호에 따른 기념품 제공은 가능</a:t>
              </a: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할 것입니다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. </a:t>
              </a:r>
            </a:p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r>
                <a:rPr lang="ko-KR" altLang="en-US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다만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, 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회의  등으로 방문한 </a:t>
              </a:r>
              <a:r>
                <a:rPr lang="ko-KR" altLang="en-US" sz="1500" b="1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공직자등만을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위해 기념품을 제작하여 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제공한다면 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            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허용되기 어려울 수 있습니다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(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제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2</a:t>
              </a:r>
              <a:r>
                <a:rPr lang="ko-KR" altLang="en-US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호의 예외적 수수 가능 선물 여부 검토 필요</a:t>
              </a:r>
              <a:r>
                <a:rPr lang="en-US" altLang="ko-KR" sz="1500" b="1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)</a:t>
              </a:r>
              <a:r>
                <a:rPr lang="en-US" altLang="ko-KR" sz="15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나눔바른고딕" pitchFamily="50" charset="-127"/>
                  <a:ea typeface="나눔바른고딕" pitchFamily="50" charset="-127"/>
                </a:rPr>
                <a:t>.</a:t>
              </a:r>
              <a:endParaRPr lang="ko-KR" altLang="en-US" sz="1500" b="1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rgbClr val="002060"/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49CBC3B7-0875-469A-B1A1-9B7D97F50C28}"/>
              </a:ext>
            </a:extLst>
          </p:cNvPr>
          <p:cNvSpPr txBox="1"/>
          <p:nvPr/>
        </p:nvSpPr>
        <p:spPr>
          <a:xfrm>
            <a:off x="264367" y="273620"/>
            <a:ext cx="862277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예외사유 제</a:t>
            </a:r>
            <a:r>
              <a:rPr lang="en-US" altLang="ko-KR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7</a:t>
            </a: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호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 </a:t>
            </a:r>
            <a:r>
              <a:rPr lang="ko-KR" altLang="en-US" sz="26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불특정 다수인 대상</a:t>
            </a:r>
            <a:r>
              <a:rPr lang="en-US" altLang="ko-KR" sz="26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6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기념품</a:t>
            </a:r>
            <a:r>
              <a:rPr lang="en-US" altLang="ko-KR" sz="26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·</a:t>
            </a:r>
            <a:r>
              <a:rPr lang="ko-KR" altLang="en-US" sz="26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홍보용품 </a:t>
            </a: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73215F84-692E-483D-BDB6-31B12CA2E0FE}"/>
              </a:ext>
            </a:extLst>
          </p:cNvPr>
          <p:cNvSpPr/>
          <p:nvPr/>
        </p:nvSpPr>
        <p:spPr>
          <a:xfrm>
            <a:off x="959218" y="3694740"/>
            <a:ext cx="624851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50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j-ea"/>
                <a:ea typeface="+mj-ea"/>
              </a:rPr>
              <a:t>A</a:t>
            </a:r>
            <a:endParaRPr lang="ko-KR" altLang="en-US" sz="5000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38549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직사각형 82">
            <a:extLst>
              <a:ext uri="{FF2B5EF4-FFF2-40B4-BE49-F238E27FC236}">
                <a16:creationId xmlns:a16="http://schemas.microsoft.com/office/drawing/2014/main" id="{93530260-5F39-44A7-9B90-392E9F23D49A}"/>
              </a:ext>
            </a:extLst>
          </p:cNvPr>
          <p:cNvSpPr/>
          <p:nvPr/>
        </p:nvSpPr>
        <p:spPr>
          <a:xfrm>
            <a:off x="-9424" y="1019174"/>
            <a:ext cx="9153424" cy="5400479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24">
            <a:extLst>
              <a:ext uri="{FF2B5EF4-FFF2-40B4-BE49-F238E27FC236}">
                <a16:creationId xmlns:a16="http://schemas.microsoft.com/office/drawing/2014/main" id="{B7947ECB-85E5-4691-B8E7-7F9ED6F4055B}"/>
              </a:ext>
            </a:extLst>
          </p:cNvPr>
          <p:cNvGrpSpPr/>
          <p:nvPr/>
        </p:nvGrpSpPr>
        <p:grpSpPr>
          <a:xfrm>
            <a:off x="0" y="0"/>
            <a:ext cx="9144000" cy="1255332"/>
            <a:chOff x="0" y="0"/>
            <a:chExt cx="9144000" cy="1255332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3769182E-5315-41FD-9D80-7E5B82B831F3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B07FB42-2729-43D2-8891-02DC91677BC5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주요 판례 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|</a:t>
              </a:r>
              <a:r>
                <a:rPr lang="en-US" altLang="ko-KR" sz="20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 </a:t>
              </a:r>
              <a:r>
                <a:rPr lang="ko-KR" altLang="en-US" sz="2900" b="1" kern="0" spc="-80" dirty="0" err="1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+mj-ea"/>
                </a:rPr>
                <a:t>지체없이</a:t>
              </a:r>
              <a:r>
                <a:rPr lang="ko-KR" altLang="en-US" sz="29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algn="ctr" rotWithShape="0">
                      <a:prstClr val="black">
                        <a:alpha val="40000"/>
                      </a:prstClr>
                    </a:outerShdw>
                  </a:effectLst>
                  <a:latin typeface="+mj-ea"/>
                </a:rPr>
                <a:t> 반환</a:t>
              </a:r>
              <a:r>
                <a:rPr lang="en-US" sz="2900" b="1" dirty="0">
                  <a:solidFill>
                    <a:schemeClr val="bg1"/>
                  </a:solidFill>
                  <a:latin typeface="+mj-ea"/>
                </a:rPr>
                <a:t> ·</a:t>
              </a:r>
              <a:r>
                <a:rPr lang="ko-KR" altLang="en-US" sz="2900" b="1" dirty="0">
                  <a:solidFill>
                    <a:schemeClr val="bg1"/>
                  </a:solidFill>
                  <a:latin typeface="+mj-ea"/>
                </a:rPr>
                <a:t>인도</a:t>
              </a:r>
              <a:r>
                <a:rPr lang="en-US" altLang="ko-KR" sz="2200" b="1" dirty="0">
                  <a:solidFill>
                    <a:schemeClr val="bg1"/>
                  </a:solidFill>
                  <a:latin typeface="+mj-ea"/>
                </a:rPr>
                <a:t>(2018</a:t>
              </a:r>
              <a:r>
                <a:rPr lang="ko-KR" altLang="en-US" sz="2200" b="1" dirty="0">
                  <a:solidFill>
                    <a:schemeClr val="bg1"/>
                  </a:solidFill>
                  <a:latin typeface="+mj-ea"/>
                </a:rPr>
                <a:t>과</a:t>
              </a:r>
              <a:r>
                <a:rPr lang="en-US" altLang="ko-KR" sz="2200" b="1" dirty="0">
                  <a:solidFill>
                    <a:schemeClr val="bg1"/>
                  </a:solidFill>
                  <a:latin typeface="+mj-ea"/>
                </a:rPr>
                <a:t>41)</a:t>
              </a: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 lvl="0">
                <a:defRPr/>
              </a:pPr>
              <a:endPara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28" name="직각 삼각형 27">
              <a:extLst>
                <a:ext uri="{FF2B5EF4-FFF2-40B4-BE49-F238E27FC236}">
                  <a16:creationId xmlns:a16="http://schemas.microsoft.com/office/drawing/2014/main" id="{E3AA8012-A0FE-439B-9D68-7F3DF29D5A4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9" name="직각 삼각형 28">
              <a:extLst>
                <a:ext uri="{FF2B5EF4-FFF2-40B4-BE49-F238E27FC236}">
                  <a16:creationId xmlns:a16="http://schemas.microsoft.com/office/drawing/2014/main" id="{5315ED3A-39BF-4479-8100-06F22DADA95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D31C22D6-296E-45DC-AD36-468F7BE289B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2">
              <a:extLst>
                <a:ext uri="{FF2B5EF4-FFF2-40B4-BE49-F238E27FC236}">
                  <a16:creationId xmlns:a16="http://schemas.microsoft.com/office/drawing/2014/main" id="{2538BE4B-4A25-40AC-9F08-173A45BF305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4" name="직사각형 33">
                <a:extLst>
                  <a:ext uri="{FF2B5EF4-FFF2-40B4-BE49-F238E27FC236}">
                    <a16:creationId xmlns:a16="http://schemas.microsoft.com/office/drawing/2014/main" id="{7C013CA1-29DE-4A50-940F-825FC98C45F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5" name="직사각형 34">
                <a:extLst>
                  <a:ext uri="{FF2B5EF4-FFF2-40B4-BE49-F238E27FC236}">
                    <a16:creationId xmlns:a16="http://schemas.microsoft.com/office/drawing/2014/main" id="{2E043AD9-F8A9-4CFD-B595-42384AFBA932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81"/>
          <p:cNvGrpSpPr/>
          <p:nvPr/>
        </p:nvGrpSpPr>
        <p:grpSpPr>
          <a:xfrm>
            <a:off x="688532" y="2273287"/>
            <a:ext cx="7731144" cy="3910808"/>
            <a:chOff x="733846" y="1770335"/>
            <a:chExt cx="7731144" cy="3910808"/>
          </a:xfrm>
        </p:grpSpPr>
        <p:grpSp>
          <p:nvGrpSpPr>
            <p:cNvPr id="6" name="그룹 18">
              <a:extLst>
                <a:ext uri="{FF2B5EF4-FFF2-40B4-BE49-F238E27FC236}">
                  <a16:creationId xmlns:a16="http://schemas.microsoft.com/office/drawing/2014/main" id="{18CBE5E0-5A90-481A-BAD5-29772C758F91}"/>
                </a:ext>
              </a:extLst>
            </p:cNvPr>
            <p:cNvGrpSpPr/>
            <p:nvPr/>
          </p:nvGrpSpPr>
          <p:grpSpPr>
            <a:xfrm>
              <a:off x="733846" y="1770335"/>
              <a:ext cx="7731144" cy="2236952"/>
              <a:chOff x="711200" y="1992659"/>
              <a:chExt cx="7731144" cy="1860003"/>
            </a:xfrm>
          </p:grpSpPr>
          <p:sp>
            <p:nvSpPr>
              <p:cNvPr id="52" name="사각형: 둥근 모서리 51">
                <a:extLst>
                  <a:ext uri="{FF2B5EF4-FFF2-40B4-BE49-F238E27FC236}">
                    <a16:creationId xmlns:a16="http://schemas.microsoft.com/office/drawing/2014/main" id="{26190AB0-CC1D-4C1D-845D-6CB526D66363}"/>
                  </a:ext>
                </a:extLst>
              </p:cNvPr>
              <p:cNvSpPr/>
              <p:nvPr/>
            </p:nvSpPr>
            <p:spPr>
              <a:xfrm>
                <a:off x="1562099" y="1992659"/>
                <a:ext cx="6853085" cy="1836799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52000">
                    <a:schemeClr val="bg1">
                      <a:lumMod val="95000"/>
                    </a:schemeClr>
                  </a:gs>
                  <a:gs pos="99000">
                    <a:schemeClr val="bg2">
                      <a:lumMod val="75000"/>
                      <a:shade val="100000"/>
                      <a:satMod val="115000"/>
                      <a:alpha val="58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사각형: 둥근 모서리 12">
                <a:extLst>
                  <a:ext uri="{FF2B5EF4-FFF2-40B4-BE49-F238E27FC236}">
                    <a16:creationId xmlns:a16="http://schemas.microsoft.com/office/drawing/2014/main" id="{3473433D-5BF4-4EDF-8687-DB398DFEFE10}"/>
                  </a:ext>
                </a:extLst>
              </p:cNvPr>
              <p:cNvSpPr/>
              <p:nvPr/>
            </p:nvSpPr>
            <p:spPr>
              <a:xfrm>
                <a:off x="711200" y="2008335"/>
                <a:ext cx="1358900" cy="1844327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0">
                    <a:schemeClr val="bg2">
                      <a:lumMod val="75000"/>
                      <a:shade val="30000"/>
                      <a:satMod val="115000"/>
                    </a:schemeClr>
                  </a:gs>
                  <a:gs pos="50000">
                    <a:schemeClr val="bg2">
                      <a:lumMod val="75000"/>
                      <a:shade val="67500"/>
                      <a:satMod val="115000"/>
                    </a:schemeClr>
                  </a:gs>
                  <a:gs pos="100000">
                    <a:schemeClr val="bg2">
                      <a:lumMod val="75000"/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5" name="Freeform 17">
                <a:extLst>
                  <a:ext uri="{FF2B5EF4-FFF2-40B4-BE49-F238E27FC236}">
                    <a16:creationId xmlns:a16="http://schemas.microsoft.com/office/drawing/2014/main" id="{075DCC2C-0A81-4AE4-AD0F-01AB23BDC458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1267318" y="2781098"/>
                <a:ext cx="666943" cy="828000"/>
              </a:xfrm>
              <a:custGeom>
                <a:avLst/>
                <a:gdLst>
                  <a:gd name="T0" fmla="*/ 124 w 646"/>
                  <a:gd name="T1" fmla="*/ 172 h 802"/>
                  <a:gd name="T2" fmla="*/ 108 w 646"/>
                  <a:gd name="T3" fmla="*/ 178 h 802"/>
                  <a:gd name="T4" fmla="*/ 124 w 646"/>
                  <a:gd name="T5" fmla="*/ 172 h 802"/>
                  <a:gd name="T6" fmla="*/ 108 w 646"/>
                  <a:gd name="T7" fmla="*/ 178 h 802"/>
                  <a:gd name="T8" fmla="*/ 56 w 646"/>
                  <a:gd name="T9" fmla="*/ 174 h 802"/>
                  <a:gd name="T10" fmla="*/ 56 w 646"/>
                  <a:gd name="T11" fmla="*/ 174 h 802"/>
                  <a:gd name="T12" fmla="*/ 66 w 646"/>
                  <a:gd name="T13" fmla="*/ 168 h 802"/>
                  <a:gd name="T14" fmla="*/ 310 w 646"/>
                  <a:gd name="T15" fmla="*/ 542 h 802"/>
                  <a:gd name="T16" fmla="*/ 82 w 646"/>
                  <a:gd name="T17" fmla="*/ 172 h 802"/>
                  <a:gd name="T18" fmla="*/ 310 w 646"/>
                  <a:gd name="T19" fmla="*/ 618 h 802"/>
                  <a:gd name="T20" fmla="*/ 200 w 646"/>
                  <a:gd name="T21" fmla="*/ 484 h 802"/>
                  <a:gd name="T22" fmla="*/ 72 w 646"/>
                  <a:gd name="T23" fmla="*/ 178 h 802"/>
                  <a:gd name="T24" fmla="*/ 32 w 646"/>
                  <a:gd name="T25" fmla="*/ 154 h 802"/>
                  <a:gd name="T26" fmla="*/ 48 w 646"/>
                  <a:gd name="T27" fmla="*/ 162 h 802"/>
                  <a:gd name="T28" fmla="*/ 52 w 646"/>
                  <a:gd name="T29" fmla="*/ 162 h 802"/>
                  <a:gd name="T30" fmla="*/ 54 w 646"/>
                  <a:gd name="T31" fmla="*/ 166 h 802"/>
                  <a:gd name="T32" fmla="*/ 56 w 646"/>
                  <a:gd name="T33" fmla="*/ 174 h 802"/>
                  <a:gd name="T34" fmla="*/ 66 w 646"/>
                  <a:gd name="T35" fmla="*/ 168 h 802"/>
                  <a:gd name="T36" fmla="*/ 76 w 646"/>
                  <a:gd name="T37" fmla="*/ 174 h 802"/>
                  <a:gd name="T38" fmla="*/ 82 w 646"/>
                  <a:gd name="T39" fmla="*/ 172 h 802"/>
                  <a:gd name="T40" fmla="*/ 96 w 646"/>
                  <a:gd name="T41" fmla="*/ 172 h 802"/>
                  <a:gd name="T42" fmla="*/ 112 w 646"/>
                  <a:gd name="T43" fmla="*/ 170 h 802"/>
                  <a:gd name="T44" fmla="*/ 128 w 646"/>
                  <a:gd name="T45" fmla="*/ 166 h 802"/>
                  <a:gd name="T46" fmla="*/ 130 w 646"/>
                  <a:gd name="T47" fmla="*/ 162 h 802"/>
                  <a:gd name="T48" fmla="*/ 146 w 646"/>
                  <a:gd name="T49" fmla="*/ 152 h 802"/>
                  <a:gd name="T50" fmla="*/ 152 w 646"/>
                  <a:gd name="T51" fmla="*/ 154 h 802"/>
                  <a:gd name="T52" fmla="*/ 164 w 646"/>
                  <a:gd name="T53" fmla="*/ 140 h 802"/>
                  <a:gd name="T54" fmla="*/ 174 w 646"/>
                  <a:gd name="T55" fmla="*/ 124 h 802"/>
                  <a:gd name="T56" fmla="*/ 178 w 646"/>
                  <a:gd name="T57" fmla="*/ 108 h 802"/>
                  <a:gd name="T58" fmla="*/ 180 w 646"/>
                  <a:gd name="T59" fmla="*/ 90 h 802"/>
                  <a:gd name="T60" fmla="*/ 174 w 646"/>
                  <a:gd name="T61" fmla="*/ 68 h 802"/>
                  <a:gd name="T62" fmla="*/ 172 w 646"/>
                  <a:gd name="T63" fmla="*/ 54 h 802"/>
                  <a:gd name="T64" fmla="*/ 164 w 646"/>
                  <a:gd name="T65" fmla="*/ 44 h 802"/>
                  <a:gd name="T66" fmla="*/ 154 w 646"/>
                  <a:gd name="T67" fmla="*/ 32 h 802"/>
                  <a:gd name="T68" fmla="*/ 140 w 646"/>
                  <a:gd name="T69" fmla="*/ 16 h 802"/>
                  <a:gd name="T70" fmla="*/ 130 w 646"/>
                  <a:gd name="T71" fmla="*/ 18 h 802"/>
                  <a:gd name="T72" fmla="*/ 126 w 646"/>
                  <a:gd name="T73" fmla="*/ 16 h 802"/>
                  <a:gd name="T74" fmla="*/ 124 w 646"/>
                  <a:gd name="T75" fmla="*/ 6 h 802"/>
                  <a:gd name="T76" fmla="*/ 102 w 646"/>
                  <a:gd name="T77" fmla="*/ 4 h 802"/>
                  <a:gd name="T78" fmla="*/ 84 w 646"/>
                  <a:gd name="T79" fmla="*/ 8 h 802"/>
                  <a:gd name="T80" fmla="*/ 62 w 646"/>
                  <a:gd name="T81" fmla="*/ 12 h 802"/>
                  <a:gd name="T82" fmla="*/ 50 w 646"/>
                  <a:gd name="T83" fmla="*/ 16 h 802"/>
                  <a:gd name="T84" fmla="*/ 40 w 646"/>
                  <a:gd name="T85" fmla="*/ 14 h 802"/>
                  <a:gd name="T86" fmla="*/ 30 w 646"/>
                  <a:gd name="T87" fmla="*/ 26 h 802"/>
                  <a:gd name="T88" fmla="*/ 26 w 646"/>
                  <a:gd name="T89" fmla="*/ 28 h 802"/>
                  <a:gd name="T90" fmla="*/ 16 w 646"/>
                  <a:gd name="T91" fmla="*/ 46 h 802"/>
                  <a:gd name="T92" fmla="*/ 6 w 646"/>
                  <a:gd name="T93" fmla="*/ 58 h 802"/>
                  <a:gd name="T94" fmla="*/ 4 w 646"/>
                  <a:gd name="T95" fmla="*/ 76 h 802"/>
                  <a:gd name="T96" fmla="*/ 8 w 646"/>
                  <a:gd name="T97" fmla="*/ 96 h 802"/>
                  <a:gd name="T98" fmla="*/ 12 w 646"/>
                  <a:gd name="T99" fmla="*/ 116 h 802"/>
                  <a:gd name="T100" fmla="*/ 14 w 646"/>
                  <a:gd name="T101" fmla="*/ 128 h 802"/>
                  <a:gd name="T102" fmla="*/ 14 w 646"/>
                  <a:gd name="T103" fmla="*/ 136 h 802"/>
                  <a:gd name="T104" fmla="*/ 98 w 646"/>
                  <a:gd name="T105" fmla="*/ 170 h 802"/>
                  <a:gd name="T106" fmla="*/ 114 w 646"/>
                  <a:gd name="T107" fmla="*/ 168 h 802"/>
                  <a:gd name="T108" fmla="*/ 76 w 646"/>
                  <a:gd name="T109" fmla="*/ 74 h 802"/>
                  <a:gd name="T110" fmla="*/ 182 w 646"/>
                  <a:gd name="T111" fmla="*/ 148 h 802"/>
                  <a:gd name="T112" fmla="*/ 128 w 646"/>
                  <a:gd name="T113" fmla="*/ 746 h 802"/>
                  <a:gd name="T114" fmla="*/ 640 w 646"/>
                  <a:gd name="T115" fmla="*/ 746 h 802"/>
                  <a:gd name="T116" fmla="*/ 158 w 646"/>
                  <a:gd name="T117" fmla="*/ 172 h 802"/>
                  <a:gd name="T118" fmla="*/ 124 w 646"/>
                  <a:gd name="T119" fmla="*/ 192 h 802"/>
                  <a:gd name="T120" fmla="*/ 80 w 646"/>
                  <a:gd name="T121" fmla="*/ 196 h 802"/>
                  <a:gd name="T122" fmla="*/ 40 w 646"/>
                  <a:gd name="T123" fmla="*/ 184 h 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646" h="802"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24" y="172"/>
                    </a:move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close/>
                    <a:moveTo>
                      <a:pt x="128" y="166"/>
                    </a:move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8"/>
                    </a:lnTo>
                    <a:lnTo>
                      <a:pt x="128" y="168"/>
                    </a:lnTo>
                    <a:lnTo>
                      <a:pt x="128" y="166"/>
                    </a:lnTo>
                    <a:lnTo>
                      <a:pt x="128" y="166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108" y="178"/>
                    </a:move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close/>
                    <a:moveTo>
                      <a:pt x="56" y="174"/>
                    </a:move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close/>
                    <a:moveTo>
                      <a:pt x="54" y="166"/>
                    </a:moveTo>
                    <a:lnTo>
                      <a:pt x="54" y="166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6"/>
                    </a:lnTo>
                    <a:lnTo>
                      <a:pt x="54" y="166"/>
                    </a:lnTo>
                    <a:close/>
                    <a:moveTo>
                      <a:pt x="66" y="168"/>
                    </a:move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close/>
                    <a:moveTo>
                      <a:pt x="200" y="560"/>
                    </a:moveTo>
                    <a:lnTo>
                      <a:pt x="310" y="560"/>
                    </a:lnTo>
                    <a:lnTo>
                      <a:pt x="310" y="542"/>
                    </a:lnTo>
                    <a:lnTo>
                      <a:pt x="200" y="542"/>
                    </a:lnTo>
                    <a:lnTo>
                      <a:pt x="200" y="560"/>
                    </a:lnTo>
                    <a:close/>
                    <a:moveTo>
                      <a:pt x="82" y="172"/>
                    </a:moveTo>
                    <a:lnTo>
                      <a:pt x="82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close/>
                    <a:moveTo>
                      <a:pt x="352" y="632"/>
                    </a:moveTo>
                    <a:lnTo>
                      <a:pt x="534" y="632"/>
                    </a:lnTo>
                    <a:lnTo>
                      <a:pt x="534" y="422"/>
                    </a:lnTo>
                    <a:lnTo>
                      <a:pt x="352" y="422"/>
                    </a:lnTo>
                    <a:lnTo>
                      <a:pt x="352" y="632"/>
                    </a:lnTo>
                    <a:close/>
                    <a:moveTo>
                      <a:pt x="200" y="440"/>
                    </a:moveTo>
                    <a:lnTo>
                      <a:pt x="310" y="440"/>
                    </a:lnTo>
                    <a:lnTo>
                      <a:pt x="310" y="422"/>
                    </a:lnTo>
                    <a:lnTo>
                      <a:pt x="200" y="422"/>
                    </a:lnTo>
                    <a:lnTo>
                      <a:pt x="200" y="440"/>
                    </a:lnTo>
                    <a:close/>
                    <a:moveTo>
                      <a:pt x="200" y="618"/>
                    </a:moveTo>
                    <a:lnTo>
                      <a:pt x="310" y="618"/>
                    </a:lnTo>
                    <a:lnTo>
                      <a:pt x="310" y="600"/>
                    </a:lnTo>
                    <a:lnTo>
                      <a:pt x="200" y="600"/>
                    </a:lnTo>
                    <a:lnTo>
                      <a:pt x="200" y="618"/>
                    </a:lnTo>
                    <a:close/>
                    <a:moveTo>
                      <a:pt x="200" y="676"/>
                    </a:moveTo>
                    <a:lnTo>
                      <a:pt x="310" y="676"/>
                    </a:lnTo>
                    <a:lnTo>
                      <a:pt x="310" y="658"/>
                    </a:lnTo>
                    <a:lnTo>
                      <a:pt x="200" y="658"/>
                    </a:lnTo>
                    <a:lnTo>
                      <a:pt x="200" y="676"/>
                    </a:lnTo>
                    <a:close/>
                    <a:moveTo>
                      <a:pt x="200" y="502"/>
                    </a:moveTo>
                    <a:lnTo>
                      <a:pt x="310" y="502"/>
                    </a:lnTo>
                    <a:lnTo>
                      <a:pt x="310" y="484"/>
                    </a:lnTo>
                    <a:lnTo>
                      <a:pt x="200" y="484"/>
                    </a:lnTo>
                    <a:lnTo>
                      <a:pt x="200" y="502"/>
                    </a:lnTo>
                    <a:close/>
                    <a:moveTo>
                      <a:pt x="90" y="180"/>
                    </a:move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lnTo>
                      <a:pt x="90" y="180"/>
                    </a:lnTo>
                    <a:close/>
                    <a:moveTo>
                      <a:pt x="72" y="178"/>
                    </a:move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lnTo>
                      <a:pt x="72" y="178"/>
                    </a:lnTo>
                    <a:close/>
                    <a:moveTo>
                      <a:pt x="26" y="148"/>
                    </a:moveTo>
                    <a:lnTo>
                      <a:pt x="26" y="148"/>
                    </a:lnTo>
                    <a:lnTo>
                      <a:pt x="24" y="152"/>
                    </a:lnTo>
                    <a:lnTo>
                      <a:pt x="26" y="154"/>
                    </a:lnTo>
                    <a:lnTo>
                      <a:pt x="28" y="154"/>
                    </a:lnTo>
                    <a:lnTo>
                      <a:pt x="32" y="154"/>
                    </a:lnTo>
                    <a:lnTo>
                      <a:pt x="32" y="154"/>
                    </a:lnTo>
                    <a:lnTo>
                      <a:pt x="36" y="152"/>
                    </a:lnTo>
                    <a:lnTo>
                      <a:pt x="38" y="152"/>
                    </a:lnTo>
                    <a:lnTo>
                      <a:pt x="40" y="156"/>
                    </a:lnTo>
                    <a:lnTo>
                      <a:pt x="40" y="160"/>
                    </a:lnTo>
                    <a:lnTo>
                      <a:pt x="40" y="160"/>
                    </a:lnTo>
                    <a:lnTo>
                      <a:pt x="40" y="164"/>
                    </a:lnTo>
                    <a:lnTo>
                      <a:pt x="40" y="166"/>
                    </a:lnTo>
                    <a:lnTo>
                      <a:pt x="42" y="166"/>
                    </a:lnTo>
                    <a:lnTo>
                      <a:pt x="46" y="164"/>
                    </a:lnTo>
                    <a:lnTo>
                      <a:pt x="46" y="164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48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0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4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6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68"/>
                    </a:lnTo>
                    <a:lnTo>
                      <a:pt x="54" y="172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56" y="174"/>
                    </a:lnTo>
                    <a:lnTo>
                      <a:pt x="60" y="172"/>
                    </a:lnTo>
                    <a:lnTo>
                      <a:pt x="60" y="172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6" y="168"/>
                    </a:lnTo>
                    <a:lnTo>
                      <a:pt x="68" y="170"/>
                    </a:lnTo>
                    <a:lnTo>
                      <a:pt x="70" y="174"/>
                    </a:lnTo>
                    <a:lnTo>
                      <a:pt x="70" y="174"/>
                    </a:lnTo>
                    <a:lnTo>
                      <a:pt x="70" y="178"/>
                    </a:lnTo>
                    <a:lnTo>
                      <a:pt x="72" y="178"/>
                    </a:lnTo>
                    <a:lnTo>
                      <a:pt x="74" y="178"/>
                    </a:lnTo>
                    <a:lnTo>
                      <a:pt x="76" y="174"/>
                    </a:lnTo>
                    <a:lnTo>
                      <a:pt x="76" y="174"/>
                    </a:lnTo>
                    <a:lnTo>
                      <a:pt x="78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0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2" y="172"/>
                    </a:lnTo>
                    <a:lnTo>
                      <a:pt x="84" y="172"/>
                    </a:lnTo>
                    <a:lnTo>
                      <a:pt x="86" y="176"/>
                    </a:lnTo>
                    <a:lnTo>
                      <a:pt x="86" y="176"/>
                    </a:lnTo>
                    <a:lnTo>
                      <a:pt x="88" y="180"/>
                    </a:lnTo>
                    <a:lnTo>
                      <a:pt x="90" y="180"/>
                    </a:lnTo>
                    <a:lnTo>
                      <a:pt x="92" y="178"/>
                    </a:lnTo>
                    <a:lnTo>
                      <a:pt x="94" y="176"/>
                    </a:lnTo>
                    <a:lnTo>
                      <a:pt x="94" y="176"/>
                    </a:lnTo>
                    <a:lnTo>
                      <a:pt x="96" y="172"/>
                    </a:lnTo>
                    <a:lnTo>
                      <a:pt x="98" y="170"/>
                    </a:lnTo>
                    <a:lnTo>
                      <a:pt x="100" y="172"/>
                    </a:lnTo>
                    <a:lnTo>
                      <a:pt x="104" y="174"/>
                    </a:lnTo>
                    <a:lnTo>
                      <a:pt x="104" y="174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08" y="178"/>
                    </a:lnTo>
                    <a:lnTo>
                      <a:pt x="110" y="176"/>
                    </a:lnTo>
                    <a:lnTo>
                      <a:pt x="110" y="174"/>
                    </a:lnTo>
                    <a:lnTo>
                      <a:pt x="110" y="174"/>
                    </a:lnTo>
                    <a:lnTo>
                      <a:pt x="112" y="170"/>
                    </a:lnTo>
                    <a:lnTo>
                      <a:pt x="114" y="168"/>
                    </a:lnTo>
                    <a:lnTo>
                      <a:pt x="116" y="168"/>
                    </a:lnTo>
                    <a:lnTo>
                      <a:pt x="120" y="170"/>
                    </a:lnTo>
                    <a:lnTo>
                      <a:pt x="120" y="170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4" y="172"/>
                    </a:lnTo>
                    <a:lnTo>
                      <a:pt x="126" y="172"/>
                    </a:lnTo>
                    <a:lnTo>
                      <a:pt x="126" y="168"/>
                    </a:lnTo>
                    <a:lnTo>
                      <a:pt x="126" y="168"/>
                    </a:ln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6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28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0" y="162"/>
                    </a:lnTo>
                    <a:lnTo>
                      <a:pt x="134" y="164"/>
                    </a:lnTo>
                    <a:lnTo>
                      <a:pt x="134" y="164"/>
                    </a:lnTo>
                    <a:lnTo>
                      <a:pt x="138" y="166"/>
                    </a:lnTo>
                    <a:lnTo>
                      <a:pt x="140" y="164"/>
                    </a:lnTo>
                    <a:lnTo>
                      <a:pt x="140" y="164"/>
                    </a:lnTo>
                    <a:lnTo>
                      <a:pt x="142" y="162"/>
                    </a:lnTo>
                    <a:lnTo>
                      <a:pt x="140" y="160"/>
                    </a:lnTo>
                    <a:lnTo>
                      <a:pt x="140" y="160"/>
                    </a:lnTo>
                    <a:lnTo>
                      <a:pt x="140" y="156"/>
                    </a:lnTo>
                    <a:lnTo>
                      <a:pt x="142" y="154"/>
                    </a:lnTo>
                    <a:lnTo>
                      <a:pt x="144" y="152"/>
                    </a:lnTo>
                    <a:lnTo>
                      <a:pt x="146" y="152"/>
                    </a:lnTo>
                    <a:lnTo>
                      <a:pt x="146" y="152"/>
                    </a:lnTo>
                    <a:lnTo>
                      <a:pt x="148" y="154"/>
                    </a:lnTo>
                    <a:lnTo>
                      <a:pt x="148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0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2" y="154"/>
                    </a:lnTo>
                    <a:lnTo>
                      <a:pt x="154" y="152"/>
                    </a:lnTo>
                    <a:lnTo>
                      <a:pt x="152" y="148"/>
                    </a:lnTo>
                    <a:lnTo>
                      <a:pt x="152" y="148"/>
                    </a:lnTo>
                    <a:lnTo>
                      <a:pt x="152" y="144"/>
                    </a:lnTo>
                    <a:lnTo>
                      <a:pt x="152" y="140"/>
                    </a:lnTo>
                    <a:lnTo>
                      <a:pt x="156" y="140"/>
                    </a:lnTo>
                    <a:lnTo>
                      <a:pt x="160" y="140"/>
                    </a:lnTo>
                    <a:lnTo>
                      <a:pt x="160" y="140"/>
                    </a:lnTo>
                    <a:lnTo>
                      <a:pt x="164" y="140"/>
                    </a:lnTo>
                    <a:lnTo>
                      <a:pt x="166" y="138"/>
                    </a:lnTo>
                    <a:lnTo>
                      <a:pt x="166" y="138"/>
                    </a:lnTo>
                    <a:lnTo>
                      <a:pt x="164" y="134"/>
                    </a:lnTo>
                    <a:lnTo>
                      <a:pt x="164" y="134"/>
                    </a:lnTo>
                    <a:lnTo>
                      <a:pt x="162" y="130"/>
                    </a:lnTo>
                    <a:lnTo>
                      <a:pt x="164" y="126"/>
                    </a:lnTo>
                    <a:lnTo>
                      <a:pt x="164" y="126"/>
                    </a:lnTo>
                    <a:lnTo>
                      <a:pt x="168" y="126"/>
                    </a:lnTo>
                    <a:lnTo>
                      <a:pt x="168" y="126"/>
                    </a:lnTo>
                    <a:lnTo>
                      <a:pt x="172" y="124"/>
                    </a:lnTo>
                    <a:lnTo>
                      <a:pt x="174" y="124"/>
                    </a:lnTo>
                    <a:lnTo>
                      <a:pt x="174" y="124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4" y="122"/>
                    </a:lnTo>
                    <a:lnTo>
                      <a:pt x="172" y="118"/>
                    </a:lnTo>
                    <a:lnTo>
                      <a:pt x="172" y="118"/>
                    </a:lnTo>
                    <a:lnTo>
                      <a:pt x="170" y="116"/>
                    </a:lnTo>
                    <a:lnTo>
                      <a:pt x="170" y="116"/>
                    </a:lnTo>
                    <a:lnTo>
                      <a:pt x="170" y="112"/>
                    </a:lnTo>
                    <a:lnTo>
                      <a:pt x="174" y="110"/>
                    </a:lnTo>
                    <a:lnTo>
                      <a:pt x="174" y="110"/>
                    </a:lnTo>
                    <a:lnTo>
                      <a:pt x="178" y="108"/>
                    </a:lnTo>
                    <a:lnTo>
                      <a:pt x="178" y="108"/>
                    </a:lnTo>
                    <a:lnTo>
                      <a:pt x="178" y="106"/>
                    </a:lnTo>
                    <a:lnTo>
                      <a:pt x="174" y="102"/>
                    </a:lnTo>
                    <a:lnTo>
                      <a:pt x="174" y="102"/>
                    </a:lnTo>
                    <a:lnTo>
                      <a:pt x="172" y="100"/>
                    </a:lnTo>
                    <a:lnTo>
                      <a:pt x="172" y="98"/>
                    </a:lnTo>
                    <a:lnTo>
                      <a:pt x="172" y="96"/>
                    </a:lnTo>
                    <a:lnTo>
                      <a:pt x="176" y="94"/>
                    </a:lnTo>
                    <a:lnTo>
                      <a:pt x="176" y="94"/>
                    </a:lnTo>
                    <a:lnTo>
                      <a:pt x="178" y="92"/>
                    </a:lnTo>
                    <a:lnTo>
                      <a:pt x="180" y="90"/>
                    </a:lnTo>
                    <a:lnTo>
                      <a:pt x="180" y="90"/>
                    </a:lnTo>
                    <a:lnTo>
                      <a:pt x="178" y="88"/>
                    </a:lnTo>
                    <a:lnTo>
                      <a:pt x="176" y="86"/>
                    </a:lnTo>
                    <a:lnTo>
                      <a:pt x="176" y="86"/>
                    </a:lnTo>
                    <a:lnTo>
                      <a:pt x="172" y="84"/>
                    </a:lnTo>
                    <a:lnTo>
                      <a:pt x="170" y="82"/>
                    </a:lnTo>
                    <a:lnTo>
                      <a:pt x="172" y="78"/>
                    </a:lnTo>
                    <a:lnTo>
                      <a:pt x="174" y="76"/>
                    </a:lnTo>
                    <a:lnTo>
                      <a:pt x="174" y="76"/>
                    </a:lnTo>
                    <a:lnTo>
                      <a:pt x="178" y="72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74" y="68"/>
                    </a:lnTo>
                    <a:lnTo>
                      <a:pt x="174" y="68"/>
                    </a:lnTo>
                    <a:lnTo>
                      <a:pt x="170" y="68"/>
                    </a:lnTo>
                    <a:lnTo>
                      <a:pt x="168" y="66"/>
                    </a:lnTo>
                    <a:lnTo>
                      <a:pt x="168" y="64"/>
                    </a:lnTo>
                    <a:lnTo>
                      <a:pt x="168" y="60"/>
                    </a:lnTo>
                    <a:lnTo>
                      <a:pt x="168" y="60"/>
                    </a:lnTo>
                    <a:lnTo>
                      <a:pt x="170" y="60"/>
                    </a:lnTo>
                    <a:lnTo>
                      <a:pt x="170" y="60"/>
                    </a:lnTo>
                    <a:lnTo>
                      <a:pt x="172" y="58"/>
                    </a:lnTo>
                    <a:lnTo>
                      <a:pt x="172" y="58"/>
                    </a:lnTo>
                    <a:lnTo>
                      <a:pt x="172" y="56"/>
                    </a:lnTo>
                    <a:lnTo>
                      <a:pt x="172" y="54"/>
                    </a:lnTo>
                    <a:lnTo>
                      <a:pt x="170" y="52"/>
                    </a:lnTo>
                    <a:lnTo>
                      <a:pt x="168" y="52"/>
                    </a:lnTo>
                    <a:lnTo>
                      <a:pt x="168" y="52"/>
                    </a:lnTo>
                    <a:lnTo>
                      <a:pt x="164" y="52"/>
                    </a:lnTo>
                    <a:lnTo>
                      <a:pt x="162" y="50"/>
                    </a:lnTo>
                    <a:lnTo>
                      <a:pt x="162" y="48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2" y="46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4"/>
                    </a:lnTo>
                    <a:lnTo>
                      <a:pt x="164" y="42"/>
                    </a:lnTo>
                    <a:lnTo>
                      <a:pt x="164" y="42"/>
                    </a:lnTo>
                    <a:lnTo>
                      <a:pt x="166" y="40"/>
                    </a:lnTo>
                    <a:lnTo>
                      <a:pt x="164" y="38"/>
                    </a:lnTo>
                    <a:lnTo>
                      <a:pt x="160" y="38"/>
                    </a:lnTo>
                    <a:lnTo>
                      <a:pt x="160" y="38"/>
                    </a:lnTo>
                    <a:lnTo>
                      <a:pt x="156" y="38"/>
                    </a:lnTo>
                    <a:lnTo>
                      <a:pt x="154" y="38"/>
                    </a:lnTo>
                    <a:lnTo>
                      <a:pt x="152" y="34"/>
                    </a:lnTo>
                    <a:lnTo>
                      <a:pt x="154" y="32"/>
                    </a:lnTo>
                    <a:lnTo>
                      <a:pt x="154" y="32"/>
                    </a:lnTo>
                    <a:lnTo>
                      <a:pt x="154" y="28"/>
                    </a:lnTo>
                    <a:lnTo>
                      <a:pt x="154" y="26"/>
                    </a:lnTo>
                    <a:lnTo>
                      <a:pt x="152" y="26"/>
                    </a:lnTo>
                    <a:lnTo>
                      <a:pt x="148" y="26"/>
                    </a:lnTo>
                    <a:lnTo>
                      <a:pt x="148" y="26"/>
                    </a:lnTo>
                    <a:lnTo>
                      <a:pt x="144" y="28"/>
                    </a:lnTo>
                    <a:lnTo>
                      <a:pt x="140" y="26"/>
                    </a:lnTo>
                    <a:lnTo>
                      <a:pt x="140" y="24"/>
                    </a:lnTo>
                    <a:lnTo>
                      <a:pt x="140" y="20"/>
                    </a:lnTo>
                    <a:lnTo>
                      <a:pt x="140" y="20"/>
                    </a:lnTo>
                    <a:lnTo>
                      <a:pt x="140" y="16"/>
                    </a:lnTo>
                    <a:lnTo>
                      <a:pt x="140" y="14"/>
                    </a:lnTo>
                    <a:lnTo>
                      <a:pt x="136" y="14"/>
                    </a:lnTo>
                    <a:lnTo>
                      <a:pt x="134" y="16"/>
                    </a:lnTo>
                    <a:lnTo>
                      <a:pt x="134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2" y="16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30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8" y="18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6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4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6" y="12"/>
                    </a:lnTo>
                    <a:lnTo>
                      <a:pt x="124" y="8"/>
                    </a:lnTo>
                    <a:lnTo>
                      <a:pt x="124" y="6"/>
                    </a:lnTo>
                    <a:lnTo>
                      <a:pt x="122" y="6"/>
                    </a:lnTo>
                    <a:lnTo>
                      <a:pt x="118" y="8"/>
                    </a:lnTo>
                    <a:lnTo>
                      <a:pt x="118" y="8"/>
                    </a:lnTo>
                    <a:lnTo>
                      <a:pt x="116" y="10"/>
                    </a:lnTo>
                    <a:lnTo>
                      <a:pt x="112" y="10"/>
                    </a:lnTo>
                    <a:lnTo>
                      <a:pt x="110" y="8"/>
                    </a:lnTo>
                    <a:lnTo>
                      <a:pt x="110" y="6"/>
                    </a:lnTo>
                    <a:lnTo>
                      <a:pt x="110" y="6"/>
                    </a:lnTo>
                    <a:lnTo>
                      <a:pt x="108" y="2"/>
                    </a:lnTo>
                    <a:lnTo>
                      <a:pt x="108" y="0"/>
                    </a:lnTo>
                    <a:lnTo>
                      <a:pt x="104" y="2"/>
                    </a:lnTo>
                    <a:lnTo>
                      <a:pt x="102" y="4"/>
                    </a:lnTo>
                    <a:lnTo>
                      <a:pt x="102" y="4"/>
                    </a:lnTo>
                    <a:lnTo>
                      <a:pt x="100" y="8"/>
                    </a:lnTo>
                    <a:lnTo>
                      <a:pt x="98" y="8"/>
                    </a:lnTo>
                    <a:lnTo>
                      <a:pt x="96" y="6"/>
                    </a:lnTo>
                    <a:lnTo>
                      <a:pt x="94" y="4"/>
                    </a:lnTo>
                    <a:lnTo>
                      <a:pt x="94" y="4"/>
                    </a:lnTo>
                    <a:lnTo>
                      <a:pt x="92" y="0"/>
                    </a:lnTo>
                    <a:lnTo>
                      <a:pt x="90" y="0"/>
                    </a:lnTo>
                    <a:lnTo>
                      <a:pt x="88" y="0"/>
                    </a:lnTo>
                    <a:lnTo>
                      <a:pt x="86" y="4"/>
                    </a:lnTo>
                    <a:lnTo>
                      <a:pt x="86" y="4"/>
                    </a:lnTo>
                    <a:lnTo>
                      <a:pt x="84" y="8"/>
                    </a:lnTo>
                    <a:lnTo>
                      <a:pt x="82" y="8"/>
                    </a:lnTo>
                    <a:lnTo>
                      <a:pt x="78" y="8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74" y="2"/>
                    </a:lnTo>
                    <a:lnTo>
                      <a:pt x="72" y="2"/>
                    </a:lnTo>
                    <a:lnTo>
                      <a:pt x="70" y="2"/>
                    </a:lnTo>
                    <a:lnTo>
                      <a:pt x="68" y="6"/>
                    </a:lnTo>
                    <a:lnTo>
                      <a:pt x="68" y="6"/>
                    </a:lnTo>
                    <a:lnTo>
                      <a:pt x="68" y="10"/>
                    </a:lnTo>
                    <a:lnTo>
                      <a:pt x="64" y="12"/>
                    </a:lnTo>
                    <a:lnTo>
                      <a:pt x="62" y="12"/>
                    </a:lnTo>
                    <a:lnTo>
                      <a:pt x="60" y="10"/>
                    </a:lnTo>
                    <a:lnTo>
                      <a:pt x="60" y="10"/>
                    </a:lnTo>
                    <a:lnTo>
                      <a:pt x="56" y="6"/>
                    </a:lnTo>
                    <a:lnTo>
                      <a:pt x="54" y="6"/>
                    </a:lnTo>
                    <a:lnTo>
                      <a:pt x="52" y="8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2" y="12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6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50" y="18"/>
                    </a:lnTo>
                    <a:lnTo>
                      <a:pt x="48" y="18"/>
                    </a:lnTo>
                    <a:lnTo>
                      <a:pt x="48" y="18"/>
                    </a:lnTo>
                    <a:lnTo>
                      <a:pt x="44" y="16"/>
                    </a:lnTo>
                    <a:lnTo>
                      <a:pt x="44" y="16"/>
                    </a:lnTo>
                    <a:lnTo>
                      <a:pt x="42" y="14"/>
                    </a:lnTo>
                    <a:lnTo>
                      <a:pt x="40" y="14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8" y="24"/>
                    </a:lnTo>
                    <a:lnTo>
                      <a:pt x="38" y="26"/>
                    </a:lnTo>
                    <a:lnTo>
                      <a:pt x="36" y="26"/>
                    </a:lnTo>
                    <a:lnTo>
                      <a:pt x="34" y="26"/>
                    </a:lnTo>
                    <a:lnTo>
                      <a:pt x="34" y="26"/>
                    </a:lnTo>
                    <a:lnTo>
                      <a:pt x="32" y="26"/>
                    </a:lnTo>
                    <a:lnTo>
                      <a:pt x="32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30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8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28"/>
                    </a:lnTo>
                    <a:lnTo>
                      <a:pt x="26" y="32"/>
                    </a:lnTo>
                    <a:lnTo>
                      <a:pt x="26" y="32"/>
                    </a:lnTo>
                    <a:lnTo>
                      <a:pt x="28" y="36"/>
                    </a:lnTo>
                    <a:lnTo>
                      <a:pt x="26" y="38"/>
                    </a:lnTo>
                    <a:lnTo>
                      <a:pt x="24" y="40"/>
                    </a:lnTo>
                    <a:lnTo>
                      <a:pt x="20" y="40"/>
                    </a:lnTo>
                    <a:lnTo>
                      <a:pt x="20" y="40"/>
                    </a:lnTo>
                    <a:lnTo>
                      <a:pt x="16" y="40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6" y="46"/>
                    </a:lnTo>
                    <a:lnTo>
                      <a:pt x="16" y="46"/>
                    </a:lnTo>
                    <a:lnTo>
                      <a:pt x="18" y="50"/>
                    </a:lnTo>
                    <a:lnTo>
                      <a:pt x="16" y="52"/>
                    </a:lnTo>
                    <a:lnTo>
                      <a:pt x="16" y="52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8" y="54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6"/>
                    </a:lnTo>
                    <a:lnTo>
                      <a:pt x="6" y="58"/>
                    </a:lnTo>
                    <a:lnTo>
                      <a:pt x="6" y="58"/>
                    </a:lnTo>
                    <a:lnTo>
                      <a:pt x="8" y="60"/>
                    </a:lnTo>
                    <a:lnTo>
                      <a:pt x="8" y="60"/>
                    </a:lnTo>
                    <a:lnTo>
                      <a:pt x="10" y="64"/>
                    </a:lnTo>
                    <a:lnTo>
                      <a:pt x="10" y="64"/>
                    </a:lnTo>
                    <a:lnTo>
                      <a:pt x="10" y="68"/>
                    </a:lnTo>
                    <a:lnTo>
                      <a:pt x="6" y="70"/>
                    </a:lnTo>
                    <a:lnTo>
                      <a:pt x="6" y="7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74"/>
                    </a:lnTo>
                    <a:lnTo>
                      <a:pt x="4" y="76"/>
                    </a:lnTo>
                    <a:lnTo>
                      <a:pt x="4" y="76"/>
                    </a:lnTo>
                    <a:lnTo>
                      <a:pt x="8" y="80"/>
                    </a:lnTo>
                    <a:lnTo>
                      <a:pt x="8" y="82"/>
                    </a:lnTo>
                    <a:lnTo>
                      <a:pt x="6" y="84"/>
                    </a:lnTo>
                    <a:lnTo>
                      <a:pt x="4" y="86"/>
                    </a:lnTo>
                    <a:lnTo>
                      <a:pt x="4" y="86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4" y="94"/>
                    </a:lnTo>
                    <a:lnTo>
                      <a:pt x="4" y="94"/>
                    </a:lnTo>
                    <a:lnTo>
                      <a:pt x="8" y="96"/>
                    </a:lnTo>
                    <a:lnTo>
                      <a:pt x="8" y="98"/>
                    </a:lnTo>
                    <a:lnTo>
                      <a:pt x="8" y="100"/>
                    </a:lnTo>
                    <a:lnTo>
                      <a:pt x="4" y="104"/>
                    </a:lnTo>
                    <a:lnTo>
                      <a:pt x="4" y="104"/>
                    </a:lnTo>
                    <a:lnTo>
                      <a:pt x="2" y="106"/>
                    </a:lnTo>
                    <a:lnTo>
                      <a:pt x="2" y="110"/>
                    </a:lnTo>
                    <a:lnTo>
                      <a:pt x="2" y="110"/>
                    </a:lnTo>
                    <a:lnTo>
                      <a:pt x="6" y="110"/>
                    </a:lnTo>
                    <a:lnTo>
                      <a:pt x="6" y="110"/>
                    </a:lnTo>
                    <a:lnTo>
                      <a:pt x="10" y="112"/>
                    </a:lnTo>
                    <a:lnTo>
                      <a:pt x="12" y="114"/>
                    </a:lnTo>
                    <a:lnTo>
                      <a:pt x="12" y="116"/>
                    </a:lnTo>
                    <a:lnTo>
                      <a:pt x="10" y="118"/>
                    </a:lnTo>
                    <a:lnTo>
                      <a:pt x="10" y="118"/>
                    </a:lnTo>
                    <a:lnTo>
                      <a:pt x="10" y="120"/>
                    </a:lnTo>
                    <a:lnTo>
                      <a:pt x="10" y="120"/>
                    </a:lnTo>
                    <a:lnTo>
                      <a:pt x="8" y="122"/>
                    </a:lnTo>
                    <a:lnTo>
                      <a:pt x="8" y="122"/>
                    </a:lnTo>
                    <a:lnTo>
                      <a:pt x="6" y="124"/>
                    </a:lnTo>
                    <a:lnTo>
                      <a:pt x="6" y="126"/>
                    </a:lnTo>
                    <a:lnTo>
                      <a:pt x="8" y="126"/>
                    </a:lnTo>
                    <a:lnTo>
                      <a:pt x="12" y="128"/>
                    </a:lnTo>
                    <a:lnTo>
                      <a:pt x="12" y="128"/>
                    </a:lnTo>
                    <a:lnTo>
                      <a:pt x="14" y="128"/>
                    </a:lnTo>
                    <a:lnTo>
                      <a:pt x="16" y="128"/>
                    </a:lnTo>
                    <a:lnTo>
                      <a:pt x="18" y="130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4"/>
                    </a:lnTo>
                    <a:lnTo>
                      <a:pt x="16" y="136"/>
                    </a:lnTo>
                    <a:lnTo>
                      <a:pt x="16" y="136"/>
                    </a:lnTo>
                    <a:lnTo>
                      <a:pt x="14" y="136"/>
                    </a:lnTo>
                    <a:lnTo>
                      <a:pt x="14" y="136"/>
                    </a:lnTo>
                    <a:lnTo>
                      <a:pt x="14" y="140"/>
                    </a:lnTo>
                    <a:lnTo>
                      <a:pt x="14" y="140"/>
                    </a:lnTo>
                    <a:lnTo>
                      <a:pt x="20" y="140"/>
                    </a:lnTo>
                    <a:lnTo>
                      <a:pt x="20" y="140"/>
                    </a:lnTo>
                    <a:lnTo>
                      <a:pt x="24" y="140"/>
                    </a:lnTo>
                    <a:lnTo>
                      <a:pt x="26" y="142"/>
                    </a:lnTo>
                    <a:lnTo>
                      <a:pt x="26" y="144"/>
                    </a:lnTo>
                    <a:lnTo>
                      <a:pt x="26" y="148"/>
                    </a:lnTo>
                    <a:lnTo>
                      <a:pt x="26" y="148"/>
                    </a:lnTo>
                    <a:close/>
                    <a:moveTo>
                      <a:pt x="98" y="170"/>
                    </a:move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lnTo>
                      <a:pt x="98" y="170"/>
                    </a:lnTo>
                    <a:close/>
                    <a:moveTo>
                      <a:pt x="114" y="168"/>
                    </a:moveTo>
                    <a:lnTo>
                      <a:pt x="114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6" y="168"/>
                    </a:lnTo>
                    <a:lnTo>
                      <a:pt x="114" y="168"/>
                    </a:lnTo>
                    <a:lnTo>
                      <a:pt x="114" y="168"/>
                    </a:lnTo>
                    <a:close/>
                    <a:moveTo>
                      <a:pt x="76" y="74"/>
                    </a:moveTo>
                    <a:lnTo>
                      <a:pt x="90" y="46"/>
                    </a:lnTo>
                    <a:lnTo>
                      <a:pt x="104" y="74"/>
                    </a:lnTo>
                    <a:lnTo>
                      <a:pt x="136" y="80"/>
                    </a:lnTo>
                    <a:lnTo>
                      <a:pt x="112" y="102"/>
                    </a:lnTo>
                    <a:lnTo>
                      <a:pt x="118" y="134"/>
                    </a:lnTo>
                    <a:lnTo>
                      <a:pt x="90" y="118"/>
                    </a:lnTo>
                    <a:lnTo>
                      <a:pt x="62" y="134"/>
                    </a:lnTo>
                    <a:lnTo>
                      <a:pt x="66" y="102"/>
                    </a:lnTo>
                    <a:lnTo>
                      <a:pt x="44" y="80"/>
                    </a:lnTo>
                    <a:lnTo>
                      <a:pt x="76" y="74"/>
                    </a:lnTo>
                    <a:close/>
                    <a:moveTo>
                      <a:pt x="194" y="118"/>
                    </a:moveTo>
                    <a:lnTo>
                      <a:pt x="194" y="118"/>
                    </a:lnTo>
                    <a:lnTo>
                      <a:pt x="192" y="120"/>
                    </a:lnTo>
                    <a:lnTo>
                      <a:pt x="192" y="120"/>
                    </a:lnTo>
                    <a:lnTo>
                      <a:pt x="192" y="126"/>
                    </a:lnTo>
                    <a:lnTo>
                      <a:pt x="192" y="130"/>
                    </a:lnTo>
                    <a:lnTo>
                      <a:pt x="192" y="130"/>
                    </a:lnTo>
                    <a:lnTo>
                      <a:pt x="190" y="134"/>
                    </a:lnTo>
                    <a:lnTo>
                      <a:pt x="184" y="140"/>
                    </a:lnTo>
                    <a:lnTo>
                      <a:pt x="184" y="140"/>
                    </a:lnTo>
                    <a:lnTo>
                      <a:pt x="182" y="148"/>
                    </a:lnTo>
                    <a:lnTo>
                      <a:pt x="182" y="148"/>
                    </a:lnTo>
                    <a:lnTo>
                      <a:pt x="176" y="154"/>
                    </a:lnTo>
                    <a:lnTo>
                      <a:pt x="176" y="172"/>
                    </a:lnTo>
                    <a:lnTo>
                      <a:pt x="600" y="172"/>
                    </a:lnTo>
                    <a:lnTo>
                      <a:pt x="600" y="710"/>
                    </a:lnTo>
                    <a:lnTo>
                      <a:pt x="600" y="710"/>
                    </a:lnTo>
                    <a:lnTo>
                      <a:pt x="598" y="722"/>
                    </a:lnTo>
                    <a:lnTo>
                      <a:pt x="592" y="734"/>
                    </a:lnTo>
                    <a:lnTo>
                      <a:pt x="588" y="740"/>
                    </a:lnTo>
                    <a:lnTo>
                      <a:pt x="584" y="744"/>
                    </a:lnTo>
                    <a:lnTo>
                      <a:pt x="580" y="746"/>
                    </a:lnTo>
                    <a:lnTo>
                      <a:pt x="574" y="746"/>
                    </a:lnTo>
                    <a:lnTo>
                      <a:pt x="128" y="746"/>
                    </a:lnTo>
                    <a:lnTo>
                      <a:pt x="128" y="370"/>
                    </a:lnTo>
                    <a:lnTo>
                      <a:pt x="88" y="346"/>
                    </a:lnTo>
                    <a:lnTo>
                      <a:pt x="82" y="350"/>
                    </a:lnTo>
                    <a:lnTo>
                      <a:pt x="82" y="802"/>
                    </a:lnTo>
                    <a:lnTo>
                      <a:pt x="574" y="802"/>
                    </a:lnTo>
                    <a:lnTo>
                      <a:pt x="574" y="802"/>
                    </a:lnTo>
                    <a:lnTo>
                      <a:pt x="588" y="800"/>
                    </a:lnTo>
                    <a:lnTo>
                      <a:pt x="600" y="794"/>
                    </a:lnTo>
                    <a:lnTo>
                      <a:pt x="612" y="786"/>
                    </a:lnTo>
                    <a:lnTo>
                      <a:pt x="624" y="774"/>
                    </a:lnTo>
                    <a:lnTo>
                      <a:pt x="632" y="760"/>
                    </a:lnTo>
                    <a:lnTo>
                      <a:pt x="640" y="746"/>
                    </a:lnTo>
                    <a:lnTo>
                      <a:pt x="644" y="728"/>
                    </a:lnTo>
                    <a:lnTo>
                      <a:pt x="646" y="710"/>
                    </a:lnTo>
                    <a:lnTo>
                      <a:pt x="646" y="118"/>
                    </a:lnTo>
                    <a:lnTo>
                      <a:pt x="194" y="118"/>
                    </a:lnTo>
                    <a:close/>
                    <a:moveTo>
                      <a:pt x="218" y="362"/>
                    </a:moveTo>
                    <a:lnTo>
                      <a:pt x="502" y="362"/>
                    </a:lnTo>
                    <a:lnTo>
                      <a:pt x="502" y="326"/>
                    </a:lnTo>
                    <a:lnTo>
                      <a:pt x="218" y="326"/>
                    </a:lnTo>
                    <a:lnTo>
                      <a:pt x="218" y="362"/>
                    </a:lnTo>
                    <a:close/>
                    <a:moveTo>
                      <a:pt x="158" y="366"/>
                    </a:moveTo>
                    <a:lnTo>
                      <a:pt x="158" y="172"/>
                    </a:lnTo>
                    <a:lnTo>
                      <a:pt x="158" y="172"/>
                    </a:lnTo>
                    <a:lnTo>
                      <a:pt x="158" y="172"/>
                    </a:lnTo>
                    <a:lnTo>
                      <a:pt x="158" y="172"/>
                    </a:lnTo>
                    <a:lnTo>
                      <a:pt x="156" y="176"/>
                    </a:lnTo>
                    <a:lnTo>
                      <a:pt x="156" y="176"/>
                    </a:lnTo>
                    <a:lnTo>
                      <a:pt x="148" y="182"/>
                    </a:lnTo>
                    <a:lnTo>
                      <a:pt x="140" y="184"/>
                    </a:lnTo>
                    <a:lnTo>
                      <a:pt x="140" y="184"/>
                    </a:lnTo>
                    <a:lnTo>
                      <a:pt x="140" y="186"/>
                    </a:lnTo>
                    <a:lnTo>
                      <a:pt x="140" y="186"/>
                    </a:lnTo>
                    <a:lnTo>
                      <a:pt x="132" y="190"/>
                    </a:lnTo>
                    <a:lnTo>
                      <a:pt x="124" y="192"/>
                    </a:lnTo>
                    <a:lnTo>
                      <a:pt x="124" y="192"/>
                    </a:lnTo>
                    <a:lnTo>
                      <a:pt x="122" y="192"/>
                    </a:lnTo>
                    <a:lnTo>
                      <a:pt x="122" y="192"/>
                    </a:lnTo>
                    <a:lnTo>
                      <a:pt x="114" y="196"/>
                    </a:lnTo>
                    <a:lnTo>
                      <a:pt x="108" y="196"/>
                    </a:lnTo>
                    <a:lnTo>
                      <a:pt x="108" y="196"/>
                    </a:lnTo>
                    <a:lnTo>
                      <a:pt x="100" y="196"/>
                    </a:lnTo>
                    <a:lnTo>
                      <a:pt x="100" y="196"/>
                    </a:lnTo>
                    <a:lnTo>
                      <a:pt x="94" y="198"/>
                    </a:lnTo>
                    <a:lnTo>
                      <a:pt x="90" y="198"/>
                    </a:lnTo>
                    <a:lnTo>
                      <a:pt x="90" y="198"/>
                    </a:lnTo>
                    <a:lnTo>
                      <a:pt x="86" y="198"/>
                    </a:lnTo>
                    <a:lnTo>
                      <a:pt x="80" y="196"/>
                    </a:lnTo>
                    <a:lnTo>
                      <a:pt x="80" y="196"/>
                    </a:lnTo>
                    <a:lnTo>
                      <a:pt x="72" y="198"/>
                    </a:lnTo>
                    <a:lnTo>
                      <a:pt x="72" y="198"/>
                    </a:lnTo>
                    <a:lnTo>
                      <a:pt x="66" y="196"/>
                    </a:lnTo>
                    <a:lnTo>
                      <a:pt x="60" y="192"/>
                    </a:lnTo>
                    <a:lnTo>
                      <a:pt x="60" y="192"/>
                    </a:lnTo>
                    <a:lnTo>
                      <a:pt x="56" y="192"/>
                    </a:lnTo>
                    <a:lnTo>
                      <a:pt x="56" y="192"/>
                    </a:lnTo>
                    <a:lnTo>
                      <a:pt x="48" y="190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0" y="184"/>
                    </a:lnTo>
                    <a:lnTo>
                      <a:pt x="40" y="184"/>
                    </a:lnTo>
                    <a:lnTo>
                      <a:pt x="32" y="182"/>
                    </a:lnTo>
                    <a:lnTo>
                      <a:pt x="26" y="176"/>
                    </a:lnTo>
                    <a:lnTo>
                      <a:pt x="26" y="176"/>
                    </a:lnTo>
                    <a:lnTo>
                      <a:pt x="22" y="172"/>
                    </a:lnTo>
                    <a:lnTo>
                      <a:pt x="22" y="172"/>
                    </a:lnTo>
                    <a:lnTo>
                      <a:pt x="22" y="172"/>
                    </a:lnTo>
                    <a:lnTo>
                      <a:pt x="22" y="366"/>
                    </a:lnTo>
                    <a:lnTo>
                      <a:pt x="88" y="324"/>
                    </a:lnTo>
                    <a:lnTo>
                      <a:pt x="158" y="3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:a16="http://schemas.microsoft.com/office/drawing/2014/main" id="{E969C5B6-B88B-4A79-AAD7-3F7C26856D29}"/>
                  </a:ext>
                </a:extLst>
              </p:cNvPr>
              <p:cNvSpPr/>
              <p:nvPr/>
            </p:nvSpPr>
            <p:spPr>
              <a:xfrm>
                <a:off x="795255" y="2266053"/>
                <a:ext cx="1169551" cy="3326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2000" b="1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+mj-ea"/>
                    <a:ea typeface="+mj-ea"/>
                  </a:rPr>
                  <a:t>인정사실</a:t>
                </a:r>
              </a:p>
            </p:txBody>
          </p:sp>
          <p:sp>
            <p:nvSpPr>
              <p:cNvPr id="16" name="직사각형 15">
                <a:extLst>
                  <a:ext uri="{FF2B5EF4-FFF2-40B4-BE49-F238E27FC236}">
                    <a16:creationId xmlns:a16="http://schemas.microsoft.com/office/drawing/2014/main" id="{8684455B-8DEA-4806-BDA7-6C486EDCCCB2}"/>
                  </a:ext>
                </a:extLst>
              </p:cNvPr>
              <p:cNvSpPr/>
              <p:nvPr/>
            </p:nvSpPr>
            <p:spPr>
              <a:xfrm>
                <a:off x="2134272" y="2124372"/>
                <a:ext cx="6308072" cy="1612252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fontAlgn="ctr" latinLnBrk="1">
                  <a:lnSpc>
                    <a:spcPct val="120000"/>
                  </a:lnSpc>
                </a:pPr>
                <a:r>
                  <a:rPr lang="ko-KR" altLang="en-US" sz="2000" dirty="0">
                    <a:latin typeface="나눔바른고딕" pitchFamily="50" charset="-127"/>
                    <a:ea typeface="나눔바른고딕" pitchFamily="50" charset="-127"/>
                  </a:rPr>
                  <a:t>식사를 한 후</a:t>
                </a:r>
                <a:r>
                  <a:rPr lang="en-US" altLang="ko-KR" sz="2000" dirty="0">
                    <a:latin typeface="나눔바른고딕" pitchFamily="50" charset="-127"/>
                    <a:ea typeface="나눔바른고딕" pitchFamily="50" charset="-127"/>
                  </a:rPr>
                  <a:t>, </a:t>
                </a:r>
                <a:r>
                  <a:rPr lang="ko-KR" altLang="en-US" sz="2000" dirty="0">
                    <a:latin typeface="나눔바른고딕" pitchFamily="50" charset="-127"/>
                    <a:ea typeface="나눔바른고딕" pitchFamily="50" charset="-127"/>
                  </a:rPr>
                  <a:t>직무관련자가 식대 </a:t>
                </a:r>
                <a:r>
                  <a:rPr lang="en-US" altLang="ko-KR" sz="2000" dirty="0">
                    <a:latin typeface="나눔바른고딕" pitchFamily="50" charset="-127"/>
                    <a:ea typeface="나눔바른고딕" pitchFamily="50" charset="-127"/>
                  </a:rPr>
                  <a:t>70,000</a:t>
                </a:r>
                <a:r>
                  <a:rPr lang="ko-KR" altLang="en-US" sz="2000" dirty="0">
                    <a:latin typeface="나눔바른고딕" pitchFamily="50" charset="-127"/>
                    <a:ea typeface="나눔바른고딕" pitchFamily="50" charset="-127"/>
                  </a:rPr>
                  <a:t>원을 개인카드로 </a:t>
                </a:r>
                <a:endParaRPr lang="en-US" altLang="ko-KR" sz="2000" dirty="0">
                  <a:latin typeface="나눔바른고딕" pitchFamily="50" charset="-127"/>
                  <a:ea typeface="나눔바른고딕" pitchFamily="50" charset="-127"/>
                </a:endParaRPr>
              </a:p>
              <a:p>
                <a:pPr fontAlgn="ctr" latinLnBrk="1">
                  <a:lnSpc>
                    <a:spcPct val="120000"/>
                  </a:lnSpc>
                </a:pPr>
                <a:r>
                  <a:rPr lang="ko-KR" altLang="en-US" sz="2000" dirty="0">
                    <a:latin typeface="나눔바른고딕" pitchFamily="50" charset="-127"/>
                    <a:ea typeface="나눔바른고딕" pitchFamily="50" charset="-127"/>
                  </a:rPr>
                  <a:t>결제하자 위반자는 “각자 본인 음식 값을 내자”고 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나눔바른고딕" pitchFamily="50" charset="-127"/>
                    <a:ea typeface="나눔바른고딕" pitchFamily="50" charset="-127"/>
                  </a:rPr>
                  <a:t>반환의사를 지체 없이 나타냈으나 </a:t>
                </a:r>
                <a:r>
                  <a:rPr lang="ko-KR" altLang="en-US" sz="2000" dirty="0">
                    <a:latin typeface="나눔바른고딕" pitchFamily="50" charset="-127"/>
                    <a:ea typeface="나눔바른고딕" pitchFamily="50" charset="-127"/>
                  </a:rPr>
                  <a:t>해당 결제를 즉시 취소하지는 않았고</a:t>
                </a:r>
                <a:r>
                  <a:rPr lang="en-US" altLang="ko-KR" sz="2000" dirty="0">
                    <a:latin typeface="나눔바른고딕" pitchFamily="50" charset="-127"/>
                    <a:ea typeface="나눔바른고딕" pitchFamily="50" charset="-127"/>
                  </a:rPr>
                  <a:t>, </a:t>
                </a:r>
                <a:r>
                  <a:rPr lang="en-US" altLang="ko-KR" sz="2000" dirty="0">
                    <a:solidFill>
                      <a:srgbClr val="FF0000"/>
                    </a:solidFill>
                    <a:latin typeface="나눔바른고딕" pitchFamily="50" charset="-127"/>
                    <a:ea typeface="나눔바른고딕" pitchFamily="50" charset="-127"/>
                  </a:rPr>
                  <a:t>5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나눔바른고딕" pitchFamily="50" charset="-127"/>
                    <a:ea typeface="나눔바른고딕" pitchFamily="50" charset="-127"/>
                  </a:rPr>
                  <a:t>일 후</a:t>
                </a:r>
                <a:r>
                  <a:rPr lang="ko-KR" altLang="en-US" sz="2000" dirty="0">
                    <a:latin typeface="나눔바른고딕" pitchFamily="50" charset="-127"/>
                    <a:ea typeface="나눔바른고딕" pitchFamily="50" charset="-127"/>
                  </a:rPr>
                  <a:t>인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나눔바른고딕" pitchFamily="50" charset="-127"/>
                    <a:ea typeface="나눔바른고딕" pitchFamily="50" charset="-127"/>
                  </a:rPr>
                  <a:t> </a:t>
                </a:r>
                <a:r>
                  <a:rPr lang="en-US" altLang="ko-KR" sz="2000" dirty="0">
                    <a:latin typeface="나눔바른고딕" pitchFamily="50" charset="-127"/>
                    <a:ea typeface="나눔바른고딕" pitchFamily="50" charset="-127"/>
                  </a:rPr>
                  <a:t>2017. 7. 5. </a:t>
                </a:r>
                <a:r>
                  <a:rPr lang="ko-KR" altLang="en-US" sz="2000" dirty="0" err="1">
                    <a:latin typeface="나눔바른고딕" pitchFamily="50" charset="-127"/>
                    <a:ea typeface="나눔바른고딕" pitchFamily="50" charset="-127"/>
                  </a:rPr>
                  <a:t>모바일</a:t>
                </a:r>
                <a:r>
                  <a:rPr lang="ko-KR" altLang="en-US" sz="2000" dirty="0">
                    <a:latin typeface="나눔바른고딕" pitchFamily="50" charset="-127"/>
                    <a:ea typeface="나눔바른고딕" pitchFamily="50" charset="-127"/>
                  </a:rPr>
                  <a:t> 뱅크를 통해 </a:t>
                </a:r>
                <a:endParaRPr lang="en-US" altLang="ko-KR" sz="2000" dirty="0">
                  <a:latin typeface="나눔바른고딕" pitchFamily="50" charset="-127"/>
                  <a:ea typeface="나눔바른고딕" pitchFamily="50" charset="-127"/>
                </a:endParaRPr>
              </a:p>
              <a:p>
                <a:pPr fontAlgn="ctr" latinLnBrk="1">
                  <a:lnSpc>
                    <a:spcPct val="120000"/>
                  </a:lnSpc>
                </a:pPr>
                <a:r>
                  <a:rPr lang="ko-KR" altLang="en-US" sz="2000" dirty="0">
                    <a:latin typeface="나눔바른고딕" pitchFamily="50" charset="-127"/>
                    <a:ea typeface="나눔바른고딕" pitchFamily="50" charset="-127"/>
                  </a:rPr>
                  <a:t>식사비용 </a:t>
                </a:r>
                <a:r>
                  <a:rPr lang="en-US" altLang="ko-KR" sz="2000" dirty="0">
                    <a:solidFill>
                      <a:srgbClr val="FF0000"/>
                    </a:solidFill>
                    <a:latin typeface="나눔바른고딕" pitchFamily="50" charset="-127"/>
                    <a:ea typeface="나눔바른고딕" pitchFamily="50" charset="-127"/>
                  </a:rPr>
                  <a:t>35,000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나눔바른고딕" pitchFamily="50" charset="-127"/>
                    <a:ea typeface="나눔바른고딕" pitchFamily="50" charset="-127"/>
                  </a:rPr>
                  <a:t>원</a:t>
                </a:r>
                <a:r>
                  <a:rPr lang="ko-KR" altLang="en-US" sz="2000" dirty="0">
                    <a:latin typeface="나눔바른고딕" pitchFamily="50" charset="-127"/>
                    <a:ea typeface="나눔바른고딕" pitchFamily="50" charset="-127"/>
                  </a:rPr>
                  <a:t>을 직무관련자에게 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나눔바른고딕" pitchFamily="50" charset="-127"/>
                    <a:ea typeface="나눔바른고딕" pitchFamily="50" charset="-127"/>
                  </a:rPr>
                  <a:t>반환</a:t>
                </a:r>
              </a:p>
            </p:txBody>
          </p:sp>
        </p:grpSp>
        <p:grpSp>
          <p:nvGrpSpPr>
            <p:cNvPr id="7" name="그룹 17">
              <a:extLst>
                <a:ext uri="{FF2B5EF4-FFF2-40B4-BE49-F238E27FC236}">
                  <a16:creationId xmlns:a16="http://schemas.microsoft.com/office/drawing/2014/main" id="{8F55F1FE-8A90-4BA5-89D4-9202E6398768}"/>
                </a:ext>
              </a:extLst>
            </p:cNvPr>
            <p:cNvGrpSpPr/>
            <p:nvPr/>
          </p:nvGrpSpPr>
          <p:grpSpPr>
            <a:xfrm>
              <a:off x="733846" y="4066872"/>
              <a:ext cx="7731144" cy="1614271"/>
              <a:chOff x="711200" y="3902193"/>
              <a:chExt cx="7731144" cy="1342249"/>
            </a:xfrm>
          </p:grpSpPr>
          <p:sp>
            <p:nvSpPr>
              <p:cNvPr id="54" name="사각형: 둥근 모서리 53">
                <a:extLst>
                  <a:ext uri="{FF2B5EF4-FFF2-40B4-BE49-F238E27FC236}">
                    <a16:creationId xmlns:a16="http://schemas.microsoft.com/office/drawing/2014/main" id="{2A58EBC5-EEB6-437B-864E-31F7A16F59A2}"/>
                  </a:ext>
                </a:extLst>
              </p:cNvPr>
              <p:cNvSpPr/>
              <p:nvPr/>
            </p:nvSpPr>
            <p:spPr>
              <a:xfrm>
                <a:off x="1562100" y="3902193"/>
                <a:ext cx="6880244" cy="1324902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52000">
                    <a:schemeClr val="bg1">
                      <a:lumMod val="95000"/>
                    </a:schemeClr>
                  </a:gs>
                  <a:gs pos="99000">
                    <a:schemeClr val="bg2">
                      <a:lumMod val="75000"/>
                      <a:shade val="100000"/>
                      <a:satMod val="115000"/>
                      <a:alpha val="58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id="{FCE3C5E1-9068-41CE-945F-8195C53DEB5C}"/>
                  </a:ext>
                </a:extLst>
              </p:cNvPr>
              <p:cNvSpPr/>
              <p:nvPr/>
            </p:nvSpPr>
            <p:spPr>
              <a:xfrm>
                <a:off x="711200" y="3909720"/>
                <a:ext cx="1358900" cy="1334722"/>
              </a:xfrm>
              <a:prstGeom prst="roundRect">
                <a:avLst>
                  <a:gd name="adj" fmla="val 10125"/>
                </a:avLst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lin ang="27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E4083951-C919-4865-9202-9E7678857FFB}"/>
                  </a:ext>
                </a:extLst>
              </p:cNvPr>
              <p:cNvSpPr/>
              <p:nvPr/>
            </p:nvSpPr>
            <p:spPr>
              <a:xfrm>
                <a:off x="1041477" y="3982807"/>
                <a:ext cx="677108" cy="33268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ko-KR" altLang="en-US" sz="2000" b="1" kern="0" spc="-8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4">
                        <a:lumMod val="40000"/>
                        <a:lumOff val="60000"/>
                      </a:schemeClr>
                    </a:solidFill>
                    <a:latin typeface="+mj-ea"/>
                    <a:ea typeface="+mj-ea"/>
                  </a:rPr>
                  <a:t>판단</a:t>
                </a:r>
              </a:p>
            </p:txBody>
          </p:sp>
          <p:grpSp>
            <p:nvGrpSpPr>
              <p:cNvPr id="8" name="Group 28">
                <a:extLst>
                  <a:ext uri="{FF2B5EF4-FFF2-40B4-BE49-F238E27FC236}">
                    <a16:creationId xmlns:a16="http://schemas.microsoft.com/office/drawing/2014/main" id="{3849FF6F-0CC2-42EE-B462-5CD01671F05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1292910" y="4405196"/>
                <a:ext cx="771525" cy="792162"/>
                <a:chOff x="375" y="3632"/>
                <a:chExt cx="486" cy="499"/>
              </a:xfrm>
              <a:solidFill>
                <a:schemeClr val="bg1"/>
              </a:solidFill>
            </p:grpSpPr>
            <p:sp>
              <p:nvSpPr>
                <p:cNvPr id="61" name="Freeform 29">
                  <a:extLst>
                    <a:ext uri="{FF2B5EF4-FFF2-40B4-BE49-F238E27FC236}">
                      <a16:creationId xmlns:a16="http://schemas.microsoft.com/office/drawing/2014/main" id="{4A809221-69E3-45A0-AA9E-D944BEDC019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9" y="3873"/>
                  <a:ext cx="69" cy="66"/>
                </a:xfrm>
                <a:custGeom>
                  <a:avLst/>
                  <a:gdLst>
                    <a:gd name="T0" fmla="*/ 16 w 69"/>
                    <a:gd name="T1" fmla="*/ 66 h 66"/>
                    <a:gd name="T2" fmla="*/ 16 w 69"/>
                    <a:gd name="T3" fmla="*/ 66 h 66"/>
                    <a:gd name="T4" fmla="*/ 14 w 69"/>
                    <a:gd name="T5" fmla="*/ 66 h 66"/>
                    <a:gd name="T6" fmla="*/ 10 w 69"/>
                    <a:gd name="T7" fmla="*/ 65 h 66"/>
                    <a:gd name="T8" fmla="*/ 6 w 69"/>
                    <a:gd name="T9" fmla="*/ 63 h 66"/>
                    <a:gd name="T10" fmla="*/ 4 w 69"/>
                    <a:gd name="T11" fmla="*/ 61 h 66"/>
                    <a:gd name="T12" fmla="*/ 4 w 69"/>
                    <a:gd name="T13" fmla="*/ 61 h 66"/>
                    <a:gd name="T14" fmla="*/ 1 w 69"/>
                    <a:gd name="T15" fmla="*/ 56 h 66"/>
                    <a:gd name="T16" fmla="*/ 0 w 69"/>
                    <a:gd name="T17" fmla="*/ 51 h 66"/>
                    <a:gd name="T18" fmla="*/ 1 w 69"/>
                    <a:gd name="T19" fmla="*/ 45 h 66"/>
                    <a:gd name="T20" fmla="*/ 5 w 69"/>
                    <a:gd name="T21" fmla="*/ 41 h 66"/>
                    <a:gd name="T22" fmla="*/ 44 w 69"/>
                    <a:gd name="T23" fmla="*/ 3 h 66"/>
                    <a:gd name="T24" fmla="*/ 44 w 69"/>
                    <a:gd name="T25" fmla="*/ 3 h 66"/>
                    <a:gd name="T26" fmla="*/ 49 w 69"/>
                    <a:gd name="T27" fmla="*/ 1 h 66"/>
                    <a:gd name="T28" fmla="*/ 55 w 69"/>
                    <a:gd name="T29" fmla="*/ 0 h 66"/>
                    <a:gd name="T30" fmla="*/ 60 w 69"/>
                    <a:gd name="T31" fmla="*/ 1 h 66"/>
                    <a:gd name="T32" fmla="*/ 65 w 69"/>
                    <a:gd name="T33" fmla="*/ 5 h 66"/>
                    <a:gd name="T34" fmla="*/ 65 w 69"/>
                    <a:gd name="T35" fmla="*/ 5 h 66"/>
                    <a:gd name="T36" fmla="*/ 67 w 69"/>
                    <a:gd name="T37" fmla="*/ 10 h 66"/>
                    <a:gd name="T38" fmla="*/ 69 w 69"/>
                    <a:gd name="T39" fmla="*/ 15 h 66"/>
                    <a:gd name="T40" fmla="*/ 67 w 69"/>
                    <a:gd name="T41" fmla="*/ 21 h 66"/>
                    <a:gd name="T42" fmla="*/ 64 w 69"/>
                    <a:gd name="T43" fmla="*/ 25 h 66"/>
                    <a:gd name="T44" fmla="*/ 25 w 69"/>
                    <a:gd name="T45" fmla="*/ 62 h 66"/>
                    <a:gd name="T46" fmla="*/ 25 w 69"/>
                    <a:gd name="T47" fmla="*/ 62 h 66"/>
                    <a:gd name="T48" fmla="*/ 21 w 69"/>
                    <a:gd name="T49" fmla="*/ 65 h 66"/>
                    <a:gd name="T50" fmla="*/ 16 w 69"/>
                    <a:gd name="T51" fmla="*/ 66 h 66"/>
                    <a:gd name="T52" fmla="*/ 16 w 69"/>
                    <a:gd name="T53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9" h="66">
                      <a:moveTo>
                        <a:pt x="16" y="66"/>
                      </a:moveTo>
                      <a:lnTo>
                        <a:pt x="16" y="66"/>
                      </a:lnTo>
                      <a:lnTo>
                        <a:pt x="14" y="66"/>
                      </a:lnTo>
                      <a:lnTo>
                        <a:pt x="10" y="65"/>
                      </a:lnTo>
                      <a:lnTo>
                        <a:pt x="6" y="63"/>
                      </a:lnTo>
                      <a:lnTo>
                        <a:pt x="4" y="61"/>
                      </a:lnTo>
                      <a:lnTo>
                        <a:pt x="4" y="61"/>
                      </a:lnTo>
                      <a:lnTo>
                        <a:pt x="1" y="56"/>
                      </a:lnTo>
                      <a:lnTo>
                        <a:pt x="0" y="51"/>
                      </a:lnTo>
                      <a:lnTo>
                        <a:pt x="1" y="45"/>
                      </a:lnTo>
                      <a:lnTo>
                        <a:pt x="5" y="41"/>
                      </a:lnTo>
                      <a:lnTo>
                        <a:pt x="44" y="3"/>
                      </a:lnTo>
                      <a:lnTo>
                        <a:pt x="44" y="3"/>
                      </a:lnTo>
                      <a:lnTo>
                        <a:pt x="49" y="1"/>
                      </a:lnTo>
                      <a:lnTo>
                        <a:pt x="55" y="0"/>
                      </a:lnTo>
                      <a:lnTo>
                        <a:pt x="60" y="1"/>
                      </a:lnTo>
                      <a:lnTo>
                        <a:pt x="65" y="5"/>
                      </a:lnTo>
                      <a:lnTo>
                        <a:pt x="65" y="5"/>
                      </a:lnTo>
                      <a:lnTo>
                        <a:pt x="67" y="10"/>
                      </a:lnTo>
                      <a:lnTo>
                        <a:pt x="69" y="15"/>
                      </a:lnTo>
                      <a:lnTo>
                        <a:pt x="67" y="21"/>
                      </a:lnTo>
                      <a:lnTo>
                        <a:pt x="64" y="25"/>
                      </a:lnTo>
                      <a:lnTo>
                        <a:pt x="25" y="62"/>
                      </a:lnTo>
                      <a:lnTo>
                        <a:pt x="25" y="62"/>
                      </a:lnTo>
                      <a:lnTo>
                        <a:pt x="21" y="65"/>
                      </a:lnTo>
                      <a:lnTo>
                        <a:pt x="16" y="66"/>
                      </a:lnTo>
                      <a:lnTo>
                        <a:pt x="16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2" name="Freeform 30">
                  <a:extLst>
                    <a:ext uri="{FF2B5EF4-FFF2-40B4-BE49-F238E27FC236}">
                      <a16:creationId xmlns:a16="http://schemas.microsoft.com/office/drawing/2014/main" id="{0328EEA9-E8B3-42CA-A588-59DB31BEDD0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7" y="3845"/>
                  <a:ext cx="68" cy="66"/>
                </a:xfrm>
                <a:custGeom>
                  <a:avLst/>
                  <a:gdLst>
                    <a:gd name="T0" fmla="*/ 16 w 68"/>
                    <a:gd name="T1" fmla="*/ 66 h 66"/>
                    <a:gd name="T2" fmla="*/ 16 w 68"/>
                    <a:gd name="T3" fmla="*/ 66 h 66"/>
                    <a:gd name="T4" fmla="*/ 13 w 68"/>
                    <a:gd name="T5" fmla="*/ 66 h 66"/>
                    <a:gd name="T6" fmla="*/ 10 w 68"/>
                    <a:gd name="T7" fmla="*/ 65 h 66"/>
                    <a:gd name="T8" fmla="*/ 6 w 68"/>
                    <a:gd name="T9" fmla="*/ 64 h 66"/>
                    <a:gd name="T10" fmla="*/ 3 w 68"/>
                    <a:gd name="T11" fmla="*/ 61 h 66"/>
                    <a:gd name="T12" fmla="*/ 3 w 68"/>
                    <a:gd name="T13" fmla="*/ 61 h 66"/>
                    <a:gd name="T14" fmla="*/ 1 w 68"/>
                    <a:gd name="T15" fmla="*/ 56 h 66"/>
                    <a:gd name="T16" fmla="*/ 0 w 68"/>
                    <a:gd name="T17" fmla="*/ 51 h 66"/>
                    <a:gd name="T18" fmla="*/ 1 w 68"/>
                    <a:gd name="T19" fmla="*/ 45 h 66"/>
                    <a:gd name="T20" fmla="*/ 5 w 68"/>
                    <a:gd name="T21" fmla="*/ 41 h 66"/>
                    <a:gd name="T22" fmla="*/ 43 w 68"/>
                    <a:gd name="T23" fmla="*/ 4 h 66"/>
                    <a:gd name="T24" fmla="*/ 43 w 68"/>
                    <a:gd name="T25" fmla="*/ 4 h 66"/>
                    <a:gd name="T26" fmla="*/ 48 w 68"/>
                    <a:gd name="T27" fmla="*/ 2 h 66"/>
                    <a:gd name="T28" fmla="*/ 55 w 68"/>
                    <a:gd name="T29" fmla="*/ 0 h 66"/>
                    <a:gd name="T30" fmla="*/ 60 w 68"/>
                    <a:gd name="T31" fmla="*/ 2 h 66"/>
                    <a:gd name="T32" fmla="*/ 65 w 68"/>
                    <a:gd name="T33" fmla="*/ 5 h 66"/>
                    <a:gd name="T34" fmla="*/ 65 w 68"/>
                    <a:gd name="T35" fmla="*/ 5 h 66"/>
                    <a:gd name="T36" fmla="*/ 67 w 68"/>
                    <a:gd name="T37" fmla="*/ 10 h 66"/>
                    <a:gd name="T38" fmla="*/ 68 w 68"/>
                    <a:gd name="T39" fmla="*/ 15 h 66"/>
                    <a:gd name="T40" fmla="*/ 67 w 68"/>
                    <a:gd name="T41" fmla="*/ 20 h 66"/>
                    <a:gd name="T42" fmla="*/ 63 w 68"/>
                    <a:gd name="T43" fmla="*/ 25 h 66"/>
                    <a:gd name="T44" fmla="*/ 25 w 68"/>
                    <a:gd name="T45" fmla="*/ 63 h 66"/>
                    <a:gd name="T46" fmla="*/ 25 w 68"/>
                    <a:gd name="T47" fmla="*/ 63 h 66"/>
                    <a:gd name="T48" fmla="*/ 21 w 68"/>
                    <a:gd name="T49" fmla="*/ 65 h 66"/>
                    <a:gd name="T50" fmla="*/ 16 w 68"/>
                    <a:gd name="T51" fmla="*/ 66 h 66"/>
                    <a:gd name="T52" fmla="*/ 16 w 68"/>
                    <a:gd name="T53" fmla="*/ 66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8" h="66">
                      <a:moveTo>
                        <a:pt x="16" y="66"/>
                      </a:moveTo>
                      <a:lnTo>
                        <a:pt x="16" y="66"/>
                      </a:lnTo>
                      <a:lnTo>
                        <a:pt x="13" y="66"/>
                      </a:lnTo>
                      <a:lnTo>
                        <a:pt x="10" y="65"/>
                      </a:lnTo>
                      <a:lnTo>
                        <a:pt x="6" y="64"/>
                      </a:lnTo>
                      <a:lnTo>
                        <a:pt x="3" y="61"/>
                      </a:lnTo>
                      <a:lnTo>
                        <a:pt x="3" y="61"/>
                      </a:lnTo>
                      <a:lnTo>
                        <a:pt x="1" y="56"/>
                      </a:lnTo>
                      <a:lnTo>
                        <a:pt x="0" y="51"/>
                      </a:lnTo>
                      <a:lnTo>
                        <a:pt x="1" y="45"/>
                      </a:lnTo>
                      <a:lnTo>
                        <a:pt x="5" y="41"/>
                      </a:lnTo>
                      <a:lnTo>
                        <a:pt x="43" y="4"/>
                      </a:lnTo>
                      <a:lnTo>
                        <a:pt x="43" y="4"/>
                      </a:lnTo>
                      <a:lnTo>
                        <a:pt x="48" y="2"/>
                      </a:lnTo>
                      <a:lnTo>
                        <a:pt x="55" y="0"/>
                      </a:lnTo>
                      <a:lnTo>
                        <a:pt x="60" y="2"/>
                      </a:lnTo>
                      <a:lnTo>
                        <a:pt x="65" y="5"/>
                      </a:lnTo>
                      <a:lnTo>
                        <a:pt x="65" y="5"/>
                      </a:lnTo>
                      <a:lnTo>
                        <a:pt x="67" y="10"/>
                      </a:lnTo>
                      <a:lnTo>
                        <a:pt x="68" y="15"/>
                      </a:lnTo>
                      <a:lnTo>
                        <a:pt x="67" y="20"/>
                      </a:lnTo>
                      <a:lnTo>
                        <a:pt x="63" y="25"/>
                      </a:lnTo>
                      <a:lnTo>
                        <a:pt x="25" y="63"/>
                      </a:lnTo>
                      <a:lnTo>
                        <a:pt x="25" y="63"/>
                      </a:lnTo>
                      <a:lnTo>
                        <a:pt x="21" y="65"/>
                      </a:lnTo>
                      <a:lnTo>
                        <a:pt x="16" y="66"/>
                      </a:lnTo>
                      <a:lnTo>
                        <a:pt x="16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3" name="Freeform 31">
                  <a:extLst>
                    <a:ext uri="{FF2B5EF4-FFF2-40B4-BE49-F238E27FC236}">
                      <a16:creationId xmlns:a16="http://schemas.microsoft.com/office/drawing/2014/main" id="{E4B705AD-A962-45A8-BB07-3900B4CF5F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4" y="3934"/>
                  <a:ext cx="55" cy="53"/>
                </a:xfrm>
                <a:custGeom>
                  <a:avLst/>
                  <a:gdLst>
                    <a:gd name="T0" fmla="*/ 15 w 55"/>
                    <a:gd name="T1" fmla="*/ 53 h 53"/>
                    <a:gd name="T2" fmla="*/ 15 w 55"/>
                    <a:gd name="T3" fmla="*/ 53 h 53"/>
                    <a:gd name="T4" fmla="*/ 9 w 55"/>
                    <a:gd name="T5" fmla="*/ 53 h 53"/>
                    <a:gd name="T6" fmla="*/ 4 w 55"/>
                    <a:gd name="T7" fmla="*/ 50 h 53"/>
                    <a:gd name="T8" fmla="*/ 4 w 55"/>
                    <a:gd name="T9" fmla="*/ 50 h 53"/>
                    <a:gd name="T10" fmla="*/ 1 w 55"/>
                    <a:gd name="T11" fmla="*/ 45 h 53"/>
                    <a:gd name="T12" fmla="*/ 0 w 55"/>
                    <a:gd name="T13" fmla="*/ 40 h 53"/>
                    <a:gd name="T14" fmla="*/ 1 w 55"/>
                    <a:gd name="T15" fmla="*/ 35 h 53"/>
                    <a:gd name="T16" fmla="*/ 4 w 55"/>
                    <a:gd name="T17" fmla="*/ 31 h 53"/>
                    <a:gd name="T18" fmla="*/ 34 w 55"/>
                    <a:gd name="T19" fmla="*/ 4 h 53"/>
                    <a:gd name="T20" fmla="*/ 34 w 55"/>
                    <a:gd name="T21" fmla="*/ 4 h 53"/>
                    <a:gd name="T22" fmla="*/ 37 w 55"/>
                    <a:gd name="T23" fmla="*/ 0 h 53"/>
                    <a:gd name="T24" fmla="*/ 42 w 55"/>
                    <a:gd name="T25" fmla="*/ 0 h 53"/>
                    <a:gd name="T26" fmla="*/ 47 w 55"/>
                    <a:gd name="T27" fmla="*/ 1 h 53"/>
                    <a:gd name="T28" fmla="*/ 51 w 55"/>
                    <a:gd name="T29" fmla="*/ 4 h 53"/>
                    <a:gd name="T30" fmla="*/ 51 w 55"/>
                    <a:gd name="T31" fmla="*/ 4 h 53"/>
                    <a:gd name="T32" fmla="*/ 55 w 55"/>
                    <a:gd name="T33" fmla="*/ 7 h 53"/>
                    <a:gd name="T34" fmla="*/ 55 w 55"/>
                    <a:gd name="T35" fmla="*/ 12 h 53"/>
                    <a:gd name="T36" fmla="*/ 55 w 55"/>
                    <a:gd name="T37" fmla="*/ 17 h 53"/>
                    <a:gd name="T38" fmla="*/ 51 w 55"/>
                    <a:gd name="T39" fmla="*/ 22 h 53"/>
                    <a:gd name="T40" fmla="*/ 22 w 55"/>
                    <a:gd name="T41" fmla="*/ 50 h 53"/>
                    <a:gd name="T42" fmla="*/ 22 w 55"/>
                    <a:gd name="T43" fmla="*/ 50 h 53"/>
                    <a:gd name="T44" fmla="*/ 19 w 55"/>
                    <a:gd name="T45" fmla="*/ 52 h 53"/>
                    <a:gd name="T46" fmla="*/ 15 w 55"/>
                    <a:gd name="T47" fmla="*/ 53 h 53"/>
                    <a:gd name="T48" fmla="*/ 15 w 55"/>
                    <a:gd name="T49" fmla="*/ 53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5" h="53">
                      <a:moveTo>
                        <a:pt x="15" y="53"/>
                      </a:moveTo>
                      <a:lnTo>
                        <a:pt x="15" y="53"/>
                      </a:lnTo>
                      <a:lnTo>
                        <a:pt x="9" y="53"/>
                      </a:lnTo>
                      <a:lnTo>
                        <a:pt x="4" y="50"/>
                      </a:lnTo>
                      <a:lnTo>
                        <a:pt x="4" y="50"/>
                      </a:lnTo>
                      <a:lnTo>
                        <a:pt x="1" y="45"/>
                      </a:lnTo>
                      <a:lnTo>
                        <a:pt x="0" y="40"/>
                      </a:lnTo>
                      <a:lnTo>
                        <a:pt x="1" y="35"/>
                      </a:lnTo>
                      <a:lnTo>
                        <a:pt x="4" y="31"/>
                      </a:lnTo>
                      <a:lnTo>
                        <a:pt x="34" y="4"/>
                      </a:lnTo>
                      <a:lnTo>
                        <a:pt x="34" y="4"/>
                      </a:lnTo>
                      <a:lnTo>
                        <a:pt x="37" y="0"/>
                      </a:lnTo>
                      <a:lnTo>
                        <a:pt x="42" y="0"/>
                      </a:lnTo>
                      <a:lnTo>
                        <a:pt x="47" y="1"/>
                      </a:lnTo>
                      <a:lnTo>
                        <a:pt x="51" y="4"/>
                      </a:lnTo>
                      <a:lnTo>
                        <a:pt x="51" y="4"/>
                      </a:lnTo>
                      <a:lnTo>
                        <a:pt x="55" y="7"/>
                      </a:lnTo>
                      <a:lnTo>
                        <a:pt x="55" y="12"/>
                      </a:lnTo>
                      <a:lnTo>
                        <a:pt x="55" y="17"/>
                      </a:lnTo>
                      <a:lnTo>
                        <a:pt x="51" y="22"/>
                      </a:lnTo>
                      <a:lnTo>
                        <a:pt x="22" y="50"/>
                      </a:lnTo>
                      <a:lnTo>
                        <a:pt x="22" y="50"/>
                      </a:lnTo>
                      <a:lnTo>
                        <a:pt x="19" y="52"/>
                      </a:lnTo>
                      <a:lnTo>
                        <a:pt x="15" y="53"/>
                      </a:lnTo>
                      <a:lnTo>
                        <a:pt x="15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4" name="Freeform 32">
                  <a:extLst>
                    <a:ext uri="{FF2B5EF4-FFF2-40B4-BE49-F238E27FC236}">
                      <a16:creationId xmlns:a16="http://schemas.microsoft.com/office/drawing/2014/main" id="{CC6ABF41-D41A-4BD7-8F7B-1703D2A52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83" y="3926"/>
                  <a:ext cx="68" cy="65"/>
                </a:xfrm>
                <a:custGeom>
                  <a:avLst/>
                  <a:gdLst>
                    <a:gd name="T0" fmla="*/ 17 w 68"/>
                    <a:gd name="T1" fmla="*/ 65 h 65"/>
                    <a:gd name="T2" fmla="*/ 17 w 68"/>
                    <a:gd name="T3" fmla="*/ 65 h 65"/>
                    <a:gd name="T4" fmla="*/ 14 w 68"/>
                    <a:gd name="T5" fmla="*/ 65 h 65"/>
                    <a:gd name="T6" fmla="*/ 10 w 68"/>
                    <a:gd name="T7" fmla="*/ 65 h 65"/>
                    <a:gd name="T8" fmla="*/ 7 w 68"/>
                    <a:gd name="T9" fmla="*/ 64 h 65"/>
                    <a:gd name="T10" fmla="*/ 5 w 68"/>
                    <a:gd name="T11" fmla="*/ 62 h 65"/>
                    <a:gd name="T12" fmla="*/ 5 w 68"/>
                    <a:gd name="T13" fmla="*/ 62 h 65"/>
                    <a:gd name="T14" fmla="*/ 1 w 68"/>
                    <a:gd name="T15" fmla="*/ 57 h 65"/>
                    <a:gd name="T16" fmla="*/ 0 w 68"/>
                    <a:gd name="T17" fmla="*/ 50 h 65"/>
                    <a:gd name="T18" fmla="*/ 1 w 68"/>
                    <a:gd name="T19" fmla="*/ 45 h 65"/>
                    <a:gd name="T20" fmla="*/ 5 w 68"/>
                    <a:gd name="T21" fmla="*/ 40 h 65"/>
                    <a:gd name="T22" fmla="*/ 43 w 68"/>
                    <a:gd name="T23" fmla="*/ 4 h 65"/>
                    <a:gd name="T24" fmla="*/ 43 w 68"/>
                    <a:gd name="T25" fmla="*/ 4 h 65"/>
                    <a:gd name="T26" fmla="*/ 48 w 68"/>
                    <a:gd name="T27" fmla="*/ 0 h 65"/>
                    <a:gd name="T28" fmla="*/ 55 w 68"/>
                    <a:gd name="T29" fmla="*/ 0 h 65"/>
                    <a:gd name="T30" fmla="*/ 60 w 68"/>
                    <a:gd name="T31" fmla="*/ 2 h 65"/>
                    <a:gd name="T32" fmla="*/ 65 w 68"/>
                    <a:gd name="T33" fmla="*/ 4 h 65"/>
                    <a:gd name="T34" fmla="*/ 65 w 68"/>
                    <a:gd name="T35" fmla="*/ 4 h 65"/>
                    <a:gd name="T36" fmla="*/ 68 w 68"/>
                    <a:gd name="T37" fmla="*/ 9 h 65"/>
                    <a:gd name="T38" fmla="*/ 68 w 68"/>
                    <a:gd name="T39" fmla="*/ 15 h 65"/>
                    <a:gd name="T40" fmla="*/ 67 w 68"/>
                    <a:gd name="T41" fmla="*/ 20 h 65"/>
                    <a:gd name="T42" fmla="*/ 65 w 68"/>
                    <a:gd name="T43" fmla="*/ 25 h 65"/>
                    <a:gd name="T44" fmla="*/ 25 w 68"/>
                    <a:gd name="T45" fmla="*/ 62 h 65"/>
                    <a:gd name="T46" fmla="*/ 25 w 68"/>
                    <a:gd name="T47" fmla="*/ 62 h 65"/>
                    <a:gd name="T48" fmla="*/ 21 w 68"/>
                    <a:gd name="T49" fmla="*/ 64 h 65"/>
                    <a:gd name="T50" fmla="*/ 17 w 68"/>
                    <a:gd name="T51" fmla="*/ 65 h 65"/>
                    <a:gd name="T52" fmla="*/ 17 w 68"/>
                    <a:gd name="T53" fmla="*/ 65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8" h="65">
                      <a:moveTo>
                        <a:pt x="17" y="65"/>
                      </a:moveTo>
                      <a:lnTo>
                        <a:pt x="17" y="65"/>
                      </a:lnTo>
                      <a:lnTo>
                        <a:pt x="14" y="65"/>
                      </a:lnTo>
                      <a:lnTo>
                        <a:pt x="10" y="65"/>
                      </a:lnTo>
                      <a:lnTo>
                        <a:pt x="7" y="64"/>
                      </a:lnTo>
                      <a:lnTo>
                        <a:pt x="5" y="62"/>
                      </a:lnTo>
                      <a:lnTo>
                        <a:pt x="5" y="62"/>
                      </a:lnTo>
                      <a:lnTo>
                        <a:pt x="1" y="57"/>
                      </a:lnTo>
                      <a:lnTo>
                        <a:pt x="0" y="50"/>
                      </a:lnTo>
                      <a:lnTo>
                        <a:pt x="1" y="45"/>
                      </a:lnTo>
                      <a:lnTo>
                        <a:pt x="5" y="40"/>
                      </a:lnTo>
                      <a:lnTo>
                        <a:pt x="43" y="4"/>
                      </a:lnTo>
                      <a:lnTo>
                        <a:pt x="43" y="4"/>
                      </a:lnTo>
                      <a:lnTo>
                        <a:pt x="48" y="0"/>
                      </a:lnTo>
                      <a:lnTo>
                        <a:pt x="55" y="0"/>
                      </a:lnTo>
                      <a:lnTo>
                        <a:pt x="60" y="2"/>
                      </a:lnTo>
                      <a:lnTo>
                        <a:pt x="65" y="4"/>
                      </a:lnTo>
                      <a:lnTo>
                        <a:pt x="65" y="4"/>
                      </a:lnTo>
                      <a:lnTo>
                        <a:pt x="68" y="9"/>
                      </a:lnTo>
                      <a:lnTo>
                        <a:pt x="68" y="15"/>
                      </a:lnTo>
                      <a:lnTo>
                        <a:pt x="67" y="20"/>
                      </a:lnTo>
                      <a:lnTo>
                        <a:pt x="65" y="25"/>
                      </a:lnTo>
                      <a:lnTo>
                        <a:pt x="25" y="62"/>
                      </a:lnTo>
                      <a:lnTo>
                        <a:pt x="25" y="62"/>
                      </a:lnTo>
                      <a:lnTo>
                        <a:pt x="21" y="64"/>
                      </a:lnTo>
                      <a:lnTo>
                        <a:pt x="17" y="65"/>
                      </a:lnTo>
                      <a:lnTo>
                        <a:pt x="17" y="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5" name="Freeform 33">
                  <a:extLst>
                    <a:ext uri="{FF2B5EF4-FFF2-40B4-BE49-F238E27FC236}">
                      <a16:creationId xmlns:a16="http://schemas.microsoft.com/office/drawing/2014/main" id="{CAAF9274-5E8E-4B26-92E9-A5EED45BF2A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5" y="3785"/>
                  <a:ext cx="125" cy="113"/>
                </a:xfrm>
                <a:custGeom>
                  <a:avLst/>
                  <a:gdLst>
                    <a:gd name="T0" fmla="*/ 117 w 125"/>
                    <a:gd name="T1" fmla="*/ 77 h 113"/>
                    <a:gd name="T2" fmla="*/ 34 w 125"/>
                    <a:gd name="T3" fmla="*/ 5 h 113"/>
                    <a:gd name="T4" fmla="*/ 34 w 125"/>
                    <a:gd name="T5" fmla="*/ 5 h 113"/>
                    <a:gd name="T6" fmla="*/ 31 w 125"/>
                    <a:gd name="T7" fmla="*/ 3 h 113"/>
                    <a:gd name="T8" fmla="*/ 27 w 125"/>
                    <a:gd name="T9" fmla="*/ 2 h 113"/>
                    <a:gd name="T10" fmla="*/ 24 w 125"/>
                    <a:gd name="T11" fmla="*/ 0 h 113"/>
                    <a:gd name="T12" fmla="*/ 19 w 125"/>
                    <a:gd name="T13" fmla="*/ 0 h 113"/>
                    <a:gd name="T14" fmla="*/ 15 w 125"/>
                    <a:gd name="T15" fmla="*/ 2 h 113"/>
                    <a:gd name="T16" fmla="*/ 11 w 125"/>
                    <a:gd name="T17" fmla="*/ 3 h 113"/>
                    <a:gd name="T18" fmla="*/ 9 w 125"/>
                    <a:gd name="T19" fmla="*/ 5 h 113"/>
                    <a:gd name="T20" fmla="*/ 5 w 125"/>
                    <a:gd name="T21" fmla="*/ 8 h 113"/>
                    <a:gd name="T22" fmla="*/ 5 w 125"/>
                    <a:gd name="T23" fmla="*/ 8 h 113"/>
                    <a:gd name="T24" fmla="*/ 2 w 125"/>
                    <a:gd name="T25" fmla="*/ 12 h 113"/>
                    <a:gd name="T26" fmla="*/ 1 w 125"/>
                    <a:gd name="T27" fmla="*/ 15 h 113"/>
                    <a:gd name="T28" fmla="*/ 0 w 125"/>
                    <a:gd name="T29" fmla="*/ 19 h 113"/>
                    <a:gd name="T30" fmla="*/ 0 w 125"/>
                    <a:gd name="T31" fmla="*/ 23 h 113"/>
                    <a:gd name="T32" fmla="*/ 1 w 125"/>
                    <a:gd name="T33" fmla="*/ 27 h 113"/>
                    <a:gd name="T34" fmla="*/ 2 w 125"/>
                    <a:gd name="T35" fmla="*/ 30 h 113"/>
                    <a:gd name="T36" fmla="*/ 5 w 125"/>
                    <a:gd name="T37" fmla="*/ 34 h 113"/>
                    <a:gd name="T38" fmla="*/ 7 w 125"/>
                    <a:gd name="T39" fmla="*/ 37 h 113"/>
                    <a:gd name="T40" fmla="*/ 91 w 125"/>
                    <a:gd name="T41" fmla="*/ 108 h 113"/>
                    <a:gd name="T42" fmla="*/ 91 w 125"/>
                    <a:gd name="T43" fmla="*/ 108 h 113"/>
                    <a:gd name="T44" fmla="*/ 97 w 125"/>
                    <a:gd name="T45" fmla="*/ 111 h 113"/>
                    <a:gd name="T46" fmla="*/ 103 w 125"/>
                    <a:gd name="T47" fmla="*/ 113 h 113"/>
                    <a:gd name="T48" fmla="*/ 103 w 125"/>
                    <a:gd name="T49" fmla="*/ 113 h 113"/>
                    <a:gd name="T50" fmla="*/ 108 w 125"/>
                    <a:gd name="T51" fmla="*/ 113 h 113"/>
                    <a:gd name="T52" fmla="*/ 112 w 125"/>
                    <a:gd name="T53" fmla="*/ 111 h 113"/>
                    <a:gd name="T54" fmla="*/ 116 w 125"/>
                    <a:gd name="T55" fmla="*/ 109 h 113"/>
                    <a:gd name="T56" fmla="*/ 120 w 125"/>
                    <a:gd name="T57" fmla="*/ 105 h 113"/>
                    <a:gd name="T58" fmla="*/ 120 w 125"/>
                    <a:gd name="T59" fmla="*/ 105 h 113"/>
                    <a:gd name="T60" fmla="*/ 122 w 125"/>
                    <a:gd name="T61" fmla="*/ 103 h 113"/>
                    <a:gd name="T62" fmla="*/ 123 w 125"/>
                    <a:gd name="T63" fmla="*/ 99 h 113"/>
                    <a:gd name="T64" fmla="*/ 125 w 125"/>
                    <a:gd name="T65" fmla="*/ 94 h 113"/>
                    <a:gd name="T66" fmla="*/ 125 w 125"/>
                    <a:gd name="T67" fmla="*/ 90 h 113"/>
                    <a:gd name="T68" fmla="*/ 125 w 125"/>
                    <a:gd name="T69" fmla="*/ 87 h 113"/>
                    <a:gd name="T70" fmla="*/ 122 w 125"/>
                    <a:gd name="T71" fmla="*/ 83 h 113"/>
                    <a:gd name="T72" fmla="*/ 121 w 125"/>
                    <a:gd name="T73" fmla="*/ 79 h 113"/>
                    <a:gd name="T74" fmla="*/ 117 w 125"/>
                    <a:gd name="T75" fmla="*/ 77 h 113"/>
                    <a:gd name="T76" fmla="*/ 117 w 125"/>
                    <a:gd name="T77" fmla="*/ 77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25" h="113">
                      <a:moveTo>
                        <a:pt x="117" y="77"/>
                      </a:moveTo>
                      <a:lnTo>
                        <a:pt x="34" y="5"/>
                      </a:lnTo>
                      <a:lnTo>
                        <a:pt x="34" y="5"/>
                      </a:lnTo>
                      <a:lnTo>
                        <a:pt x="31" y="3"/>
                      </a:lnTo>
                      <a:lnTo>
                        <a:pt x="27" y="2"/>
                      </a:lnTo>
                      <a:lnTo>
                        <a:pt x="24" y="0"/>
                      </a:lnTo>
                      <a:lnTo>
                        <a:pt x="19" y="0"/>
                      </a:lnTo>
                      <a:lnTo>
                        <a:pt x="15" y="2"/>
                      </a:lnTo>
                      <a:lnTo>
                        <a:pt x="11" y="3"/>
                      </a:lnTo>
                      <a:lnTo>
                        <a:pt x="9" y="5"/>
                      </a:lnTo>
                      <a:lnTo>
                        <a:pt x="5" y="8"/>
                      </a:lnTo>
                      <a:lnTo>
                        <a:pt x="5" y="8"/>
                      </a:lnTo>
                      <a:lnTo>
                        <a:pt x="2" y="12"/>
                      </a:lnTo>
                      <a:lnTo>
                        <a:pt x="1" y="15"/>
                      </a:lnTo>
                      <a:lnTo>
                        <a:pt x="0" y="19"/>
                      </a:lnTo>
                      <a:lnTo>
                        <a:pt x="0" y="23"/>
                      </a:lnTo>
                      <a:lnTo>
                        <a:pt x="1" y="27"/>
                      </a:lnTo>
                      <a:lnTo>
                        <a:pt x="2" y="30"/>
                      </a:lnTo>
                      <a:lnTo>
                        <a:pt x="5" y="34"/>
                      </a:lnTo>
                      <a:lnTo>
                        <a:pt x="7" y="37"/>
                      </a:lnTo>
                      <a:lnTo>
                        <a:pt x="91" y="108"/>
                      </a:lnTo>
                      <a:lnTo>
                        <a:pt x="91" y="108"/>
                      </a:lnTo>
                      <a:lnTo>
                        <a:pt x="97" y="111"/>
                      </a:lnTo>
                      <a:lnTo>
                        <a:pt x="103" y="113"/>
                      </a:lnTo>
                      <a:lnTo>
                        <a:pt x="103" y="113"/>
                      </a:lnTo>
                      <a:lnTo>
                        <a:pt x="108" y="113"/>
                      </a:lnTo>
                      <a:lnTo>
                        <a:pt x="112" y="111"/>
                      </a:lnTo>
                      <a:lnTo>
                        <a:pt x="116" y="109"/>
                      </a:lnTo>
                      <a:lnTo>
                        <a:pt x="120" y="105"/>
                      </a:lnTo>
                      <a:lnTo>
                        <a:pt x="120" y="105"/>
                      </a:lnTo>
                      <a:lnTo>
                        <a:pt x="122" y="103"/>
                      </a:lnTo>
                      <a:lnTo>
                        <a:pt x="123" y="99"/>
                      </a:lnTo>
                      <a:lnTo>
                        <a:pt x="125" y="94"/>
                      </a:lnTo>
                      <a:lnTo>
                        <a:pt x="125" y="90"/>
                      </a:lnTo>
                      <a:lnTo>
                        <a:pt x="125" y="87"/>
                      </a:lnTo>
                      <a:lnTo>
                        <a:pt x="122" y="83"/>
                      </a:lnTo>
                      <a:lnTo>
                        <a:pt x="121" y="79"/>
                      </a:lnTo>
                      <a:lnTo>
                        <a:pt x="117" y="77"/>
                      </a:lnTo>
                      <a:lnTo>
                        <a:pt x="117" y="7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6" name="Freeform 34">
                  <a:extLst>
                    <a:ext uri="{FF2B5EF4-FFF2-40B4-BE49-F238E27FC236}">
                      <a16:creationId xmlns:a16="http://schemas.microsoft.com/office/drawing/2014/main" id="{8157803A-895D-467C-8480-C61F05F78AA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" y="3919"/>
                  <a:ext cx="39" cy="40"/>
                </a:xfrm>
                <a:custGeom>
                  <a:avLst/>
                  <a:gdLst>
                    <a:gd name="T0" fmla="*/ 19 w 39"/>
                    <a:gd name="T1" fmla="*/ 0 h 40"/>
                    <a:gd name="T2" fmla="*/ 19 w 39"/>
                    <a:gd name="T3" fmla="*/ 0 h 40"/>
                    <a:gd name="T4" fmla="*/ 23 w 39"/>
                    <a:gd name="T5" fmla="*/ 1 h 40"/>
                    <a:gd name="T6" fmla="*/ 26 w 39"/>
                    <a:gd name="T7" fmla="*/ 2 h 40"/>
                    <a:gd name="T8" fmla="*/ 33 w 39"/>
                    <a:gd name="T9" fmla="*/ 6 h 40"/>
                    <a:gd name="T10" fmla="*/ 38 w 39"/>
                    <a:gd name="T11" fmla="*/ 12 h 40"/>
                    <a:gd name="T12" fmla="*/ 38 w 39"/>
                    <a:gd name="T13" fmla="*/ 16 h 40"/>
                    <a:gd name="T14" fmla="*/ 39 w 39"/>
                    <a:gd name="T15" fmla="*/ 20 h 40"/>
                    <a:gd name="T16" fmla="*/ 39 w 39"/>
                    <a:gd name="T17" fmla="*/ 20 h 40"/>
                    <a:gd name="T18" fmla="*/ 38 w 39"/>
                    <a:gd name="T19" fmla="*/ 24 h 40"/>
                    <a:gd name="T20" fmla="*/ 38 w 39"/>
                    <a:gd name="T21" fmla="*/ 27 h 40"/>
                    <a:gd name="T22" fmla="*/ 33 w 39"/>
                    <a:gd name="T23" fmla="*/ 34 h 40"/>
                    <a:gd name="T24" fmla="*/ 26 w 39"/>
                    <a:gd name="T25" fmla="*/ 37 h 40"/>
                    <a:gd name="T26" fmla="*/ 23 w 39"/>
                    <a:gd name="T27" fmla="*/ 39 h 40"/>
                    <a:gd name="T28" fmla="*/ 19 w 39"/>
                    <a:gd name="T29" fmla="*/ 40 h 40"/>
                    <a:gd name="T30" fmla="*/ 19 w 39"/>
                    <a:gd name="T31" fmla="*/ 40 h 40"/>
                    <a:gd name="T32" fmla="*/ 15 w 39"/>
                    <a:gd name="T33" fmla="*/ 39 h 40"/>
                    <a:gd name="T34" fmla="*/ 11 w 39"/>
                    <a:gd name="T35" fmla="*/ 37 h 40"/>
                    <a:gd name="T36" fmla="*/ 5 w 39"/>
                    <a:gd name="T37" fmla="*/ 34 h 40"/>
                    <a:gd name="T38" fmla="*/ 1 w 39"/>
                    <a:gd name="T39" fmla="*/ 27 h 40"/>
                    <a:gd name="T40" fmla="*/ 0 w 39"/>
                    <a:gd name="T41" fmla="*/ 24 h 40"/>
                    <a:gd name="T42" fmla="*/ 0 w 39"/>
                    <a:gd name="T43" fmla="*/ 20 h 40"/>
                    <a:gd name="T44" fmla="*/ 0 w 39"/>
                    <a:gd name="T45" fmla="*/ 20 h 40"/>
                    <a:gd name="T46" fmla="*/ 0 w 39"/>
                    <a:gd name="T47" fmla="*/ 16 h 40"/>
                    <a:gd name="T48" fmla="*/ 1 w 39"/>
                    <a:gd name="T49" fmla="*/ 12 h 40"/>
                    <a:gd name="T50" fmla="*/ 5 w 39"/>
                    <a:gd name="T51" fmla="*/ 6 h 40"/>
                    <a:gd name="T52" fmla="*/ 11 w 39"/>
                    <a:gd name="T53" fmla="*/ 2 h 40"/>
                    <a:gd name="T54" fmla="*/ 15 w 39"/>
                    <a:gd name="T55" fmla="*/ 1 h 40"/>
                    <a:gd name="T56" fmla="*/ 19 w 39"/>
                    <a:gd name="T57" fmla="*/ 0 h 40"/>
                    <a:gd name="T58" fmla="*/ 19 w 39"/>
                    <a:gd name="T59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9" h="40">
                      <a:moveTo>
                        <a:pt x="19" y="0"/>
                      </a:moveTo>
                      <a:lnTo>
                        <a:pt x="19" y="0"/>
                      </a:lnTo>
                      <a:lnTo>
                        <a:pt x="23" y="1"/>
                      </a:lnTo>
                      <a:lnTo>
                        <a:pt x="26" y="2"/>
                      </a:lnTo>
                      <a:lnTo>
                        <a:pt x="33" y="6"/>
                      </a:lnTo>
                      <a:lnTo>
                        <a:pt x="38" y="12"/>
                      </a:lnTo>
                      <a:lnTo>
                        <a:pt x="38" y="16"/>
                      </a:lnTo>
                      <a:lnTo>
                        <a:pt x="39" y="20"/>
                      </a:lnTo>
                      <a:lnTo>
                        <a:pt x="39" y="20"/>
                      </a:lnTo>
                      <a:lnTo>
                        <a:pt x="38" y="24"/>
                      </a:lnTo>
                      <a:lnTo>
                        <a:pt x="38" y="27"/>
                      </a:lnTo>
                      <a:lnTo>
                        <a:pt x="33" y="34"/>
                      </a:lnTo>
                      <a:lnTo>
                        <a:pt x="26" y="37"/>
                      </a:lnTo>
                      <a:lnTo>
                        <a:pt x="23" y="39"/>
                      </a:lnTo>
                      <a:lnTo>
                        <a:pt x="19" y="40"/>
                      </a:lnTo>
                      <a:lnTo>
                        <a:pt x="19" y="40"/>
                      </a:lnTo>
                      <a:lnTo>
                        <a:pt x="15" y="39"/>
                      </a:lnTo>
                      <a:lnTo>
                        <a:pt x="11" y="37"/>
                      </a:lnTo>
                      <a:lnTo>
                        <a:pt x="5" y="34"/>
                      </a:lnTo>
                      <a:lnTo>
                        <a:pt x="1" y="27"/>
                      </a:lnTo>
                      <a:lnTo>
                        <a:pt x="0" y="24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0" y="16"/>
                      </a:lnTo>
                      <a:lnTo>
                        <a:pt x="1" y="12"/>
                      </a:lnTo>
                      <a:lnTo>
                        <a:pt x="5" y="6"/>
                      </a:lnTo>
                      <a:lnTo>
                        <a:pt x="11" y="2"/>
                      </a:lnTo>
                      <a:lnTo>
                        <a:pt x="15" y="1"/>
                      </a:lnTo>
                      <a:lnTo>
                        <a:pt x="19" y="0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7" name="Freeform 35">
                  <a:extLst>
                    <a:ext uri="{FF2B5EF4-FFF2-40B4-BE49-F238E27FC236}">
                      <a16:creationId xmlns:a16="http://schemas.microsoft.com/office/drawing/2014/main" id="{B379F824-58EF-46E6-AB08-AC817B211B1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6" y="3970"/>
                  <a:ext cx="78" cy="161"/>
                </a:xfrm>
                <a:custGeom>
                  <a:avLst/>
                  <a:gdLst>
                    <a:gd name="T0" fmla="*/ 78 w 78"/>
                    <a:gd name="T1" fmla="*/ 64 h 161"/>
                    <a:gd name="T2" fmla="*/ 78 w 78"/>
                    <a:gd name="T3" fmla="*/ 16 h 161"/>
                    <a:gd name="T4" fmla="*/ 78 w 78"/>
                    <a:gd name="T5" fmla="*/ 16 h 161"/>
                    <a:gd name="T6" fmla="*/ 76 w 78"/>
                    <a:gd name="T7" fmla="*/ 10 h 161"/>
                    <a:gd name="T8" fmla="*/ 73 w 78"/>
                    <a:gd name="T9" fmla="*/ 5 h 161"/>
                    <a:gd name="T10" fmla="*/ 68 w 78"/>
                    <a:gd name="T11" fmla="*/ 1 h 161"/>
                    <a:gd name="T12" fmla="*/ 61 w 78"/>
                    <a:gd name="T13" fmla="*/ 0 h 161"/>
                    <a:gd name="T14" fmla="*/ 16 w 78"/>
                    <a:gd name="T15" fmla="*/ 0 h 161"/>
                    <a:gd name="T16" fmla="*/ 16 w 78"/>
                    <a:gd name="T17" fmla="*/ 0 h 161"/>
                    <a:gd name="T18" fmla="*/ 11 w 78"/>
                    <a:gd name="T19" fmla="*/ 1 h 161"/>
                    <a:gd name="T20" fmla="*/ 5 w 78"/>
                    <a:gd name="T21" fmla="*/ 5 h 161"/>
                    <a:gd name="T22" fmla="*/ 1 w 78"/>
                    <a:gd name="T23" fmla="*/ 10 h 161"/>
                    <a:gd name="T24" fmla="*/ 0 w 78"/>
                    <a:gd name="T25" fmla="*/ 16 h 161"/>
                    <a:gd name="T26" fmla="*/ 0 w 78"/>
                    <a:gd name="T27" fmla="*/ 64 h 161"/>
                    <a:gd name="T28" fmla="*/ 0 w 78"/>
                    <a:gd name="T29" fmla="*/ 64 h 161"/>
                    <a:gd name="T30" fmla="*/ 1 w 78"/>
                    <a:gd name="T31" fmla="*/ 69 h 161"/>
                    <a:gd name="T32" fmla="*/ 4 w 78"/>
                    <a:gd name="T33" fmla="*/ 74 h 161"/>
                    <a:gd name="T34" fmla="*/ 9 w 78"/>
                    <a:gd name="T35" fmla="*/ 77 h 161"/>
                    <a:gd name="T36" fmla="*/ 15 w 78"/>
                    <a:gd name="T37" fmla="*/ 79 h 161"/>
                    <a:gd name="T38" fmla="*/ 20 w 78"/>
                    <a:gd name="T39" fmla="*/ 161 h 161"/>
                    <a:gd name="T40" fmla="*/ 59 w 78"/>
                    <a:gd name="T41" fmla="*/ 161 h 161"/>
                    <a:gd name="T42" fmla="*/ 64 w 78"/>
                    <a:gd name="T43" fmla="*/ 79 h 161"/>
                    <a:gd name="T44" fmla="*/ 64 w 78"/>
                    <a:gd name="T45" fmla="*/ 79 h 161"/>
                    <a:gd name="T46" fmla="*/ 69 w 78"/>
                    <a:gd name="T47" fmla="*/ 77 h 161"/>
                    <a:gd name="T48" fmla="*/ 74 w 78"/>
                    <a:gd name="T49" fmla="*/ 74 h 161"/>
                    <a:gd name="T50" fmla="*/ 78 w 78"/>
                    <a:gd name="T51" fmla="*/ 69 h 161"/>
                    <a:gd name="T52" fmla="*/ 78 w 78"/>
                    <a:gd name="T53" fmla="*/ 64 h 161"/>
                    <a:gd name="T54" fmla="*/ 78 w 78"/>
                    <a:gd name="T55" fmla="*/ 6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78" h="161">
                      <a:moveTo>
                        <a:pt x="78" y="64"/>
                      </a:moveTo>
                      <a:lnTo>
                        <a:pt x="78" y="16"/>
                      </a:lnTo>
                      <a:lnTo>
                        <a:pt x="78" y="16"/>
                      </a:lnTo>
                      <a:lnTo>
                        <a:pt x="76" y="10"/>
                      </a:lnTo>
                      <a:lnTo>
                        <a:pt x="73" y="5"/>
                      </a:lnTo>
                      <a:lnTo>
                        <a:pt x="68" y="1"/>
                      </a:lnTo>
                      <a:lnTo>
                        <a:pt x="61" y="0"/>
                      </a:ln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11" y="1"/>
                      </a:lnTo>
                      <a:lnTo>
                        <a:pt x="5" y="5"/>
                      </a:lnTo>
                      <a:lnTo>
                        <a:pt x="1" y="10"/>
                      </a:lnTo>
                      <a:lnTo>
                        <a:pt x="0" y="16"/>
                      </a:lnTo>
                      <a:lnTo>
                        <a:pt x="0" y="64"/>
                      </a:lnTo>
                      <a:lnTo>
                        <a:pt x="0" y="64"/>
                      </a:lnTo>
                      <a:lnTo>
                        <a:pt x="1" y="69"/>
                      </a:lnTo>
                      <a:lnTo>
                        <a:pt x="4" y="74"/>
                      </a:lnTo>
                      <a:lnTo>
                        <a:pt x="9" y="77"/>
                      </a:lnTo>
                      <a:lnTo>
                        <a:pt x="15" y="79"/>
                      </a:lnTo>
                      <a:lnTo>
                        <a:pt x="20" y="161"/>
                      </a:lnTo>
                      <a:lnTo>
                        <a:pt x="59" y="161"/>
                      </a:lnTo>
                      <a:lnTo>
                        <a:pt x="64" y="79"/>
                      </a:lnTo>
                      <a:lnTo>
                        <a:pt x="64" y="79"/>
                      </a:lnTo>
                      <a:lnTo>
                        <a:pt x="69" y="77"/>
                      </a:lnTo>
                      <a:lnTo>
                        <a:pt x="74" y="74"/>
                      </a:lnTo>
                      <a:lnTo>
                        <a:pt x="78" y="69"/>
                      </a:lnTo>
                      <a:lnTo>
                        <a:pt x="78" y="64"/>
                      </a:lnTo>
                      <a:lnTo>
                        <a:pt x="78" y="6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8" name="Freeform 36">
                  <a:extLst>
                    <a:ext uri="{FF2B5EF4-FFF2-40B4-BE49-F238E27FC236}">
                      <a16:creationId xmlns:a16="http://schemas.microsoft.com/office/drawing/2014/main" id="{66AEE906-2C09-425F-B3A9-1B09487E671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4" y="3676"/>
                  <a:ext cx="248" cy="217"/>
                </a:xfrm>
                <a:custGeom>
                  <a:avLst/>
                  <a:gdLst>
                    <a:gd name="T0" fmla="*/ 248 w 248"/>
                    <a:gd name="T1" fmla="*/ 183 h 217"/>
                    <a:gd name="T2" fmla="*/ 225 w 248"/>
                    <a:gd name="T3" fmla="*/ 172 h 217"/>
                    <a:gd name="T4" fmla="*/ 195 w 248"/>
                    <a:gd name="T5" fmla="*/ 148 h 217"/>
                    <a:gd name="T6" fmla="*/ 188 w 248"/>
                    <a:gd name="T7" fmla="*/ 139 h 217"/>
                    <a:gd name="T8" fmla="*/ 183 w 248"/>
                    <a:gd name="T9" fmla="*/ 127 h 217"/>
                    <a:gd name="T10" fmla="*/ 157 w 248"/>
                    <a:gd name="T11" fmla="*/ 94 h 217"/>
                    <a:gd name="T12" fmla="*/ 160 w 248"/>
                    <a:gd name="T13" fmla="*/ 97 h 217"/>
                    <a:gd name="T14" fmla="*/ 165 w 248"/>
                    <a:gd name="T15" fmla="*/ 98 h 217"/>
                    <a:gd name="T16" fmla="*/ 175 w 248"/>
                    <a:gd name="T17" fmla="*/ 93 h 217"/>
                    <a:gd name="T18" fmla="*/ 179 w 248"/>
                    <a:gd name="T19" fmla="*/ 88 h 217"/>
                    <a:gd name="T20" fmla="*/ 178 w 248"/>
                    <a:gd name="T21" fmla="*/ 78 h 217"/>
                    <a:gd name="T22" fmla="*/ 91 w 248"/>
                    <a:gd name="T23" fmla="*/ 3 h 217"/>
                    <a:gd name="T24" fmla="*/ 86 w 248"/>
                    <a:gd name="T25" fmla="*/ 0 h 217"/>
                    <a:gd name="T26" fmla="*/ 76 w 248"/>
                    <a:gd name="T27" fmla="*/ 1 h 217"/>
                    <a:gd name="T28" fmla="*/ 72 w 248"/>
                    <a:gd name="T29" fmla="*/ 5 h 217"/>
                    <a:gd name="T30" fmla="*/ 68 w 248"/>
                    <a:gd name="T31" fmla="*/ 15 h 217"/>
                    <a:gd name="T32" fmla="*/ 73 w 248"/>
                    <a:gd name="T33" fmla="*/ 23 h 217"/>
                    <a:gd name="T34" fmla="*/ 23 w 248"/>
                    <a:gd name="T35" fmla="*/ 83 h 217"/>
                    <a:gd name="T36" fmla="*/ 22 w 248"/>
                    <a:gd name="T37" fmla="*/ 83 h 217"/>
                    <a:gd name="T38" fmla="*/ 12 w 248"/>
                    <a:gd name="T39" fmla="*/ 80 h 217"/>
                    <a:gd name="T40" fmla="*/ 3 w 248"/>
                    <a:gd name="T41" fmla="*/ 84 h 217"/>
                    <a:gd name="T42" fmla="*/ 1 w 248"/>
                    <a:gd name="T43" fmla="*/ 89 h 217"/>
                    <a:gd name="T44" fmla="*/ 1 w 248"/>
                    <a:gd name="T45" fmla="*/ 99 h 217"/>
                    <a:gd name="T46" fmla="*/ 88 w 248"/>
                    <a:gd name="T47" fmla="*/ 174 h 217"/>
                    <a:gd name="T48" fmla="*/ 92 w 248"/>
                    <a:gd name="T49" fmla="*/ 177 h 217"/>
                    <a:gd name="T50" fmla="*/ 97 w 248"/>
                    <a:gd name="T51" fmla="*/ 178 h 217"/>
                    <a:gd name="T52" fmla="*/ 108 w 248"/>
                    <a:gd name="T53" fmla="*/ 173 h 217"/>
                    <a:gd name="T54" fmla="*/ 111 w 248"/>
                    <a:gd name="T55" fmla="*/ 168 h 217"/>
                    <a:gd name="T56" fmla="*/ 109 w 248"/>
                    <a:gd name="T57" fmla="*/ 159 h 217"/>
                    <a:gd name="T58" fmla="*/ 116 w 248"/>
                    <a:gd name="T59" fmla="*/ 144 h 217"/>
                    <a:gd name="T60" fmla="*/ 236 w 248"/>
                    <a:gd name="T61" fmla="*/ 189 h 217"/>
                    <a:gd name="T62" fmla="*/ 241 w 248"/>
                    <a:gd name="T63" fmla="*/ 186 h 217"/>
                    <a:gd name="T64" fmla="*/ 248 w 248"/>
                    <a:gd name="T65" fmla="*/ 183 h 2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48" h="217">
                      <a:moveTo>
                        <a:pt x="248" y="183"/>
                      </a:moveTo>
                      <a:lnTo>
                        <a:pt x="248" y="183"/>
                      </a:lnTo>
                      <a:lnTo>
                        <a:pt x="235" y="177"/>
                      </a:lnTo>
                      <a:lnTo>
                        <a:pt x="225" y="172"/>
                      </a:lnTo>
                      <a:lnTo>
                        <a:pt x="208" y="159"/>
                      </a:lnTo>
                      <a:lnTo>
                        <a:pt x="195" y="148"/>
                      </a:lnTo>
                      <a:lnTo>
                        <a:pt x="188" y="139"/>
                      </a:lnTo>
                      <a:lnTo>
                        <a:pt x="188" y="139"/>
                      </a:lnTo>
                      <a:lnTo>
                        <a:pt x="184" y="134"/>
                      </a:lnTo>
                      <a:lnTo>
                        <a:pt x="183" y="127"/>
                      </a:lnTo>
                      <a:lnTo>
                        <a:pt x="150" y="102"/>
                      </a:lnTo>
                      <a:lnTo>
                        <a:pt x="157" y="94"/>
                      </a:lnTo>
                      <a:lnTo>
                        <a:pt x="157" y="94"/>
                      </a:lnTo>
                      <a:lnTo>
                        <a:pt x="160" y="97"/>
                      </a:lnTo>
                      <a:lnTo>
                        <a:pt x="165" y="98"/>
                      </a:lnTo>
                      <a:lnTo>
                        <a:pt x="165" y="98"/>
                      </a:lnTo>
                      <a:lnTo>
                        <a:pt x="170" y="97"/>
                      </a:lnTo>
                      <a:lnTo>
                        <a:pt x="175" y="93"/>
                      </a:lnTo>
                      <a:lnTo>
                        <a:pt x="175" y="93"/>
                      </a:lnTo>
                      <a:lnTo>
                        <a:pt x="179" y="88"/>
                      </a:lnTo>
                      <a:lnTo>
                        <a:pt x="179" y="83"/>
                      </a:lnTo>
                      <a:lnTo>
                        <a:pt x="178" y="78"/>
                      </a:lnTo>
                      <a:lnTo>
                        <a:pt x="174" y="73"/>
                      </a:lnTo>
                      <a:lnTo>
                        <a:pt x="91" y="3"/>
                      </a:lnTo>
                      <a:lnTo>
                        <a:pt x="91" y="3"/>
                      </a:lnTo>
                      <a:lnTo>
                        <a:pt x="86" y="0"/>
                      </a:lnTo>
                      <a:lnTo>
                        <a:pt x="81" y="0"/>
                      </a:lnTo>
                      <a:lnTo>
                        <a:pt x="76" y="1"/>
                      </a:lnTo>
                      <a:lnTo>
                        <a:pt x="72" y="5"/>
                      </a:lnTo>
                      <a:lnTo>
                        <a:pt x="72" y="5"/>
                      </a:lnTo>
                      <a:lnTo>
                        <a:pt x="69" y="10"/>
                      </a:lnTo>
                      <a:lnTo>
                        <a:pt x="68" y="15"/>
                      </a:lnTo>
                      <a:lnTo>
                        <a:pt x="69" y="20"/>
                      </a:lnTo>
                      <a:lnTo>
                        <a:pt x="73" y="23"/>
                      </a:lnTo>
                      <a:lnTo>
                        <a:pt x="73" y="25"/>
                      </a:lnTo>
                      <a:lnTo>
                        <a:pt x="23" y="83"/>
                      </a:lnTo>
                      <a:lnTo>
                        <a:pt x="22" y="83"/>
                      </a:lnTo>
                      <a:lnTo>
                        <a:pt x="22" y="83"/>
                      </a:lnTo>
                      <a:lnTo>
                        <a:pt x="17" y="81"/>
                      </a:lnTo>
                      <a:lnTo>
                        <a:pt x="12" y="80"/>
                      </a:lnTo>
                      <a:lnTo>
                        <a:pt x="7" y="81"/>
                      </a:lnTo>
                      <a:lnTo>
                        <a:pt x="3" y="84"/>
                      </a:lnTo>
                      <a:lnTo>
                        <a:pt x="3" y="84"/>
                      </a:lnTo>
                      <a:lnTo>
                        <a:pt x="1" y="89"/>
                      </a:lnTo>
                      <a:lnTo>
                        <a:pt x="0" y="94"/>
                      </a:lnTo>
                      <a:lnTo>
                        <a:pt x="1" y="99"/>
                      </a:lnTo>
                      <a:lnTo>
                        <a:pt x="5" y="103"/>
                      </a:lnTo>
                      <a:lnTo>
                        <a:pt x="88" y="174"/>
                      </a:lnTo>
                      <a:lnTo>
                        <a:pt x="88" y="174"/>
                      </a:lnTo>
                      <a:lnTo>
                        <a:pt x="92" y="177"/>
                      </a:lnTo>
                      <a:lnTo>
                        <a:pt x="97" y="178"/>
                      </a:lnTo>
                      <a:lnTo>
                        <a:pt x="97" y="178"/>
                      </a:lnTo>
                      <a:lnTo>
                        <a:pt x="103" y="177"/>
                      </a:lnTo>
                      <a:lnTo>
                        <a:pt x="108" y="173"/>
                      </a:lnTo>
                      <a:lnTo>
                        <a:pt x="108" y="173"/>
                      </a:lnTo>
                      <a:lnTo>
                        <a:pt x="111" y="168"/>
                      </a:lnTo>
                      <a:lnTo>
                        <a:pt x="111" y="163"/>
                      </a:lnTo>
                      <a:lnTo>
                        <a:pt x="109" y="159"/>
                      </a:lnTo>
                      <a:lnTo>
                        <a:pt x="107" y="154"/>
                      </a:lnTo>
                      <a:lnTo>
                        <a:pt x="116" y="144"/>
                      </a:lnTo>
                      <a:lnTo>
                        <a:pt x="208" y="217"/>
                      </a:lnTo>
                      <a:lnTo>
                        <a:pt x="236" y="189"/>
                      </a:lnTo>
                      <a:lnTo>
                        <a:pt x="236" y="189"/>
                      </a:lnTo>
                      <a:lnTo>
                        <a:pt x="241" y="186"/>
                      </a:lnTo>
                      <a:lnTo>
                        <a:pt x="248" y="183"/>
                      </a:lnTo>
                      <a:lnTo>
                        <a:pt x="248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9" name="Freeform 37">
                  <a:extLst>
                    <a:ext uri="{FF2B5EF4-FFF2-40B4-BE49-F238E27FC236}">
                      <a16:creationId xmlns:a16="http://schemas.microsoft.com/office/drawing/2014/main" id="{73592E16-FF26-4B17-B27D-602811D76A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7" y="3632"/>
                  <a:ext cx="125" cy="112"/>
                </a:xfrm>
                <a:custGeom>
                  <a:avLst/>
                  <a:gdLst>
                    <a:gd name="T0" fmla="*/ 91 w 125"/>
                    <a:gd name="T1" fmla="*/ 107 h 112"/>
                    <a:gd name="T2" fmla="*/ 91 w 125"/>
                    <a:gd name="T3" fmla="*/ 107 h 112"/>
                    <a:gd name="T4" fmla="*/ 96 w 125"/>
                    <a:gd name="T5" fmla="*/ 111 h 112"/>
                    <a:gd name="T6" fmla="*/ 104 w 125"/>
                    <a:gd name="T7" fmla="*/ 112 h 112"/>
                    <a:gd name="T8" fmla="*/ 104 w 125"/>
                    <a:gd name="T9" fmla="*/ 112 h 112"/>
                    <a:gd name="T10" fmla="*/ 107 w 125"/>
                    <a:gd name="T11" fmla="*/ 112 h 112"/>
                    <a:gd name="T12" fmla="*/ 112 w 125"/>
                    <a:gd name="T13" fmla="*/ 111 h 112"/>
                    <a:gd name="T14" fmla="*/ 116 w 125"/>
                    <a:gd name="T15" fmla="*/ 109 h 112"/>
                    <a:gd name="T16" fmla="*/ 120 w 125"/>
                    <a:gd name="T17" fmla="*/ 105 h 112"/>
                    <a:gd name="T18" fmla="*/ 120 w 125"/>
                    <a:gd name="T19" fmla="*/ 105 h 112"/>
                    <a:gd name="T20" fmla="*/ 122 w 125"/>
                    <a:gd name="T21" fmla="*/ 101 h 112"/>
                    <a:gd name="T22" fmla="*/ 123 w 125"/>
                    <a:gd name="T23" fmla="*/ 97 h 112"/>
                    <a:gd name="T24" fmla="*/ 125 w 125"/>
                    <a:gd name="T25" fmla="*/ 94 h 112"/>
                    <a:gd name="T26" fmla="*/ 125 w 125"/>
                    <a:gd name="T27" fmla="*/ 90 h 112"/>
                    <a:gd name="T28" fmla="*/ 123 w 125"/>
                    <a:gd name="T29" fmla="*/ 86 h 112"/>
                    <a:gd name="T30" fmla="*/ 122 w 125"/>
                    <a:gd name="T31" fmla="*/ 82 h 112"/>
                    <a:gd name="T32" fmla="*/ 120 w 125"/>
                    <a:gd name="T33" fmla="*/ 79 h 112"/>
                    <a:gd name="T34" fmla="*/ 117 w 125"/>
                    <a:gd name="T35" fmla="*/ 76 h 112"/>
                    <a:gd name="T36" fmla="*/ 34 w 125"/>
                    <a:gd name="T37" fmla="*/ 5 h 112"/>
                    <a:gd name="T38" fmla="*/ 34 w 125"/>
                    <a:gd name="T39" fmla="*/ 5 h 112"/>
                    <a:gd name="T40" fmla="*/ 30 w 125"/>
                    <a:gd name="T41" fmla="*/ 2 h 112"/>
                    <a:gd name="T42" fmla="*/ 26 w 125"/>
                    <a:gd name="T43" fmla="*/ 1 h 112"/>
                    <a:gd name="T44" fmla="*/ 23 w 125"/>
                    <a:gd name="T45" fmla="*/ 0 h 112"/>
                    <a:gd name="T46" fmla="*/ 19 w 125"/>
                    <a:gd name="T47" fmla="*/ 0 h 112"/>
                    <a:gd name="T48" fmla="*/ 15 w 125"/>
                    <a:gd name="T49" fmla="*/ 1 h 112"/>
                    <a:gd name="T50" fmla="*/ 11 w 125"/>
                    <a:gd name="T51" fmla="*/ 2 h 112"/>
                    <a:gd name="T52" fmla="*/ 8 w 125"/>
                    <a:gd name="T53" fmla="*/ 5 h 112"/>
                    <a:gd name="T54" fmla="*/ 5 w 125"/>
                    <a:gd name="T55" fmla="*/ 7 h 112"/>
                    <a:gd name="T56" fmla="*/ 5 w 125"/>
                    <a:gd name="T57" fmla="*/ 7 h 112"/>
                    <a:gd name="T58" fmla="*/ 3 w 125"/>
                    <a:gd name="T59" fmla="*/ 11 h 112"/>
                    <a:gd name="T60" fmla="*/ 1 w 125"/>
                    <a:gd name="T61" fmla="*/ 15 h 112"/>
                    <a:gd name="T62" fmla="*/ 0 w 125"/>
                    <a:gd name="T63" fmla="*/ 19 h 112"/>
                    <a:gd name="T64" fmla="*/ 0 w 125"/>
                    <a:gd name="T65" fmla="*/ 22 h 112"/>
                    <a:gd name="T66" fmla="*/ 0 w 125"/>
                    <a:gd name="T67" fmla="*/ 26 h 112"/>
                    <a:gd name="T68" fmla="*/ 3 w 125"/>
                    <a:gd name="T69" fmla="*/ 30 h 112"/>
                    <a:gd name="T70" fmla="*/ 4 w 125"/>
                    <a:gd name="T71" fmla="*/ 34 h 112"/>
                    <a:gd name="T72" fmla="*/ 8 w 125"/>
                    <a:gd name="T73" fmla="*/ 36 h 112"/>
                    <a:gd name="T74" fmla="*/ 91 w 125"/>
                    <a:gd name="T75" fmla="*/ 107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25" h="112">
                      <a:moveTo>
                        <a:pt x="91" y="107"/>
                      </a:moveTo>
                      <a:lnTo>
                        <a:pt x="91" y="107"/>
                      </a:lnTo>
                      <a:lnTo>
                        <a:pt x="96" y="111"/>
                      </a:lnTo>
                      <a:lnTo>
                        <a:pt x="104" y="112"/>
                      </a:lnTo>
                      <a:lnTo>
                        <a:pt x="104" y="112"/>
                      </a:lnTo>
                      <a:lnTo>
                        <a:pt x="107" y="112"/>
                      </a:lnTo>
                      <a:lnTo>
                        <a:pt x="112" y="111"/>
                      </a:lnTo>
                      <a:lnTo>
                        <a:pt x="116" y="109"/>
                      </a:lnTo>
                      <a:lnTo>
                        <a:pt x="120" y="105"/>
                      </a:lnTo>
                      <a:lnTo>
                        <a:pt x="120" y="105"/>
                      </a:lnTo>
                      <a:lnTo>
                        <a:pt x="122" y="101"/>
                      </a:lnTo>
                      <a:lnTo>
                        <a:pt x="123" y="97"/>
                      </a:lnTo>
                      <a:lnTo>
                        <a:pt x="125" y="94"/>
                      </a:lnTo>
                      <a:lnTo>
                        <a:pt x="125" y="90"/>
                      </a:lnTo>
                      <a:lnTo>
                        <a:pt x="123" y="86"/>
                      </a:lnTo>
                      <a:lnTo>
                        <a:pt x="122" y="82"/>
                      </a:lnTo>
                      <a:lnTo>
                        <a:pt x="120" y="79"/>
                      </a:lnTo>
                      <a:lnTo>
                        <a:pt x="117" y="76"/>
                      </a:lnTo>
                      <a:lnTo>
                        <a:pt x="34" y="5"/>
                      </a:lnTo>
                      <a:lnTo>
                        <a:pt x="34" y="5"/>
                      </a:lnTo>
                      <a:lnTo>
                        <a:pt x="30" y="2"/>
                      </a:lnTo>
                      <a:lnTo>
                        <a:pt x="26" y="1"/>
                      </a:lnTo>
                      <a:lnTo>
                        <a:pt x="23" y="0"/>
                      </a:lnTo>
                      <a:lnTo>
                        <a:pt x="19" y="0"/>
                      </a:lnTo>
                      <a:lnTo>
                        <a:pt x="15" y="1"/>
                      </a:lnTo>
                      <a:lnTo>
                        <a:pt x="11" y="2"/>
                      </a:lnTo>
                      <a:lnTo>
                        <a:pt x="8" y="5"/>
                      </a:lnTo>
                      <a:lnTo>
                        <a:pt x="5" y="7"/>
                      </a:lnTo>
                      <a:lnTo>
                        <a:pt x="5" y="7"/>
                      </a:lnTo>
                      <a:lnTo>
                        <a:pt x="3" y="11"/>
                      </a:lnTo>
                      <a:lnTo>
                        <a:pt x="1" y="15"/>
                      </a:lnTo>
                      <a:lnTo>
                        <a:pt x="0" y="19"/>
                      </a:lnTo>
                      <a:lnTo>
                        <a:pt x="0" y="22"/>
                      </a:lnTo>
                      <a:lnTo>
                        <a:pt x="0" y="26"/>
                      </a:lnTo>
                      <a:lnTo>
                        <a:pt x="3" y="30"/>
                      </a:lnTo>
                      <a:lnTo>
                        <a:pt x="4" y="34"/>
                      </a:lnTo>
                      <a:lnTo>
                        <a:pt x="8" y="36"/>
                      </a:lnTo>
                      <a:lnTo>
                        <a:pt x="91" y="10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0" name="Freeform 38">
                  <a:extLst>
                    <a:ext uri="{FF2B5EF4-FFF2-40B4-BE49-F238E27FC236}">
                      <a16:creationId xmlns:a16="http://schemas.microsoft.com/office/drawing/2014/main" id="{E5C2FCAE-BDDE-4C71-8A54-BC9615C362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1" y="3788"/>
                  <a:ext cx="250" cy="202"/>
                </a:xfrm>
                <a:custGeom>
                  <a:avLst/>
                  <a:gdLst>
                    <a:gd name="T0" fmla="*/ 178 w 250"/>
                    <a:gd name="T1" fmla="*/ 41 h 202"/>
                    <a:gd name="T2" fmla="*/ 162 w 250"/>
                    <a:gd name="T3" fmla="*/ 29 h 202"/>
                    <a:gd name="T4" fmla="*/ 144 w 250"/>
                    <a:gd name="T5" fmla="*/ 22 h 202"/>
                    <a:gd name="T6" fmla="*/ 127 w 250"/>
                    <a:gd name="T7" fmla="*/ 21 h 202"/>
                    <a:gd name="T8" fmla="*/ 110 w 250"/>
                    <a:gd name="T9" fmla="*/ 21 h 202"/>
                    <a:gd name="T10" fmla="*/ 100 w 250"/>
                    <a:gd name="T11" fmla="*/ 21 h 202"/>
                    <a:gd name="T12" fmla="*/ 79 w 250"/>
                    <a:gd name="T13" fmla="*/ 20 h 202"/>
                    <a:gd name="T14" fmla="*/ 29 w 250"/>
                    <a:gd name="T15" fmla="*/ 7 h 202"/>
                    <a:gd name="T16" fmla="*/ 11 w 250"/>
                    <a:gd name="T17" fmla="*/ 0 h 202"/>
                    <a:gd name="T18" fmla="*/ 5 w 250"/>
                    <a:gd name="T19" fmla="*/ 0 h 202"/>
                    <a:gd name="T20" fmla="*/ 1 w 250"/>
                    <a:gd name="T21" fmla="*/ 2 h 202"/>
                    <a:gd name="T22" fmla="*/ 0 w 250"/>
                    <a:gd name="T23" fmla="*/ 6 h 202"/>
                    <a:gd name="T24" fmla="*/ 0 w 250"/>
                    <a:gd name="T25" fmla="*/ 15 h 202"/>
                    <a:gd name="T26" fmla="*/ 1 w 250"/>
                    <a:gd name="T27" fmla="*/ 19 h 202"/>
                    <a:gd name="T28" fmla="*/ 21 w 250"/>
                    <a:gd name="T29" fmla="*/ 37 h 202"/>
                    <a:gd name="T30" fmla="*/ 44 w 250"/>
                    <a:gd name="T31" fmla="*/ 54 h 202"/>
                    <a:gd name="T32" fmla="*/ 78 w 250"/>
                    <a:gd name="T33" fmla="*/ 66 h 202"/>
                    <a:gd name="T34" fmla="*/ 103 w 250"/>
                    <a:gd name="T35" fmla="*/ 70 h 202"/>
                    <a:gd name="T36" fmla="*/ 104 w 250"/>
                    <a:gd name="T37" fmla="*/ 74 h 202"/>
                    <a:gd name="T38" fmla="*/ 110 w 250"/>
                    <a:gd name="T39" fmla="*/ 89 h 202"/>
                    <a:gd name="T40" fmla="*/ 124 w 250"/>
                    <a:gd name="T41" fmla="*/ 111 h 202"/>
                    <a:gd name="T42" fmla="*/ 130 w 250"/>
                    <a:gd name="T43" fmla="*/ 118 h 202"/>
                    <a:gd name="T44" fmla="*/ 155 w 250"/>
                    <a:gd name="T45" fmla="*/ 140 h 202"/>
                    <a:gd name="T46" fmla="*/ 170 w 250"/>
                    <a:gd name="T47" fmla="*/ 147 h 202"/>
                    <a:gd name="T48" fmla="*/ 189 w 250"/>
                    <a:gd name="T49" fmla="*/ 151 h 202"/>
                    <a:gd name="T50" fmla="*/ 201 w 250"/>
                    <a:gd name="T51" fmla="*/ 152 h 202"/>
                    <a:gd name="T52" fmla="*/ 201 w 250"/>
                    <a:gd name="T53" fmla="*/ 166 h 202"/>
                    <a:gd name="T54" fmla="*/ 241 w 250"/>
                    <a:gd name="T55" fmla="*/ 195 h 202"/>
                    <a:gd name="T56" fmla="*/ 250 w 250"/>
                    <a:gd name="T57" fmla="*/ 79 h 202"/>
                    <a:gd name="T58" fmla="*/ 236 w 250"/>
                    <a:gd name="T59" fmla="*/ 75 h 202"/>
                    <a:gd name="T60" fmla="*/ 208 w 250"/>
                    <a:gd name="T61" fmla="*/ 61 h 202"/>
                    <a:gd name="T62" fmla="*/ 188 w 250"/>
                    <a:gd name="T63" fmla="*/ 49 h 202"/>
                    <a:gd name="T64" fmla="*/ 178 w 250"/>
                    <a:gd name="T65" fmla="*/ 41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250" h="202">
                      <a:moveTo>
                        <a:pt x="178" y="41"/>
                      </a:moveTo>
                      <a:lnTo>
                        <a:pt x="178" y="41"/>
                      </a:lnTo>
                      <a:lnTo>
                        <a:pt x="169" y="34"/>
                      </a:lnTo>
                      <a:lnTo>
                        <a:pt x="162" y="29"/>
                      </a:lnTo>
                      <a:lnTo>
                        <a:pt x="153" y="25"/>
                      </a:lnTo>
                      <a:lnTo>
                        <a:pt x="144" y="22"/>
                      </a:lnTo>
                      <a:lnTo>
                        <a:pt x="135" y="21"/>
                      </a:lnTo>
                      <a:lnTo>
                        <a:pt x="127" y="21"/>
                      </a:lnTo>
                      <a:lnTo>
                        <a:pt x="110" y="21"/>
                      </a:lnTo>
                      <a:lnTo>
                        <a:pt x="110" y="21"/>
                      </a:lnTo>
                      <a:lnTo>
                        <a:pt x="100" y="21"/>
                      </a:lnTo>
                      <a:lnTo>
                        <a:pt x="100" y="21"/>
                      </a:lnTo>
                      <a:lnTo>
                        <a:pt x="90" y="21"/>
                      </a:lnTo>
                      <a:lnTo>
                        <a:pt x="79" y="20"/>
                      </a:lnTo>
                      <a:lnTo>
                        <a:pt x="54" y="15"/>
                      </a:lnTo>
                      <a:lnTo>
                        <a:pt x="29" y="7"/>
                      </a:lnTo>
                      <a:lnTo>
                        <a:pt x="11" y="0"/>
                      </a:lnTo>
                      <a:lnTo>
                        <a:pt x="11" y="0"/>
                      </a:lnTo>
                      <a:lnTo>
                        <a:pt x="7" y="0"/>
                      </a:lnTo>
                      <a:lnTo>
                        <a:pt x="5" y="0"/>
                      </a:lnTo>
                      <a:lnTo>
                        <a:pt x="2" y="1"/>
                      </a:lnTo>
                      <a:lnTo>
                        <a:pt x="1" y="2"/>
                      </a:lnTo>
                      <a:lnTo>
                        <a:pt x="1" y="2"/>
                      </a:lnTo>
                      <a:lnTo>
                        <a:pt x="0" y="6"/>
                      </a:lnTo>
                      <a:lnTo>
                        <a:pt x="0" y="11"/>
                      </a:lnTo>
                      <a:lnTo>
                        <a:pt x="0" y="15"/>
                      </a:lnTo>
                      <a:lnTo>
                        <a:pt x="1" y="19"/>
                      </a:lnTo>
                      <a:lnTo>
                        <a:pt x="1" y="19"/>
                      </a:lnTo>
                      <a:lnTo>
                        <a:pt x="12" y="30"/>
                      </a:lnTo>
                      <a:lnTo>
                        <a:pt x="21" y="37"/>
                      </a:lnTo>
                      <a:lnTo>
                        <a:pt x="32" y="45"/>
                      </a:lnTo>
                      <a:lnTo>
                        <a:pt x="44" y="54"/>
                      </a:lnTo>
                      <a:lnTo>
                        <a:pt x="61" y="60"/>
                      </a:lnTo>
                      <a:lnTo>
                        <a:pt x="78" y="66"/>
                      </a:lnTo>
                      <a:lnTo>
                        <a:pt x="98" y="70"/>
                      </a:lnTo>
                      <a:lnTo>
                        <a:pt x="103" y="70"/>
                      </a:lnTo>
                      <a:lnTo>
                        <a:pt x="104" y="74"/>
                      </a:lnTo>
                      <a:lnTo>
                        <a:pt x="104" y="74"/>
                      </a:lnTo>
                      <a:lnTo>
                        <a:pt x="105" y="79"/>
                      </a:lnTo>
                      <a:lnTo>
                        <a:pt x="110" y="89"/>
                      </a:lnTo>
                      <a:lnTo>
                        <a:pt x="119" y="103"/>
                      </a:lnTo>
                      <a:lnTo>
                        <a:pt x="124" y="111"/>
                      </a:lnTo>
                      <a:lnTo>
                        <a:pt x="130" y="118"/>
                      </a:lnTo>
                      <a:lnTo>
                        <a:pt x="130" y="118"/>
                      </a:lnTo>
                      <a:lnTo>
                        <a:pt x="142" y="130"/>
                      </a:lnTo>
                      <a:lnTo>
                        <a:pt x="155" y="140"/>
                      </a:lnTo>
                      <a:lnTo>
                        <a:pt x="163" y="143"/>
                      </a:lnTo>
                      <a:lnTo>
                        <a:pt x="170" y="147"/>
                      </a:lnTo>
                      <a:lnTo>
                        <a:pt x="179" y="150"/>
                      </a:lnTo>
                      <a:lnTo>
                        <a:pt x="189" y="151"/>
                      </a:lnTo>
                      <a:lnTo>
                        <a:pt x="189" y="151"/>
                      </a:lnTo>
                      <a:lnTo>
                        <a:pt x="201" y="152"/>
                      </a:lnTo>
                      <a:lnTo>
                        <a:pt x="201" y="158"/>
                      </a:lnTo>
                      <a:lnTo>
                        <a:pt x="201" y="166"/>
                      </a:lnTo>
                      <a:lnTo>
                        <a:pt x="241" y="195"/>
                      </a:lnTo>
                      <a:lnTo>
                        <a:pt x="241" y="195"/>
                      </a:lnTo>
                      <a:lnTo>
                        <a:pt x="250" y="202"/>
                      </a:lnTo>
                      <a:lnTo>
                        <a:pt x="250" y="79"/>
                      </a:lnTo>
                      <a:lnTo>
                        <a:pt x="250" y="79"/>
                      </a:lnTo>
                      <a:lnTo>
                        <a:pt x="236" y="75"/>
                      </a:lnTo>
                      <a:lnTo>
                        <a:pt x="218" y="66"/>
                      </a:lnTo>
                      <a:lnTo>
                        <a:pt x="208" y="61"/>
                      </a:lnTo>
                      <a:lnTo>
                        <a:pt x="198" y="55"/>
                      </a:lnTo>
                      <a:lnTo>
                        <a:pt x="188" y="49"/>
                      </a:lnTo>
                      <a:lnTo>
                        <a:pt x="178" y="41"/>
                      </a:lnTo>
                      <a:lnTo>
                        <a:pt x="178" y="4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71" name="Freeform 39">
                  <a:extLst>
                    <a:ext uri="{FF2B5EF4-FFF2-40B4-BE49-F238E27FC236}">
                      <a16:creationId xmlns:a16="http://schemas.microsoft.com/office/drawing/2014/main" id="{68A57253-522A-4F48-ABEF-3961AEFBBD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68" y="3958"/>
                  <a:ext cx="89" cy="87"/>
                </a:xfrm>
                <a:custGeom>
                  <a:avLst/>
                  <a:gdLst>
                    <a:gd name="T0" fmla="*/ 89 w 89"/>
                    <a:gd name="T1" fmla="*/ 54 h 87"/>
                    <a:gd name="T2" fmla="*/ 89 w 89"/>
                    <a:gd name="T3" fmla="*/ 54 h 87"/>
                    <a:gd name="T4" fmla="*/ 87 w 89"/>
                    <a:gd name="T5" fmla="*/ 47 h 87"/>
                    <a:gd name="T6" fmla="*/ 87 w 89"/>
                    <a:gd name="T7" fmla="*/ 47 h 87"/>
                    <a:gd name="T8" fmla="*/ 82 w 89"/>
                    <a:gd name="T9" fmla="*/ 41 h 87"/>
                    <a:gd name="T10" fmla="*/ 82 w 89"/>
                    <a:gd name="T11" fmla="*/ 41 h 87"/>
                    <a:gd name="T12" fmla="*/ 76 w 89"/>
                    <a:gd name="T13" fmla="*/ 36 h 87"/>
                    <a:gd name="T14" fmla="*/ 27 w 89"/>
                    <a:gd name="T15" fmla="*/ 0 h 87"/>
                    <a:gd name="T16" fmla="*/ 22 w 89"/>
                    <a:gd name="T17" fmla="*/ 3 h 87"/>
                    <a:gd name="T18" fmla="*/ 22 w 89"/>
                    <a:gd name="T19" fmla="*/ 3 h 87"/>
                    <a:gd name="T20" fmla="*/ 24 w 89"/>
                    <a:gd name="T21" fmla="*/ 11 h 87"/>
                    <a:gd name="T22" fmla="*/ 24 w 89"/>
                    <a:gd name="T23" fmla="*/ 20 h 87"/>
                    <a:gd name="T24" fmla="*/ 22 w 89"/>
                    <a:gd name="T25" fmla="*/ 27 h 87"/>
                    <a:gd name="T26" fmla="*/ 17 w 89"/>
                    <a:gd name="T27" fmla="*/ 35 h 87"/>
                    <a:gd name="T28" fmla="*/ 6 w 89"/>
                    <a:gd name="T29" fmla="*/ 45 h 87"/>
                    <a:gd name="T30" fmla="*/ 0 w 89"/>
                    <a:gd name="T31" fmla="*/ 49 h 87"/>
                    <a:gd name="T32" fmla="*/ 1 w 89"/>
                    <a:gd name="T33" fmla="*/ 51 h 87"/>
                    <a:gd name="T34" fmla="*/ 12 w 89"/>
                    <a:gd name="T35" fmla="*/ 59 h 87"/>
                    <a:gd name="T36" fmla="*/ 42 w 89"/>
                    <a:gd name="T37" fmla="*/ 82 h 87"/>
                    <a:gd name="T38" fmla="*/ 42 w 89"/>
                    <a:gd name="T39" fmla="*/ 82 h 87"/>
                    <a:gd name="T40" fmla="*/ 47 w 89"/>
                    <a:gd name="T41" fmla="*/ 86 h 87"/>
                    <a:gd name="T42" fmla="*/ 53 w 89"/>
                    <a:gd name="T43" fmla="*/ 87 h 87"/>
                    <a:gd name="T44" fmla="*/ 59 w 89"/>
                    <a:gd name="T45" fmla="*/ 87 h 87"/>
                    <a:gd name="T46" fmla="*/ 66 w 89"/>
                    <a:gd name="T47" fmla="*/ 87 h 87"/>
                    <a:gd name="T48" fmla="*/ 71 w 89"/>
                    <a:gd name="T49" fmla="*/ 86 h 87"/>
                    <a:gd name="T50" fmla="*/ 77 w 89"/>
                    <a:gd name="T51" fmla="*/ 83 h 87"/>
                    <a:gd name="T52" fmla="*/ 81 w 89"/>
                    <a:gd name="T53" fmla="*/ 79 h 87"/>
                    <a:gd name="T54" fmla="*/ 84 w 89"/>
                    <a:gd name="T55" fmla="*/ 74 h 87"/>
                    <a:gd name="T56" fmla="*/ 84 w 89"/>
                    <a:gd name="T57" fmla="*/ 74 h 87"/>
                    <a:gd name="T58" fmla="*/ 88 w 89"/>
                    <a:gd name="T59" fmla="*/ 67 h 87"/>
                    <a:gd name="T60" fmla="*/ 89 w 89"/>
                    <a:gd name="T61" fmla="*/ 59 h 87"/>
                    <a:gd name="T62" fmla="*/ 89 w 89"/>
                    <a:gd name="T63" fmla="*/ 59 h 87"/>
                    <a:gd name="T64" fmla="*/ 89 w 89"/>
                    <a:gd name="T65" fmla="*/ 54 h 87"/>
                    <a:gd name="T66" fmla="*/ 89 w 89"/>
                    <a:gd name="T67" fmla="*/ 54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9" h="87">
                      <a:moveTo>
                        <a:pt x="89" y="54"/>
                      </a:moveTo>
                      <a:lnTo>
                        <a:pt x="89" y="54"/>
                      </a:lnTo>
                      <a:lnTo>
                        <a:pt x="87" y="47"/>
                      </a:lnTo>
                      <a:lnTo>
                        <a:pt x="87" y="47"/>
                      </a:lnTo>
                      <a:lnTo>
                        <a:pt x="82" y="41"/>
                      </a:lnTo>
                      <a:lnTo>
                        <a:pt x="82" y="41"/>
                      </a:lnTo>
                      <a:lnTo>
                        <a:pt x="76" y="36"/>
                      </a:lnTo>
                      <a:lnTo>
                        <a:pt x="27" y="0"/>
                      </a:lnTo>
                      <a:lnTo>
                        <a:pt x="22" y="3"/>
                      </a:lnTo>
                      <a:lnTo>
                        <a:pt x="22" y="3"/>
                      </a:lnTo>
                      <a:lnTo>
                        <a:pt x="24" y="11"/>
                      </a:lnTo>
                      <a:lnTo>
                        <a:pt x="24" y="20"/>
                      </a:lnTo>
                      <a:lnTo>
                        <a:pt x="22" y="27"/>
                      </a:lnTo>
                      <a:lnTo>
                        <a:pt x="17" y="35"/>
                      </a:lnTo>
                      <a:lnTo>
                        <a:pt x="6" y="45"/>
                      </a:lnTo>
                      <a:lnTo>
                        <a:pt x="0" y="49"/>
                      </a:lnTo>
                      <a:lnTo>
                        <a:pt x="1" y="51"/>
                      </a:lnTo>
                      <a:lnTo>
                        <a:pt x="12" y="59"/>
                      </a:lnTo>
                      <a:lnTo>
                        <a:pt x="42" y="82"/>
                      </a:lnTo>
                      <a:lnTo>
                        <a:pt x="42" y="82"/>
                      </a:lnTo>
                      <a:lnTo>
                        <a:pt x="47" y="86"/>
                      </a:lnTo>
                      <a:lnTo>
                        <a:pt x="53" y="87"/>
                      </a:lnTo>
                      <a:lnTo>
                        <a:pt x="59" y="87"/>
                      </a:lnTo>
                      <a:lnTo>
                        <a:pt x="66" y="87"/>
                      </a:lnTo>
                      <a:lnTo>
                        <a:pt x="71" y="86"/>
                      </a:lnTo>
                      <a:lnTo>
                        <a:pt x="77" y="83"/>
                      </a:lnTo>
                      <a:lnTo>
                        <a:pt x="81" y="79"/>
                      </a:lnTo>
                      <a:lnTo>
                        <a:pt x="84" y="74"/>
                      </a:lnTo>
                      <a:lnTo>
                        <a:pt x="84" y="74"/>
                      </a:lnTo>
                      <a:lnTo>
                        <a:pt x="88" y="67"/>
                      </a:lnTo>
                      <a:lnTo>
                        <a:pt x="89" y="59"/>
                      </a:lnTo>
                      <a:lnTo>
                        <a:pt x="89" y="59"/>
                      </a:lnTo>
                      <a:lnTo>
                        <a:pt x="89" y="54"/>
                      </a:lnTo>
                      <a:lnTo>
                        <a:pt x="89" y="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</p:grp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D67F7A64-9D7A-4C75-80C7-5F8371133C93}"/>
              </a:ext>
            </a:extLst>
          </p:cNvPr>
          <p:cNvSpPr/>
          <p:nvPr/>
        </p:nvSpPr>
        <p:spPr>
          <a:xfrm>
            <a:off x="2217985" y="4849990"/>
            <a:ext cx="6102149" cy="107721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fontAlgn="ctr" latinLnBrk="1"/>
            <a:r>
              <a:rPr lang="ko-KR" altLang="en-US" sz="2000" dirty="0">
                <a:latin typeface="나눔바른고딕" pitchFamily="50" charset="-127"/>
                <a:ea typeface="나눔바른고딕" pitchFamily="50" charset="-127"/>
              </a:rPr>
              <a:t>위반자를 </a:t>
            </a:r>
            <a:r>
              <a:rPr lang="ko-KR" altLang="en-US" sz="2000" dirty="0">
                <a:solidFill>
                  <a:srgbClr val="FF0000"/>
                </a:solidFill>
                <a:latin typeface="나눔바른고딕" pitchFamily="50" charset="-127"/>
                <a:ea typeface="나눔바른고딕" pitchFamily="50" charset="-127"/>
              </a:rPr>
              <a:t>과태료 </a:t>
            </a:r>
            <a:r>
              <a:rPr lang="en-US" altLang="ko-KR" sz="2000" dirty="0">
                <a:solidFill>
                  <a:srgbClr val="FF0000"/>
                </a:solidFill>
                <a:latin typeface="나눔바른고딕" pitchFamily="50" charset="-127"/>
                <a:ea typeface="나눔바른고딕" pitchFamily="50" charset="-127"/>
              </a:rPr>
              <a:t>70,000</a:t>
            </a:r>
            <a:r>
              <a:rPr lang="ko-KR" altLang="en-US" sz="2000" dirty="0">
                <a:solidFill>
                  <a:srgbClr val="FF0000"/>
                </a:solidFill>
                <a:latin typeface="나눔바른고딕" pitchFamily="50" charset="-127"/>
                <a:ea typeface="나눔바른고딕" pitchFamily="50" charset="-127"/>
              </a:rPr>
              <a:t>원</a:t>
            </a:r>
            <a:r>
              <a:rPr lang="ko-KR" altLang="en-US" sz="2000" dirty="0">
                <a:latin typeface="나눔바른고딕" pitchFamily="50" charset="-127"/>
                <a:ea typeface="나눔바른고딕" pitchFamily="50" charset="-127"/>
              </a:rPr>
              <a:t>에 처함</a:t>
            </a:r>
            <a:endParaRPr lang="en-US" altLang="ko-KR" sz="2000" dirty="0">
              <a:latin typeface="나눔바른고딕" pitchFamily="50" charset="-127"/>
              <a:ea typeface="나눔바른고딕" pitchFamily="50" charset="-127"/>
            </a:endParaRPr>
          </a:p>
          <a:p>
            <a:pPr fontAlgn="ctr" latinLnBrk="1"/>
            <a:endParaRPr lang="en-US" altLang="ko-KR" sz="700" dirty="0">
              <a:solidFill>
                <a:srgbClr val="00359E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fontAlgn="ctr" latinLnBrk="1"/>
            <a:endParaRPr lang="en-US" altLang="ko-KR" sz="700" dirty="0">
              <a:solidFill>
                <a:srgbClr val="00359E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fontAlgn="ctr" latinLnBrk="1"/>
            <a:endParaRPr lang="en-US" altLang="ko-KR" sz="700" dirty="0">
              <a:solidFill>
                <a:srgbClr val="00359E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fontAlgn="ctr" latinLnBrk="1"/>
            <a:endParaRPr lang="en-US" altLang="ko-KR" sz="700" dirty="0">
              <a:solidFill>
                <a:srgbClr val="00359E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fontAlgn="ctr" latinLnBrk="1"/>
            <a:r>
              <a:rPr lang="en-US" altLang="ko-KR" sz="1600" dirty="0">
                <a:solidFill>
                  <a:srgbClr val="00359E"/>
                </a:solidFill>
                <a:latin typeface="나눔바른고딕" pitchFamily="50" charset="-127"/>
                <a:ea typeface="나눔바른고딕" pitchFamily="50" charset="-127"/>
              </a:rPr>
              <a:t>※ </a:t>
            </a:r>
            <a:r>
              <a:rPr lang="ko-KR" altLang="en-US" sz="1600" dirty="0" err="1">
                <a:solidFill>
                  <a:srgbClr val="00359E"/>
                </a:solidFill>
                <a:latin typeface="나눔바른고딕" pitchFamily="50" charset="-127"/>
                <a:ea typeface="나눔바른고딕" pitchFamily="50" charset="-127"/>
              </a:rPr>
              <a:t>지체없이</a:t>
            </a:r>
            <a:r>
              <a:rPr lang="ko-KR" altLang="en-US" sz="1600" dirty="0">
                <a:solidFill>
                  <a:srgbClr val="00359E"/>
                </a:solidFill>
                <a:latin typeface="나눔바른고딕" pitchFamily="50" charset="-127"/>
                <a:ea typeface="나눔바른고딕" pitchFamily="50" charset="-127"/>
              </a:rPr>
              <a:t> </a:t>
            </a:r>
            <a:r>
              <a:rPr lang="en-US" altLang="ko-KR" sz="1600" dirty="0">
                <a:solidFill>
                  <a:srgbClr val="00359E"/>
                </a:solidFill>
                <a:latin typeface="나눔바른고딕" pitchFamily="50" charset="-127"/>
                <a:ea typeface="나눔바른고딕" pitchFamily="50" charset="-127"/>
              </a:rPr>
              <a:t>: </a:t>
            </a:r>
            <a:r>
              <a:rPr lang="ko-KR" altLang="en-US" sz="1600" dirty="0">
                <a:solidFill>
                  <a:srgbClr val="00359E"/>
                </a:solidFill>
                <a:latin typeface="나눔바른고딕" pitchFamily="50" charset="-127"/>
                <a:ea typeface="나눔바른고딕" pitchFamily="50" charset="-127"/>
              </a:rPr>
              <a:t>불필요한 지연 없이</a:t>
            </a:r>
            <a:r>
              <a:rPr lang="en-US" altLang="ko-KR" sz="1600" dirty="0">
                <a:solidFill>
                  <a:srgbClr val="00359E"/>
                </a:soli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1600" dirty="0">
                <a:solidFill>
                  <a:srgbClr val="00359E"/>
                </a:solidFill>
                <a:latin typeface="나눔바른고딕" pitchFamily="50" charset="-127"/>
                <a:ea typeface="나눔바른고딕" pitchFamily="50" charset="-127"/>
              </a:rPr>
              <a:t>정당한 사유 종료 후 즉시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C38AD4C1-6CC8-486D-A070-6DD4C41892B9}"/>
              </a:ext>
            </a:extLst>
          </p:cNvPr>
          <p:cNvSpPr/>
          <p:nvPr/>
        </p:nvSpPr>
        <p:spPr>
          <a:xfrm>
            <a:off x="0" y="1028702"/>
            <a:ext cx="9144000" cy="1035974"/>
          </a:xfrm>
          <a:prstGeom prst="rect">
            <a:avLst/>
          </a:prstGeom>
          <a:gradFill flip="none" rotWithShape="1">
            <a:gsLst>
              <a:gs pos="90000">
                <a:srgbClr val="E8E8E8">
                  <a:lumMod val="68000"/>
                  <a:lumOff val="32000"/>
                </a:srgb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59A8A4D6-C4A7-4902-8CD8-782FD41A0220}"/>
              </a:ext>
            </a:extLst>
          </p:cNvPr>
          <p:cNvSpPr/>
          <p:nvPr/>
        </p:nvSpPr>
        <p:spPr>
          <a:xfrm>
            <a:off x="112925" y="1265479"/>
            <a:ext cx="1871346" cy="523220"/>
          </a:xfrm>
          <a:prstGeom prst="rect">
            <a:avLst/>
          </a:prstGeom>
          <a:solidFill>
            <a:srgbClr val="2E5292"/>
          </a:solidFill>
        </p:spPr>
        <p:txBody>
          <a:bodyPr wrap="none">
            <a:spAutoFit/>
          </a:bodyPr>
          <a:lstStyle/>
          <a:p>
            <a:pPr algn="ctr"/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관련 법조문</a:t>
            </a:r>
            <a:endParaRPr lang="en-US" altLang="ko-KR" sz="14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(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 제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9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ko-KR" altLang="en-US" sz="14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028D7D9C-480A-4510-88D3-5DA3A2D4ECF3}"/>
              </a:ext>
            </a:extLst>
          </p:cNvPr>
          <p:cNvSpPr txBox="1"/>
          <p:nvPr/>
        </p:nvSpPr>
        <p:spPr>
          <a:xfrm>
            <a:off x="2111605" y="1228653"/>
            <a:ext cx="7056626" cy="63607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defRPr/>
            </a:pPr>
            <a:r>
              <a:rPr lang="ko-KR" altLang="en-US" sz="1600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공직자등은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자신이 수수 금지 </a:t>
            </a:r>
            <a:r>
              <a:rPr lang="ko-KR" altLang="en-US" sz="1600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금품등을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받은 경우</a:t>
            </a:r>
            <a: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z="1600" b="1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지체없이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소속기관장에게 신고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하고</a:t>
            </a:r>
            <a:r>
              <a:rPr lang="en-US" altLang="ko-KR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</a:p>
          <a:p>
            <a:pPr marL="342900" indent="-342900"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defRPr/>
            </a:pP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제공자에게 </a:t>
            </a:r>
            <a:r>
              <a:rPr lang="ko-KR" altLang="en-US" sz="1600" b="1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지체없이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반환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하거나 </a:t>
            </a:r>
            <a:r>
              <a:rPr lang="ko-KR" altLang="en-US" sz="16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소속기관장에게 인도</a:t>
            </a:r>
            <a:r>
              <a:rPr lang="ko-KR" altLang="en-US" sz="1600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해야 함</a:t>
            </a:r>
          </a:p>
        </p:txBody>
      </p:sp>
    </p:spTree>
    <p:extLst>
      <p:ext uri="{BB962C8B-B14F-4D97-AF65-F5344CB8AC3E}">
        <p14:creationId xmlns:p14="http://schemas.microsoft.com/office/powerpoint/2010/main" val="329393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>
            <a:extLst>
              <a:ext uri="{FF2B5EF4-FFF2-40B4-BE49-F238E27FC236}">
                <a16:creationId xmlns:a16="http://schemas.microsoft.com/office/drawing/2014/main" id="{209DAE26-5515-42EF-80D0-0ADC3FDED3C1}"/>
              </a:ext>
            </a:extLst>
          </p:cNvPr>
          <p:cNvSpPr/>
          <p:nvPr/>
        </p:nvSpPr>
        <p:spPr>
          <a:xfrm flipV="1">
            <a:off x="2" y="1036472"/>
            <a:ext cx="9143998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5000"/>
                </a:srgbClr>
              </a:gs>
              <a:gs pos="86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221DBD59-F020-44A8-9D9A-270206B445A5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0BA2546-40F4-4F3A-B264-75678577844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CB5F62B-1E7F-4342-9D0F-7B4293DF72F9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신고사례 ①  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공무원의 저녁 향응</a:t>
              </a:r>
            </a:p>
          </p:txBody>
        </p:sp>
        <p:sp>
          <p:nvSpPr>
            <p:cNvPr id="20" name="직각 삼각형 19">
              <a:extLst>
                <a:ext uri="{FF2B5EF4-FFF2-40B4-BE49-F238E27FC236}">
                  <a16:creationId xmlns:a16="http://schemas.microsoft.com/office/drawing/2014/main" id="{B0E0C70F-93D5-4097-B440-BFF1F69EE7B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id="{3BD0E1C7-4D40-4830-8CEB-66C1CB418E1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0EBC1945-515F-4661-93A7-9D2EF80323F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77849CEA-07B1-4BBC-959D-208C88EB2D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B52A6D1A-0251-4051-9DBA-80F8D19A54D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8FB8170F-B96E-43C6-B92C-70D1CCF81B70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22" name="사각형: 둥근 모서리 37"/>
          <p:cNvSpPr/>
          <p:nvPr/>
        </p:nvSpPr>
        <p:spPr>
          <a:xfrm>
            <a:off x="3721933" y="1147216"/>
            <a:ext cx="2008560" cy="633743"/>
          </a:xfrm>
          <a:prstGeom prst="roundRect">
            <a:avLst>
              <a:gd name="adj" fmla="val 29024"/>
            </a:avLst>
          </a:prstGeom>
          <a:solidFill>
            <a:srgbClr val="44546A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-80" normalizeH="0" baseline="0" noProof="0" dirty="0">
              <a:ln>
                <a:solidFill>
                  <a:sysClr val="window" lastClr="FFFFFF">
                    <a:lumMod val="85000"/>
                    <a:alpha val="0"/>
                  </a:sysClr>
                </a:solidFill>
              </a:ln>
              <a:solidFill>
                <a:sysClr val="window" lastClr="FFFFFF">
                  <a:lumMod val="85000"/>
                </a:sysClr>
              </a:solidFill>
              <a:effectLst/>
              <a:uLnTx/>
              <a:uFillTx/>
              <a:latin typeface="나눔바른고딕" pitchFamily="50" charset="-127"/>
              <a:ea typeface="나눔바른고딕" pitchFamily="50" charset="-127"/>
              <a:cs typeface="+mn-cs"/>
            </a:endParaRPr>
          </a:p>
        </p:txBody>
      </p:sp>
      <p:grpSp>
        <p:nvGrpSpPr>
          <p:cNvPr id="27" name="그룹 7"/>
          <p:cNvGrpSpPr/>
          <p:nvPr/>
        </p:nvGrpSpPr>
        <p:grpSpPr>
          <a:xfrm>
            <a:off x="3573167" y="1147216"/>
            <a:ext cx="5575762" cy="1621198"/>
            <a:chOff x="3667136" y="1492016"/>
            <a:chExt cx="5247404" cy="1437158"/>
          </a:xfrm>
        </p:grpSpPr>
        <p:sp>
          <p:nvSpPr>
            <p:cNvPr id="28" name="TextBox 27"/>
            <p:cNvSpPr txBox="1"/>
            <p:nvPr/>
          </p:nvSpPr>
          <p:spPr>
            <a:xfrm>
              <a:off x="4514387" y="1535642"/>
              <a:ext cx="1819000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  <a:scene3d>
                <a:camera prst="orthographicFront"/>
                <a:lightRig rig="threePt" dir="tl"/>
              </a:scene3d>
              <a:sp3d>
                <a:bevelT w="1270" h="1270"/>
                <a:contourClr>
                  <a:srgbClr val="001746"/>
                </a:contourClr>
              </a:sp3d>
            </a:bodyPr>
            <a:lstStyle>
              <a:defPPr>
                <a:defRPr lang="ko-KR"/>
              </a:defPPr>
              <a:lvl1pPr algn="ctr">
                <a:defRPr sz="2400" b="1" spc="-50">
                  <a:ln w="11430"/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defRPr>
              </a:lvl1pPr>
            </a:lstStyle>
            <a:p>
              <a:pPr algn="l"/>
              <a:r>
                <a:rPr lang="ko-KR" altLang="en-US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사건개요</a:t>
              </a:r>
            </a:p>
          </p:txBody>
        </p:sp>
        <p:sp>
          <p:nvSpPr>
            <p:cNvPr id="29" name="사각형: 둥근 모서리 34">
              <a:extLst>
                <a:ext uri="{FF2B5EF4-FFF2-40B4-BE49-F238E27FC236}">
                  <a16:creationId xmlns:a16="http://schemas.microsoft.com/office/drawing/2014/main" id="{6B2D1C22-DB3B-4A4C-B933-71B7FB583B59}"/>
                </a:ext>
              </a:extLst>
            </p:cNvPr>
            <p:cNvSpPr/>
            <p:nvPr/>
          </p:nvSpPr>
          <p:spPr>
            <a:xfrm>
              <a:off x="3667136" y="1874584"/>
              <a:ext cx="4858968" cy="1054590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noFill/>
            </a:ln>
            <a:effectLst>
              <a:outerShdw blurRad="152400" dist="38100" dir="5400000" sx="98000" sy="98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buClr>
                  <a:srgbClr val="C6BF96"/>
                </a:buClr>
              </a:pPr>
              <a:r>
                <a:rPr lang="ko-KR" altLang="en-US" sz="24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3811780" y="1767077"/>
              <a:ext cx="5102760" cy="1094988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>
              <a:defPPr>
                <a:defRPr lang="ko-KR"/>
              </a:defPPr>
              <a:lvl1pPr algn="ctr" defTabSz="1018886" latinLnBrk="0">
                <a:lnSpc>
                  <a:spcPct val="90000"/>
                </a:lnSpc>
                <a:defRPr sz="2000" b="1" kern="0" spc="-49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ko-KR" altLang="en-US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공무원 </a:t>
              </a:r>
              <a:r>
                <a:rPr lang="en-US" altLang="ko-KR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A</a:t>
              </a:r>
              <a:r>
                <a:rPr lang="ko-KR" altLang="en-US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는 인증 관련 업무를 하면서 유관 민간업체 등으로부터  </a:t>
              </a:r>
              <a:endPara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  <a:p>
              <a:pPr algn="l">
                <a:lnSpc>
                  <a:spcPct val="150000"/>
                </a:lnSpc>
              </a:pP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소고기</a:t>
              </a:r>
              <a:r>
                <a:rPr lang="en-US" altLang="ko-KR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 </a:t>
              </a:r>
              <a:r>
                <a:rPr lang="ko-KR" altLang="en-US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장어 등 고가의 저녁 향응을 요구하고 수수함 </a:t>
              </a:r>
              <a:endPara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  <a:p>
              <a:pPr algn="l">
                <a:lnSpc>
                  <a:spcPct val="150000"/>
                </a:lnSpc>
              </a:pPr>
              <a:r>
                <a:rPr lang="ko-KR" altLang="en-US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00FF"/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* </a:t>
              </a:r>
              <a:r>
                <a:rPr lang="ko-KR" altLang="en-US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00FF"/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공무원 </a:t>
              </a:r>
              <a:r>
                <a:rPr lang="en-US" altLang="ko-KR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00FF"/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A</a:t>
              </a:r>
              <a:r>
                <a:rPr lang="ko-KR" altLang="en-US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00FF"/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가 저녁회신 사진 등을 개인 </a:t>
              </a:r>
              <a:r>
                <a:rPr lang="en-US" altLang="ko-KR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00FF"/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SNS</a:t>
              </a:r>
              <a:r>
                <a:rPr lang="ko-KR" altLang="en-US" sz="15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00FF"/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에 올림</a:t>
              </a:r>
              <a:endPara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00FF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1493" y="1492016"/>
              <a:ext cx="469401" cy="427112"/>
            </a:xfrm>
            <a:prstGeom prst="rect">
              <a:avLst/>
            </a:prstGeom>
          </p:spPr>
        </p:pic>
      </p:grpSp>
      <p:sp>
        <p:nvSpPr>
          <p:cNvPr id="32" name="사각형: 둥근 모서리 37"/>
          <p:cNvSpPr/>
          <p:nvPr/>
        </p:nvSpPr>
        <p:spPr>
          <a:xfrm>
            <a:off x="3721933" y="2891275"/>
            <a:ext cx="2008560" cy="498315"/>
          </a:xfrm>
          <a:prstGeom prst="roundRect">
            <a:avLst>
              <a:gd name="adj" fmla="val 29024"/>
            </a:avLst>
          </a:prstGeom>
          <a:solidFill>
            <a:srgbClr val="44546A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-80" normalizeH="0" baseline="0" noProof="0" dirty="0">
              <a:ln>
                <a:solidFill>
                  <a:sysClr val="window" lastClr="FFFFFF">
                    <a:lumMod val="85000"/>
                    <a:alpha val="0"/>
                  </a:sysClr>
                </a:solidFill>
              </a:ln>
              <a:solidFill>
                <a:sysClr val="window" lastClr="FFFFFF">
                  <a:lumMod val="85000"/>
                </a:sysClr>
              </a:solidFill>
              <a:effectLst/>
              <a:uLnTx/>
              <a:uFillTx/>
              <a:latin typeface="나눔바른고딕" pitchFamily="50" charset="-127"/>
              <a:ea typeface="나눔바른고딕" pitchFamily="50" charset="-127"/>
              <a:cs typeface="+mn-cs"/>
            </a:endParaRPr>
          </a:p>
        </p:txBody>
      </p:sp>
      <p:grpSp>
        <p:nvGrpSpPr>
          <p:cNvPr id="33" name="그룹 7"/>
          <p:cNvGrpSpPr/>
          <p:nvPr/>
        </p:nvGrpSpPr>
        <p:grpSpPr>
          <a:xfrm>
            <a:off x="3559473" y="2986546"/>
            <a:ext cx="5412085" cy="1108608"/>
            <a:chOff x="3638274" y="1862499"/>
            <a:chExt cx="5093366" cy="1108608"/>
          </a:xfrm>
        </p:grpSpPr>
        <p:sp>
          <p:nvSpPr>
            <p:cNvPr id="34" name="TextBox 33"/>
            <p:cNvSpPr txBox="1"/>
            <p:nvPr/>
          </p:nvSpPr>
          <p:spPr>
            <a:xfrm>
              <a:off x="4498413" y="1862499"/>
              <a:ext cx="1041346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  <a:scene3d>
                <a:camera prst="orthographicFront"/>
                <a:lightRig rig="threePt" dir="tl"/>
              </a:scene3d>
              <a:sp3d>
                <a:bevelT w="1270" h="1270"/>
                <a:contourClr>
                  <a:srgbClr val="001746"/>
                </a:contourClr>
              </a:sp3d>
            </a:bodyPr>
            <a:lstStyle>
              <a:defPPr>
                <a:defRPr lang="ko-KR"/>
              </a:defPPr>
              <a:lvl1pPr algn="ctr">
                <a:defRPr sz="2400" b="1" spc="-50">
                  <a:ln w="11430"/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defRPr>
              </a:lvl1pPr>
            </a:lstStyle>
            <a:p>
              <a:pPr algn="l"/>
              <a:r>
                <a:rPr lang="ko-KR" altLang="en-US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핵심쟁점</a:t>
              </a:r>
            </a:p>
          </p:txBody>
        </p:sp>
        <p:sp>
          <p:nvSpPr>
            <p:cNvPr id="35" name="사각형: 둥근 모서리 34">
              <a:extLst>
                <a:ext uri="{FF2B5EF4-FFF2-40B4-BE49-F238E27FC236}">
                  <a16:creationId xmlns:a16="http://schemas.microsoft.com/office/drawing/2014/main" id="{6B2D1C22-DB3B-4A4C-B933-71B7FB583B59}"/>
                </a:ext>
              </a:extLst>
            </p:cNvPr>
            <p:cNvSpPr/>
            <p:nvPr/>
          </p:nvSpPr>
          <p:spPr>
            <a:xfrm>
              <a:off x="3638274" y="2218066"/>
              <a:ext cx="4884744" cy="753041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noFill/>
            </a:ln>
            <a:effectLst>
              <a:outerShdw blurRad="152400" dist="38100" dir="5400000" sx="98000" sy="98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buClr>
                  <a:srgbClr val="C6BF96"/>
                </a:buClr>
              </a:pPr>
              <a:r>
                <a:rPr lang="ko-KR" altLang="en-US" sz="24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</a:p>
          </p:txBody>
        </p:sp>
        <p:sp>
          <p:nvSpPr>
            <p:cNvPr id="36" name="TextBox 35"/>
            <p:cNvSpPr txBox="1"/>
            <p:nvPr/>
          </p:nvSpPr>
          <p:spPr bwMode="auto">
            <a:xfrm>
              <a:off x="3791167" y="2293692"/>
              <a:ext cx="4940473" cy="553998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>
              <a:defPPr>
                <a:defRPr lang="ko-KR"/>
              </a:defPPr>
              <a:lvl1pPr algn="ctr" defTabSz="1018886" latinLnBrk="0">
                <a:lnSpc>
                  <a:spcPct val="90000"/>
                </a:lnSpc>
                <a:defRPr sz="2000" b="1" kern="0" spc="-49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ko-KR" altLang="en-US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직무관련성</a:t>
              </a:r>
              <a:r>
                <a:rPr lang="en-US" altLang="ko-KR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 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구체적인 요구 내용과 실제 향응 금액 등</a:t>
              </a:r>
              <a:endParaRPr lang="en-US" altLang="ko-KR" sz="16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38" name="사각형: 둥근 모서리 37"/>
          <p:cNvSpPr/>
          <p:nvPr/>
        </p:nvSpPr>
        <p:spPr>
          <a:xfrm>
            <a:off x="3693626" y="4293751"/>
            <a:ext cx="3247025" cy="880326"/>
          </a:xfrm>
          <a:prstGeom prst="roundRect">
            <a:avLst>
              <a:gd name="adj" fmla="val 29024"/>
            </a:avLst>
          </a:prstGeom>
          <a:solidFill>
            <a:srgbClr val="A5A5A5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-80" normalizeH="0" baseline="0" noProof="0" dirty="0">
              <a:ln>
                <a:solidFill>
                  <a:sysClr val="window" lastClr="FFFFFF">
                    <a:lumMod val="85000"/>
                    <a:alpha val="0"/>
                  </a:sysClr>
                </a:solidFill>
              </a:ln>
              <a:solidFill>
                <a:sysClr val="window" lastClr="FFFFFF">
                  <a:lumMod val="85000"/>
                </a:sys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+mn-cs"/>
            </a:endParaRPr>
          </a:p>
        </p:txBody>
      </p:sp>
      <p:sp>
        <p:nvSpPr>
          <p:cNvPr id="39" name="사각형: 둥근 모서리 34">
            <a:extLst>
              <a:ext uri="{FF2B5EF4-FFF2-40B4-BE49-F238E27FC236}">
                <a16:creationId xmlns:a16="http://schemas.microsoft.com/office/drawing/2014/main" id="{6B2D1C22-DB3B-4A4C-B933-71B7FB583B59}"/>
              </a:ext>
            </a:extLst>
          </p:cNvPr>
          <p:cNvSpPr/>
          <p:nvPr/>
        </p:nvSpPr>
        <p:spPr>
          <a:xfrm>
            <a:off x="3526237" y="4733914"/>
            <a:ext cx="5190408" cy="1781311"/>
          </a:xfrm>
          <a:prstGeom prst="roundRect">
            <a:avLst>
              <a:gd name="adj" fmla="val 7893"/>
            </a:avLst>
          </a:prstGeom>
          <a:solidFill>
            <a:schemeClr val="bg1"/>
          </a:solidFill>
          <a:ln>
            <a:noFill/>
          </a:ln>
          <a:effectLst>
            <a:outerShdw blurRad="152400" dist="38100" dir="5400000" sx="98000" sy="98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buClr>
                <a:srgbClr val="C6BF96"/>
              </a:buClr>
            </a:pPr>
            <a:r>
              <a: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ko-KR" altLang="en-US" sz="2400" spc="-8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 bwMode="auto">
          <a:xfrm>
            <a:off x="3573167" y="4901577"/>
            <a:ext cx="5372833" cy="120186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algn="ctr" defTabSz="1018886" latinLnBrk="0">
              <a:lnSpc>
                <a:spcPct val="90000"/>
              </a:lnSpc>
              <a:defRPr sz="2000" b="1" kern="0" spc="-49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defRPr>
            </a:lvl1pPr>
          </a:lstStyle>
          <a:p>
            <a:pPr algn="l" fontAlgn="base">
              <a:lnSpc>
                <a:spcPct val="150000"/>
              </a:lnSpc>
              <a:spcBef>
                <a:spcPts val="500"/>
              </a:spcBef>
            </a:pPr>
            <a:r>
              <a:rPr lang="ko-KR" altLang="en-US" sz="1800" b="0" dirty="0">
                <a:solidFill>
                  <a:schemeClr val="bg2">
                    <a:lumMod val="25000"/>
                  </a:schemeClr>
                </a:solidFill>
                <a:effectLst/>
                <a:latin typeface="나눔바른고딕" pitchFamily="50" charset="-127"/>
                <a:ea typeface="나눔바른고딕" pitchFamily="50" charset="-127"/>
              </a:rPr>
              <a:t>•</a:t>
            </a: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차례 원활한 직무수행을 초과하는 저녁향응을 확인하여 </a:t>
            </a:r>
            <a:endParaRPr lang="en-US" altLang="ko-KR" sz="1500" kern="1200" spc="-10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rgbClr val="367174"/>
              </a:solidFill>
              <a:effectLst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l" fontAlgn="base">
              <a:lnSpc>
                <a:spcPct val="150000"/>
              </a:lnSpc>
              <a:spcBef>
                <a:spcPts val="500"/>
              </a:spcBef>
            </a:pP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  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공무원 </a:t>
            </a: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A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를 포함한 저녁향응에 참석한 공무원 </a:t>
            </a: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명 참석 사실 확인</a:t>
            </a:r>
            <a:endParaRPr lang="en-US" altLang="ko-KR" sz="1500" kern="1200" spc="-10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l" fontAlgn="base">
              <a:lnSpc>
                <a:spcPct val="150000"/>
              </a:lnSpc>
              <a:spcBef>
                <a:spcPts val="500"/>
              </a:spcBef>
            </a:pPr>
            <a:r>
              <a:rPr lang="en-US" altLang="ko-KR" sz="16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</a:t>
            </a:r>
            <a:r>
              <a:rPr lang="ko-KR" altLang="en-US" sz="16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• 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공무원 </a:t>
            </a: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5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명에 대해 징계 및 과태료 처분</a:t>
            </a: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, 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제공자 </a:t>
            </a: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3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명도 과태료 처분</a:t>
            </a:r>
            <a:endParaRPr lang="en-US" altLang="ko-KR" sz="1500" kern="1200" spc="-10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319753" y="4349861"/>
            <a:ext cx="2384311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  <a:scene3d>
              <a:camera prst="orthographicFront"/>
              <a:lightRig rig="threePt" dir="tl"/>
            </a:scene3d>
            <a:sp3d>
              <a:bevelT w="1270" h="1270"/>
              <a:contourClr>
                <a:srgbClr val="001746"/>
              </a:contourClr>
            </a:sp3d>
          </a:bodyPr>
          <a:lstStyle>
            <a:defPPr>
              <a:defRPr lang="ko-KR"/>
            </a:defPPr>
            <a:lvl1pPr algn="ctr">
              <a:defRPr sz="2400" b="1" spc="-5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defRPr>
            </a:lvl1pPr>
          </a:lstStyle>
          <a:p>
            <a:pPr algn="l"/>
            <a:r>
              <a:rPr lang="ko-KR" altLang="en-US" sz="2000" spc="-150" dirty="0">
                <a:solidFill>
                  <a:schemeClr val="bg1"/>
                </a:solidFill>
                <a:latin typeface="+mn-ea"/>
                <a:ea typeface="+mn-ea"/>
              </a:rPr>
              <a:t>위반내용 및 처분 결과</a:t>
            </a: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305" y="4326831"/>
            <a:ext cx="301994" cy="336507"/>
          </a:xfrm>
          <a:prstGeom prst="rect">
            <a:avLst/>
          </a:prstGeom>
        </p:spPr>
      </p:pic>
      <p:sp>
        <p:nvSpPr>
          <p:cNvPr id="41" name="Freeform 78">
            <a:extLst>
              <a:ext uri="{FF2B5EF4-FFF2-40B4-BE49-F238E27FC236}">
                <a16:creationId xmlns:a16="http://schemas.microsoft.com/office/drawing/2014/main" id="{1E475810-8052-4082-9EE5-E4C9AAF677B8}"/>
              </a:ext>
            </a:extLst>
          </p:cNvPr>
          <p:cNvSpPr>
            <a:spLocks noEditPoints="1"/>
          </p:cNvSpPr>
          <p:nvPr/>
        </p:nvSpPr>
        <p:spPr bwMode="auto">
          <a:xfrm>
            <a:off x="3929656" y="2938754"/>
            <a:ext cx="390097" cy="403359"/>
          </a:xfrm>
          <a:custGeom>
            <a:avLst/>
            <a:gdLst>
              <a:gd name="T0" fmla="*/ 654 w 1701"/>
              <a:gd name="T1" fmla="*/ 1591 h 1758"/>
              <a:gd name="T2" fmla="*/ 703 w 1701"/>
              <a:gd name="T3" fmla="*/ 1490 h 1758"/>
              <a:gd name="T4" fmla="*/ 1048 w 1701"/>
              <a:gd name="T5" fmla="*/ 1540 h 1758"/>
              <a:gd name="T6" fmla="*/ 979 w 1701"/>
              <a:gd name="T7" fmla="*/ 1670 h 1758"/>
              <a:gd name="T8" fmla="*/ 913 w 1701"/>
              <a:gd name="T9" fmla="*/ 1758 h 1758"/>
              <a:gd name="T10" fmla="*/ 735 w 1701"/>
              <a:gd name="T11" fmla="*/ 1716 h 1758"/>
              <a:gd name="T12" fmla="*/ 853 w 1701"/>
              <a:gd name="T13" fmla="*/ 298 h 1758"/>
              <a:gd name="T14" fmla="*/ 918 w 1701"/>
              <a:gd name="T15" fmla="*/ 63 h 1758"/>
              <a:gd name="T16" fmla="*/ 787 w 1701"/>
              <a:gd name="T17" fmla="*/ 63 h 1758"/>
              <a:gd name="T18" fmla="*/ 853 w 1701"/>
              <a:gd name="T19" fmla="*/ 298 h 1758"/>
              <a:gd name="T20" fmla="*/ 305 w 1701"/>
              <a:gd name="T21" fmla="*/ 846 h 1758"/>
              <a:gd name="T22" fmla="*/ 71 w 1701"/>
              <a:gd name="T23" fmla="*/ 780 h 1758"/>
              <a:gd name="T24" fmla="*/ 64 w 1701"/>
              <a:gd name="T25" fmla="*/ 911 h 1758"/>
              <a:gd name="T26" fmla="*/ 240 w 1701"/>
              <a:gd name="T27" fmla="*/ 911 h 1758"/>
              <a:gd name="T28" fmla="*/ 1466 w 1701"/>
              <a:gd name="T29" fmla="*/ 780 h 1758"/>
              <a:gd name="T30" fmla="*/ 1466 w 1701"/>
              <a:gd name="T31" fmla="*/ 911 h 1758"/>
              <a:gd name="T32" fmla="*/ 1700 w 1701"/>
              <a:gd name="T33" fmla="*/ 847 h 1758"/>
              <a:gd name="T34" fmla="*/ 1635 w 1701"/>
              <a:gd name="T35" fmla="*/ 780 h 1758"/>
              <a:gd name="T36" fmla="*/ 252 w 1701"/>
              <a:gd name="T37" fmla="*/ 1353 h 1758"/>
              <a:gd name="T38" fmla="*/ 339 w 1701"/>
              <a:gd name="T39" fmla="*/ 1451 h 1758"/>
              <a:gd name="T40" fmla="*/ 463 w 1701"/>
              <a:gd name="T41" fmla="*/ 1326 h 1758"/>
              <a:gd name="T42" fmla="*/ 463 w 1701"/>
              <a:gd name="T43" fmla="*/ 1233 h 1758"/>
              <a:gd name="T44" fmla="*/ 1220 w 1701"/>
              <a:gd name="T45" fmla="*/ 412 h 1758"/>
              <a:gd name="T46" fmla="*/ 1288 w 1701"/>
              <a:gd name="T47" fmla="*/ 478 h 1758"/>
              <a:gd name="T48" fmla="*/ 1453 w 1701"/>
              <a:gd name="T49" fmla="*/ 339 h 1758"/>
              <a:gd name="T50" fmla="*/ 1453 w 1701"/>
              <a:gd name="T51" fmla="*/ 246 h 1758"/>
              <a:gd name="T52" fmla="*/ 1240 w 1701"/>
              <a:gd name="T53" fmla="*/ 365 h 1758"/>
              <a:gd name="T54" fmla="*/ 463 w 1701"/>
              <a:gd name="T55" fmla="*/ 458 h 1758"/>
              <a:gd name="T56" fmla="*/ 463 w 1701"/>
              <a:gd name="T57" fmla="*/ 365 h 1758"/>
              <a:gd name="T58" fmla="*/ 250 w 1701"/>
              <a:gd name="T59" fmla="*/ 245 h 1758"/>
              <a:gd name="T60" fmla="*/ 372 w 1701"/>
              <a:gd name="T61" fmla="*/ 458 h 1758"/>
              <a:gd name="T62" fmla="*/ 463 w 1701"/>
              <a:gd name="T63" fmla="*/ 458 h 1758"/>
              <a:gd name="T64" fmla="*/ 1452 w 1701"/>
              <a:gd name="T65" fmla="*/ 1444 h 1758"/>
              <a:gd name="T66" fmla="*/ 1333 w 1701"/>
              <a:gd name="T67" fmla="*/ 1233 h 1758"/>
              <a:gd name="T68" fmla="*/ 1239 w 1701"/>
              <a:gd name="T69" fmla="*/ 1326 h 1758"/>
              <a:gd name="T70" fmla="*/ 1359 w 1701"/>
              <a:gd name="T71" fmla="*/ 1446 h 1758"/>
              <a:gd name="T72" fmla="*/ 1172 w 1701"/>
              <a:gd name="T73" fmla="*/ 1160 h 1758"/>
              <a:gd name="T74" fmla="*/ 973 w 1701"/>
              <a:gd name="T75" fmla="*/ 1428 h 1758"/>
              <a:gd name="T76" fmla="*/ 615 w 1701"/>
              <a:gd name="T77" fmla="*/ 1330 h 1758"/>
              <a:gd name="T78" fmla="*/ 542 w 1701"/>
              <a:gd name="T79" fmla="*/ 531 h 1758"/>
              <a:gd name="T80" fmla="*/ 849 w 1701"/>
              <a:gd name="T81" fmla="*/ 407 h 1758"/>
              <a:gd name="T82" fmla="*/ 904 w 1701"/>
              <a:gd name="T83" fmla="*/ 1240 h 1758"/>
              <a:gd name="T84" fmla="*/ 788 w 1701"/>
              <a:gd name="T85" fmla="*/ 1240 h 1758"/>
              <a:gd name="T86" fmla="*/ 904 w 1701"/>
              <a:gd name="T87" fmla="*/ 1240 h 1758"/>
              <a:gd name="T88" fmla="*/ 846 w 1701"/>
              <a:gd name="T89" fmla="*/ 633 h 1758"/>
              <a:gd name="T90" fmla="*/ 668 w 1701"/>
              <a:gd name="T91" fmla="*/ 745 h 1758"/>
              <a:gd name="T92" fmla="*/ 770 w 1701"/>
              <a:gd name="T93" fmla="*/ 800 h 1758"/>
              <a:gd name="T94" fmla="*/ 846 w 1701"/>
              <a:gd name="T95" fmla="*/ 749 h 1758"/>
              <a:gd name="T96" fmla="*/ 872 w 1701"/>
              <a:gd name="T97" fmla="*/ 907 h 1758"/>
              <a:gd name="T98" fmla="*/ 788 w 1701"/>
              <a:gd name="T99" fmla="*/ 1068 h 1758"/>
              <a:gd name="T100" fmla="*/ 904 w 1701"/>
              <a:gd name="T101" fmla="*/ 1068 h 1758"/>
              <a:gd name="T102" fmla="*/ 909 w 1701"/>
              <a:gd name="T103" fmla="*/ 1018 h 17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701" h="1758">
                <a:moveTo>
                  <a:pt x="722" y="1670"/>
                </a:moveTo>
                <a:cubicBezTo>
                  <a:pt x="683" y="1664"/>
                  <a:pt x="654" y="1630"/>
                  <a:pt x="654" y="1591"/>
                </a:cubicBezTo>
                <a:cubicBezTo>
                  <a:pt x="654" y="1540"/>
                  <a:pt x="654" y="1540"/>
                  <a:pt x="654" y="1540"/>
                </a:cubicBezTo>
                <a:cubicBezTo>
                  <a:pt x="654" y="1512"/>
                  <a:pt x="676" y="1490"/>
                  <a:pt x="703" y="1490"/>
                </a:cubicBezTo>
                <a:cubicBezTo>
                  <a:pt x="1001" y="1490"/>
                  <a:pt x="1001" y="1490"/>
                  <a:pt x="1001" y="1490"/>
                </a:cubicBezTo>
                <a:cubicBezTo>
                  <a:pt x="1027" y="1492"/>
                  <a:pt x="1048" y="1513"/>
                  <a:pt x="1048" y="1540"/>
                </a:cubicBezTo>
                <a:cubicBezTo>
                  <a:pt x="1048" y="1591"/>
                  <a:pt x="1048" y="1591"/>
                  <a:pt x="1048" y="1591"/>
                </a:cubicBezTo>
                <a:cubicBezTo>
                  <a:pt x="1048" y="1630"/>
                  <a:pt x="1019" y="1664"/>
                  <a:pt x="979" y="1670"/>
                </a:cubicBezTo>
                <a:cubicBezTo>
                  <a:pt x="967" y="1716"/>
                  <a:pt x="967" y="1716"/>
                  <a:pt x="967" y="1716"/>
                </a:cubicBezTo>
                <a:cubicBezTo>
                  <a:pt x="960" y="1740"/>
                  <a:pt x="938" y="1757"/>
                  <a:pt x="913" y="1758"/>
                </a:cubicBezTo>
                <a:cubicBezTo>
                  <a:pt x="789" y="1758"/>
                  <a:pt x="789" y="1758"/>
                  <a:pt x="789" y="1758"/>
                </a:cubicBezTo>
                <a:cubicBezTo>
                  <a:pt x="764" y="1758"/>
                  <a:pt x="741" y="1741"/>
                  <a:pt x="735" y="1716"/>
                </a:cubicBezTo>
                <a:lnTo>
                  <a:pt x="722" y="1670"/>
                </a:lnTo>
                <a:close/>
                <a:moveTo>
                  <a:pt x="853" y="298"/>
                </a:moveTo>
                <a:cubicBezTo>
                  <a:pt x="888" y="298"/>
                  <a:pt x="917" y="269"/>
                  <a:pt x="918" y="233"/>
                </a:cubicBezTo>
                <a:cubicBezTo>
                  <a:pt x="918" y="63"/>
                  <a:pt x="918" y="63"/>
                  <a:pt x="918" y="63"/>
                </a:cubicBezTo>
                <a:cubicBezTo>
                  <a:pt x="916" y="28"/>
                  <a:pt x="885" y="0"/>
                  <a:pt x="849" y="2"/>
                </a:cubicBezTo>
                <a:cubicBezTo>
                  <a:pt x="816" y="4"/>
                  <a:pt x="789" y="30"/>
                  <a:pt x="787" y="63"/>
                </a:cubicBezTo>
                <a:cubicBezTo>
                  <a:pt x="787" y="233"/>
                  <a:pt x="787" y="233"/>
                  <a:pt x="787" y="233"/>
                </a:cubicBezTo>
                <a:cubicBezTo>
                  <a:pt x="788" y="269"/>
                  <a:pt x="817" y="298"/>
                  <a:pt x="853" y="298"/>
                </a:cubicBezTo>
                <a:moveTo>
                  <a:pt x="240" y="911"/>
                </a:moveTo>
                <a:cubicBezTo>
                  <a:pt x="275" y="910"/>
                  <a:pt x="304" y="881"/>
                  <a:pt x="305" y="846"/>
                </a:cubicBezTo>
                <a:cubicBezTo>
                  <a:pt x="305" y="809"/>
                  <a:pt x="276" y="780"/>
                  <a:pt x="240" y="780"/>
                </a:cubicBezTo>
                <a:cubicBezTo>
                  <a:pt x="71" y="780"/>
                  <a:pt x="71" y="780"/>
                  <a:pt x="71" y="780"/>
                </a:cubicBezTo>
                <a:cubicBezTo>
                  <a:pt x="35" y="778"/>
                  <a:pt x="4" y="806"/>
                  <a:pt x="2" y="842"/>
                </a:cubicBezTo>
                <a:cubicBezTo>
                  <a:pt x="0" y="878"/>
                  <a:pt x="28" y="909"/>
                  <a:pt x="64" y="911"/>
                </a:cubicBezTo>
                <a:cubicBezTo>
                  <a:pt x="66" y="911"/>
                  <a:pt x="68" y="911"/>
                  <a:pt x="71" y="911"/>
                </a:cubicBezTo>
                <a:lnTo>
                  <a:pt x="240" y="911"/>
                </a:lnTo>
                <a:close/>
                <a:moveTo>
                  <a:pt x="1635" y="780"/>
                </a:moveTo>
                <a:cubicBezTo>
                  <a:pt x="1466" y="780"/>
                  <a:pt x="1466" y="780"/>
                  <a:pt x="1466" y="780"/>
                </a:cubicBezTo>
                <a:cubicBezTo>
                  <a:pt x="1430" y="782"/>
                  <a:pt x="1402" y="813"/>
                  <a:pt x="1404" y="849"/>
                </a:cubicBezTo>
                <a:cubicBezTo>
                  <a:pt x="1406" y="882"/>
                  <a:pt x="1432" y="909"/>
                  <a:pt x="1466" y="911"/>
                </a:cubicBezTo>
                <a:cubicBezTo>
                  <a:pt x="1635" y="911"/>
                  <a:pt x="1635" y="911"/>
                  <a:pt x="1635" y="911"/>
                </a:cubicBezTo>
                <a:cubicBezTo>
                  <a:pt x="1670" y="911"/>
                  <a:pt x="1699" y="882"/>
                  <a:pt x="1700" y="847"/>
                </a:cubicBezTo>
                <a:cubicBezTo>
                  <a:pt x="1701" y="830"/>
                  <a:pt x="1695" y="813"/>
                  <a:pt x="1683" y="801"/>
                </a:cubicBezTo>
                <a:cubicBezTo>
                  <a:pt x="1671" y="788"/>
                  <a:pt x="1653" y="780"/>
                  <a:pt x="1635" y="780"/>
                </a:cubicBezTo>
                <a:moveTo>
                  <a:pt x="372" y="1232"/>
                </a:moveTo>
                <a:cubicBezTo>
                  <a:pt x="252" y="1353"/>
                  <a:pt x="252" y="1353"/>
                  <a:pt x="252" y="1353"/>
                </a:cubicBezTo>
                <a:cubicBezTo>
                  <a:pt x="225" y="1377"/>
                  <a:pt x="222" y="1418"/>
                  <a:pt x="247" y="1445"/>
                </a:cubicBezTo>
                <a:cubicBezTo>
                  <a:pt x="271" y="1472"/>
                  <a:pt x="312" y="1475"/>
                  <a:pt x="339" y="1451"/>
                </a:cubicBezTo>
                <a:cubicBezTo>
                  <a:pt x="341" y="1449"/>
                  <a:pt x="342" y="1448"/>
                  <a:pt x="344" y="1446"/>
                </a:cubicBezTo>
                <a:cubicBezTo>
                  <a:pt x="463" y="1326"/>
                  <a:pt x="463" y="1326"/>
                  <a:pt x="463" y="1326"/>
                </a:cubicBezTo>
                <a:cubicBezTo>
                  <a:pt x="489" y="1301"/>
                  <a:pt x="490" y="1259"/>
                  <a:pt x="465" y="1234"/>
                </a:cubicBezTo>
                <a:cubicBezTo>
                  <a:pt x="464" y="1233"/>
                  <a:pt x="464" y="1233"/>
                  <a:pt x="463" y="1233"/>
                </a:cubicBezTo>
                <a:cubicBezTo>
                  <a:pt x="438" y="1209"/>
                  <a:pt x="398" y="1208"/>
                  <a:pt x="372" y="1232"/>
                </a:cubicBezTo>
                <a:moveTo>
                  <a:pt x="1220" y="412"/>
                </a:moveTo>
                <a:cubicBezTo>
                  <a:pt x="1221" y="430"/>
                  <a:pt x="1228" y="448"/>
                  <a:pt x="1241" y="460"/>
                </a:cubicBezTo>
                <a:cubicBezTo>
                  <a:pt x="1254" y="471"/>
                  <a:pt x="1271" y="478"/>
                  <a:pt x="1288" y="478"/>
                </a:cubicBezTo>
                <a:cubicBezTo>
                  <a:pt x="1305" y="478"/>
                  <a:pt x="1321" y="471"/>
                  <a:pt x="1334" y="459"/>
                </a:cubicBezTo>
                <a:cubicBezTo>
                  <a:pt x="1453" y="339"/>
                  <a:pt x="1453" y="339"/>
                  <a:pt x="1453" y="339"/>
                </a:cubicBezTo>
                <a:cubicBezTo>
                  <a:pt x="1479" y="314"/>
                  <a:pt x="1480" y="272"/>
                  <a:pt x="1454" y="247"/>
                </a:cubicBezTo>
                <a:cubicBezTo>
                  <a:pt x="1454" y="246"/>
                  <a:pt x="1454" y="246"/>
                  <a:pt x="1453" y="246"/>
                </a:cubicBezTo>
                <a:cubicBezTo>
                  <a:pt x="1427" y="220"/>
                  <a:pt x="1386" y="220"/>
                  <a:pt x="1360" y="246"/>
                </a:cubicBezTo>
                <a:cubicBezTo>
                  <a:pt x="1240" y="365"/>
                  <a:pt x="1240" y="365"/>
                  <a:pt x="1240" y="365"/>
                </a:cubicBezTo>
                <a:cubicBezTo>
                  <a:pt x="1228" y="378"/>
                  <a:pt x="1220" y="395"/>
                  <a:pt x="1220" y="412"/>
                </a:cubicBezTo>
                <a:moveTo>
                  <a:pt x="463" y="458"/>
                </a:moveTo>
                <a:cubicBezTo>
                  <a:pt x="489" y="433"/>
                  <a:pt x="490" y="392"/>
                  <a:pt x="465" y="366"/>
                </a:cubicBezTo>
                <a:cubicBezTo>
                  <a:pt x="464" y="365"/>
                  <a:pt x="464" y="365"/>
                  <a:pt x="463" y="365"/>
                </a:cubicBezTo>
                <a:cubicBezTo>
                  <a:pt x="344" y="245"/>
                  <a:pt x="344" y="245"/>
                  <a:pt x="344" y="245"/>
                </a:cubicBezTo>
                <a:cubicBezTo>
                  <a:pt x="318" y="219"/>
                  <a:pt x="276" y="219"/>
                  <a:pt x="250" y="245"/>
                </a:cubicBezTo>
                <a:cubicBezTo>
                  <a:pt x="224" y="271"/>
                  <a:pt x="224" y="313"/>
                  <a:pt x="250" y="339"/>
                </a:cubicBezTo>
                <a:cubicBezTo>
                  <a:pt x="372" y="458"/>
                  <a:pt x="372" y="458"/>
                  <a:pt x="372" y="458"/>
                </a:cubicBezTo>
                <a:cubicBezTo>
                  <a:pt x="397" y="484"/>
                  <a:pt x="437" y="484"/>
                  <a:pt x="463" y="459"/>
                </a:cubicBezTo>
                <a:cubicBezTo>
                  <a:pt x="463" y="459"/>
                  <a:pt x="463" y="459"/>
                  <a:pt x="463" y="458"/>
                </a:cubicBezTo>
                <a:moveTo>
                  <a:pt x="1359" y="1446"/>
                </a:moveTo>
                <a:cubicBezTo>
                  <a:pt x="1386" y="1471"/>
                  <a:pt x="1427" y="1470"/>
                  <a:pt x="1452" y="1444"/>
                </a:cubicBezTo>
                <a:cubicBezTo>
                  <a:pt x="1476" y="1418"/>
                  <a:pt x="1476" y="1378"/>
                  <a:pt x="1451" y="1353"/>
                </a:cubicBezTo>
                <a:cubicBezTo>
                  <a:pt x="1333" y="1233"/>
                  <a:pt x="1333" y="1233"/>
                  <a:pt x="1333" y="1233"/>
                </a:cubicBezTo>
                <a:cubicBezTo>
                  <a:pt x="1307" y="1208"/>
                  <a:pt x="1266" y="1208"/>
                  <a:pt x="1240" y="1233"/>
                </a:cubicBezTo>
                <a:cubicBezTo>
                  <a:pt x="1214" y="1258"/>
                  <a:pt x="1213" y="1300"/>
                  <a:pt x="1239" y="1326"/>
                </a:cubicBezTo>
                <a:cubicBezTo>
                  <a:pt x="1239" y="1326"/>
                  <a:pt x="1239" y="1326"/>
                  <a:pt x="1240" y="1327"/>
                </a:cubicBezTo>
                <a:lnTo>
                  <a:pt x="1359" y="1446"/>
                </a:lnTo>
                <a:close/>
                <a:moveTo>
                  <a:pt x="1297" y="851"/>
                </a:moveTo>
                <a:cubicBezTo>
                  <a:pt x="1297" y="966"/>
                  <a:pt x="1252" y="1077"/>
                  <a:pt x="1172" y="1160"/>
                </a:cubicBezTo>
                <a:cubicBezTo>
                  <a:pt x="1126" y="1206"/>
                  <a:pt x="1097" y="1266"/>
                  <a:pt x="1087" y="1331"/>
                </a:cubicBezTo>
                <a:cubicBezTo>
                  <a:pt x="1078" y="1386"/>
                  <a:pt x="1030" y="1427"/>
                  <a:pt x="973" y="1428"/>
                </a:cubicBezTo>
                <a:cubicBezTo>
                  <a:pt x="728" y="1428"/>
                  <a:pt x="728" y="1428"/>
                  <a:pt x="728" y="1428"/>
                </a:cubicBezTo>
                <a:cubicBezTo>
                  <a:pt x="671" y="1428"/>
                  <a:pt x="623" y="1387"/>
                  <a:pt x="615" y="1330"/>
                </a:cubicBezTo>
                <a:cubicBezTo>
                  <a:pt x="605" y="1266"/>
                  <a:pt x="575" y="1206"/>
                  <a:pt x="530" y="1159"/>
                </a:cubicBezTo>
                <a:cubicBezTo>
                  <a:pt x="360" y="983"/>
                  <a:pt x="365" y="701"/>
                  <a:pt x="542" y="531"/>
                </a:cubicBezTo>
                <a:cubicBezTo>
                  <a:pt x="624" y="452"/>
                  <a:pt x="733" y="408"/>
                  <a:pt x="846" y="407"/>
                </a:cubicBezTo>
                <a:cubicBezTo>
                  <a:pt x="849" y="407"/>
                  <a:pt x="849" y="407"/>
                  <a:pt x="849" y="407"/>
                </a:cubicBezTo>
                <a:cubicBezTo>
                  <a:pt x="1095" y="406"/>
                  <a:pt x="1296" y="605"/>
                  <a:pt x="1297" y="851"/>
                </a:cubicBezTo>
                <a:moveTo>
                  <a:pt x="904" y="1240"/>
                </a:moveTo>
                <a:cubicBezTo>
                  <a:pt x="904" y="1208"/>
                  <a:pt x="878" y="1182"/>
                  <a:pt x="846" y="1182"/>
                </a:cubicBezTo>
                <a:cubicBezTo>
                  <a:pt x="814" y="1182"/>
                  <a:pt x="788" y="1208"/>
                  <a:pt x="788" y="1240"/>
                </a:cubicBezTo>
                <a:cubicBezTo>
                  <a:pt x="788" y="1272"/>
                  <a:pt x="814" y="1299"/>
                  <a:pt x="846" y="1299"/>
                </a:cubicBezTo>
                <a:cubicBezTo>
                  <a:pt x="878" y="1298"/>
                  <a:pt x="904" y="1272"/>
                  <a:pt x="904" y="1240"/>
                </a:cubicBezTo>
                <a:moveTo>
                  <a:pt x="1043" y="824"/>
                </a:moveTo>
                <a:cubicBezTo>
                  <a:pt x="1039" y="718"/>
                  <a:pt x="952" y="634"/>
                  <a:pt x="846" y="633"/>
                </a:cubicBezTo>
                <a:cubicBezTo>
                  <a:pt x="845" y="633"/>
                  <a:pt x="845" y="633"/>
                  <a:pt x="845" y="633"/>
                </a:cubicBezTo>
                <a:cubicBezTo>
                  <a:pt x="769" y="633"/>
                  <a:pt x="701" y="677"/>
                  <a:pt x="668" y="745"/>
                </a:cubicBezTo>
                <a:cubicBezTo>
                  <a:pt x="653" y="773"/>
                  <a:pt x="663" y="808"/>
                  <a:pt x="691" y="823"/>
                </a:cubicBezTo>
                <a:cubicBezTo>
                  <a:pt x="720" y="839"/>
                  <a:pt x="755" y="828"/>
                  <a:pt x="770" y="800"/>
                </a:cubicBezTo>
                <a:cubicBezTo>
                  <a:pt x="771" y="799"/>
                  <a:pt x="772" y="797"/>
                  <a:pt x="773" y="795"/>
                </a:cubicBezTo>
                <a:cubicBezTo>
                  <a:pt x="786" y="767"/>
                  <a:pt x="814" y="749"/>
                  <a:pt x="846" y="749"/>
                </a:cubicBezTo>
                <a:cubicBezTo>
                  <a:pt x="889" y="750"/>
                  <a:pt x="925" y="784"/>
                  <a:pt x="928" y="828"/>
                </a:cubicBezTo>
                <a:cubicBezTo>
                  <a:pt x="929" y="864"/>
                  <a:pt x="906" y="896"/>
                  <a:pt x="872" y="907"/>
                </a:cubicBezTo>
                <a:cubicBezTo>
                  <a:pt x="823" y="924"/>
                  <a:pt x="789" y="970"/>
                  <a:pt x="788" y="1022"/>
                </a:cubicBezTo>
                <a:cubicBezTo>
                  <a:pt x="788" y="1068"/>
                  <a:pt x="788" y="1068"/>
                  <a:pt x="788" y="1068"/>
                </a:cubicBezTo>
                <a:cubicBezTo>
                  <a:pt x="790" y="1100"/>
                  <a:pt x="817" y="1125"/>
                  <a:pt x="849" y="1123"/>
                </a:cubicBezTo>
                <a:cubicBezTo>
                  <a:pt x="879" y="1121"/>
                  <a:pt x="902" y="1098"/>
                  <a:pt x="904" y="1068"/>
                </a:cubicBezTo>
                <a:cubicBezTo>
                  <a:pt x="904" y="1023"/>
                  <a:pt x="904" y="1023"/>
                  <a:pt x="904" y="1023"/>
                </a:cubicBezTo>
                <a:cubicBezTo>
                  <a:pt x="904" y="1020"/>
                  <a:pt x="908" y="1018"/>
                  <a:pt x="909" y="1018"/>
                </a:cubicBezTo>
                <a:cubicBezTo>
                  <a:pt x="992" y="990"/>
                  <a:pt x="1046" y="911"/>
                  <a:pt x="1043" y="824"/>
                </a:cubicBezTo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7" name="사각형: 둥근 모서리 37"/>
          <p:cNvSpPr/>
          <p:nvPr/>
        </p:nvSpPr>
        <p:spPr>
          <a:xfrm>
            <a:off x="292648" y="1170148"/>
            <a:ext cx="2205950" cy="746941"/>
          </a:xfrm>
          <a:prstGeom prst="roundRect">
            <a:avLst>
              <a:gd name="adj" fmla="val 29024"/>
            </a:avLst>
          </a:prstGeom>
          <a:solidFill>
            <a:srgbClr val="A5A5A5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-80" normalizeH="0" baseline="0" noProof="0" dirty="0">
              <a:ln>
                <a:solidFill>
                  <a:sysClr val="window" lastClr="FFFFFF">
                    <a:lumMod val="85000"/>
                    <a:alpha val="0"/>
                  </a:sysClr>
                </a:solidFill>
              </a:ln>
              <a:solidFill>
                <a:sysClr val="window" lastClr="FFFFFF">
                  <a:lumMod val="85000"/>
                </a:sys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+mn-cs"/>
            </a:endParaRPr>
          </a:p>
        </p:txBody>
      </p:sp>
      <p:sp>
        <p:nvSpPr>
          <p:cNvPr id="48" name="사각형: 둥근 모서리 34">
            <a:extLst>
              <a:ext uri="{FF2B5EF4-FFF2-40B4-BE49-F238E27FC236}">
                <a16:creationId xmlns:a16="http://schemas.microsoft.com/office/drawing/2014/main" id="{6B2D1C22-DB3B-4A4C-B933-71B7FB583B59}"/>
              </a:ext>
            </a:extLst>
          </p:cNvPr>
          <p:cNvSpPr/>
          <p:nvPr/>
        </p:nvSpPr>
        <p:spPr>
          <a:xfrm>
            <a:off x="198000" y="1629023"/>
            <a:ext cx="3267182" cy="4853529"/>
          </a:xfrm>
          <a:prstGeom prst="roundRect">
            <a:avLst>
              <a:gd name="adj" fmla="val 7893"/>
            </a:avLst>
          </a:prstGeom>
          <a:solidFill>
            <a:schemeClr val="bg1"/>
          </a:solidFill>
          <a:ln>
            <a:noFill/>
          </a:ln>
          <a:effectLst>
            <a:outerShdw blurRad="152400" dist="38100" dir="5400000" sx="98000" sy="98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buClr>
                <a:srgbClr val="C6BF96"/>
              </a:buClr>
            </a:pPr>
            <a:r>
              <a: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ko-KR" altLang="en-US" sz="2400" spc="-8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21669" y="1235842"/>
            <a:ext cx="161984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  <a:scene3d>
              <a:camera prst="orthographicFront"/>
              <a:lightRig rig="threePt" dir="tl"/>
            </a:scene3d>
            <a:sp3d>
              <a:bevelT w="1270" h="1270"/>
              <a:contourClr>
                <a:srgbClr val="001746"/>
              </a:contourClr>
            </a:sp3d>
          </a:bodyPr>
          <a:lstStyle>
            <a:defPPr>
              <a:defRPr lang="ko-KR"/>
            </a:defPPr>
            <a:lvl1pPr algn="ctr">
              <a:defRPr sz="2400" b="1" spc="-5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defRPr>
            </a:lvl1pPr>
          </a:lstStyle>
          <a:p>
            <a:pPr algn="l"/>
            <a:r>
              <a:rPr lang="ko-KR" altLang="en-US" sz="2000" spc="-150" dirty="0">
                <a:solidFill>
                  <a:schemeClr val="bg1"/>
                </a:solidFill>
                <a:latin typeface="+mn-ea"/>
                <a:ea typeface="+mn-ea"/>
              </a:rPr>
              <a:t>관련 사진</a:t>
            </a:r>
          </a:p>
        </p:txBody>
      </p:sp>
      <p:sp>
        <p:nvSpPr>
          <p:cNvPr id="51" name="Freeform 93">
            <a:extLst>
              <a:ext uri="{FF2B5EF4-FFF2-40B4-BE49-F238E27FC236}">
                <a16:creationId xmlns:a16="http://schemas.microsoft.com/office/drawing/2014/main" id="{B052F567-7323-44B0-A45F-EB199DAF790E}"/>
              </a:ext>
            </a:extLst>
          </p:cNvPr>
          <p:cNvSpPr>
            <a:spLocks noEditPoints="1"/>
          </p:cNvSpPr>
          <p:nvPr/>
        </p:nvSpPr>
        <p:spPr bwMode="auto">
          <a:xfrm>
            <a:off x="396000" y="1235842"/>
            <a:ext cx="508126" cy="307776"/>
          </a:xfrm>
          <a:custGeom>
            <a:avLst/>
            <a:gdLst>
              <a:gd name="T0" fmla="*/ 316 w 338"/>
              <a:gd name="T1" fmla="*/ 88 h 256"/>
              <a:gd name="T2" fmla="*/ 294 w 338"/>
              <a:gd name="T3" fmla="*/ 30 h 256"/>
              <a:gd name="T4" fmla="*/ 274 w 338"/>
              <a:gd name="T5" fmla="*/ 8 h 256"/>
              <a:gd name="T6" fmla="*/ 250 w 338"/>
              <a:gd name="T7" fmla="*/ 0 h 256"/>
              <a:gd name="T8" fmla="*/ 248 w 338"/>
              <a:gd name="T9" fmla="*/ 0 h 256"/>
              <a:gd name="T10" fmla="*/ 238 w 338"/>
              <a:gd name="T11" fmla="*/ 4 h 256"/>
              <a:gd name="T12" fmla="*/ 234 w 338"/>
              <a:gd name="T13" fmla="*/ 14 h 256"/>
              <a:gd name="T14" fmla="*/ 244 w 338"/>
              <a:gd name="T15" fmla="*/ 26 h 256"/>
              <a:gd name="T16" fmla="*/ 250 w 338"/>
              <a:gd name="T17" fmla="*/ 28 h 256"/>
              <a:gd name="T18" fmla="*/ 252 w 338"/>
              <a:gd name="T19" fmla="*/ 28 h 256"/>
              <a:gd name="T20" fmla="*/ 272 w 338"/>
              <a:gd name="T21" fmla="*/ 44 h 256"/>
              <a:gd name="T22" fmla="*/ 288 w 338"/>
              <a:gd name="T23" fmla="*/ 88 h 256"/>
              <a:gd name="T24" fmla="*/ 32 w 338"/>
              <a:gd name="T25" fmla="*/ 152 h 256"/>
              <a:gd name="T26" fmla="*/ 68 w 338"/>
              <a:gd name="T27" fmla="*/ 44 h 256"/>
              <a:gd name="T28" fmla="*/ 82 w 338"/>
              <a:gd name="T29" fmla="*/ 30 h 256"/>
              <a:gd name="T30" fmla="*/ 88 w 338"/>
              <a:gd name="T31" fmla="*/ 28 h 256"/>
              <a:gd name="T32" fmla="*/ 94 w 338"/>
              <a:gd name="T33" fmla="*/ 26 h 256"/>
              <a:gd name="T34" fmla="*/ 102 w 338"/>
              <a:gd name="T35" fmla="*/ 14 h 256"/>
              <a:gd name="T36" fmla="*/ 98 w 338"/>
              <a:gd name="T37" fmla="*/ 4 h 256"/>
              <a:gd name="T38" fmla="*/ 90 w 338"/>
              <a:gd name="T39" fmla="*/ 0 h 256"/>
              <a:gd name="T40" fmla="*/ 72 w 338"/>
              <a:gd name="T41" fmla="*/ 4 h 256"/>
              <a:gd name="T42" fmla="*/ 52 w 338"/>
              <a:gd name="T43" fmla="*/ 20 h 256"/>
              <a:gd name="T44" fmla="*/ 34 w 338"/>
              <a:gd name="T45" fmla="*/ 54 h 256"/>
              <a:gd name="T46" fmla="*/ 4 w 338"/>
              <a:gd name="T47" fmla="*/ 152 h 256"/>
              <a:gd name="T48" fmla="*/ 0 w 338"/>
              <a:gd name="T49" fmla="*/ 168 h 256"/>
              <a:gd name="T50" fmla="*/ 6 w 338"/>
              <a:gd name="T51" fmla="*/ 208 h 256"/>
              <a:gd name="T52" fmla="*/ 12 w 338"/>
              <a:gd name="T53" fmla="*/ 234 h 256"/>
              <a:gd name="T54" fmla="*/ 24 w 338"/>
              <a:gd name="T55" fmla="*/ 250 h 256"/>
              <a:gd name="T56" fmla="*/ 124 w 338"/>
              <a:gd name="T57" fmla="*/ 256 h 256"/>
              <a:gd name="T58" fmla="*/ 136 w 338"/>
              <a:gd name="T59" fmla="*/ 254 h 256"/>
              <a:gd name="T60" fmla="*/ 156 w 338"/>
              <a:gd name="T61" fmla="*/ 224 h 256"/>
              <a:gd name="T62" fmla="*/ 164 w 338"/>
              <a:gd name="T63" fmla="*/ 182 h 256"/>
              <a:gd name="T64" fmla="*/ 180 w 338"/>
              <a:gd name="T65" fmla="*/ 184 h 256"/>
              <a:gd name="T66" fmla="*/ 182 w 338"/>
              <a:gd name="T67" fmla="*/ 224 h 256"/>
              <a:gd name="T68" fmla="*/ 202 w 338"/>
              <a:gd name="T69" fmla="*/ 254 h 256"/>
              <a:gd name="T70" fmla="*/ 298 w 338"/>
              <a:gd name="T71" fmla="*/ 256 h 256"/>
              <a:gd name="T72" fmla="*/ 316 w 338"/>
              <a:gd name="T73" fmla="*/ 250 h 256"/>
              <a:gd name="T74" fmla="*/ 326 w 338"/>
              <a:gd name="T75" fmla="*/ 234 h 256"/>
              <a:gd name="T76" fmla="*/ 332 w 338"/>
              <a:gd name="T77" fmla="*/ 208 h 256"/>
              <a:gd name="T78" fmla="*/ 338 w 338"/>
              <a:gd name="T79" fmla="*/ 168 h 256"/>
              <a:gd name="T80" fmla="*/ 336 w 338"/>
              <a:gd name="T81" fmla="*/ 152 h 256"/>
              <a:gd name="T82" fmla="*/ 130 w 338"/>
              <a:gd name="T83" fmla="*/ 220 h 256"/>
              <a:gd name="T84" fmla="*/ 124 w 338"/>
              <a:gd name="T85" fmla="*/ 228 h 256"/>
              <a:gd name="T86" fmla="*/ 40 w 338"/>
              <a:gd name="T87" fmla="*/ 228 h 256"/>
              <a:gd name="T88" fmla="*/ 34 w 338"/>
              <a:gd name="T89" fmla="*/ 204 h 256"/>
              <a:gd name="T90" fmla="*/ 132 w 338"/>
              <a:gd name="T91" fmla="*/ 180 h 256"/>
              <a:gd name="T92" fmla="*/ 306 w 338"/>
              <a:gd name="T93" fmla="*/ 204 h 256"/>
              <a:gd name="T94" fmla="*/ 300 w 338"/>
              <a:gd name="T95" fmla="*/ 228 h 256"/>
              <a:gd name="T96" fmla="*/ 214 w 338"/>
              <a:gd name="T97" fmla="*/ 228 h 256"/>
              <a:gd name="T98" fmla="*/ 210 w 338"/>
              <a:gd name="T99" fmla="*/ 220 h 256"/>
              <a:gd name="T100" fmla="*/ 310 w 338"/>
              <a:gd name="T101" fmla="*/ 180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8" h="256">
                <a:moveTo>
                  <a:pt x="336" y="152"/>
                </a:moveTo>
                <a:lnTo>
                  <a:pt x="336" y="152"/>
                </a:lnTo>
                <a:lnTo>
                  <a:pt x="316" y="88"/>
                </a:lnTo>
                <a:lnTo>
                  <a:pt x="304" y="54"/>
                </a:lnTo>
                <a:lnTo>
                  <a:pt x="294" y="30"/>
                </a:lnTo>
                <a:lnTo>
                  <a:pt x="294" y="30"/>
                </a:lnTo>
                <a:lnTo>
                  <a:pt x="288" y="20"/>
                </a:lnTo>
                <a:lnTo>
                  <a:pt x="280" y="14"/>
                </a:lnTo>
                <a:lnTo>
                  <a:pt x="274" y="8"/>
                </a:lnTo>
                <a:lnTo>
                  <a:pt x="266" y="4"/>
                </a:lnTo>
                <a:lnTo>
                  <a:pt x="256" y="2"/>
                </a:lnTo>
                <a:lnTo>
                  <a:pt x="250" y="0"/>
                </a:lnTo>
                <a:lnTo>
                  <a:pt x="250" y="0"/>
                </a:lnTo>
                <a:lnTo>
                  <a:pt x="250" y="0"/>
                </a:lnTo>
                <a:lnTo>
                  <a:pt x="248" y="0"/>
                </a:lnTo>
                <a:lnTo>
                  <a:pt x="248" y="0"/>
                </a:lnTo>
                <a:lnTo>
                  <a:pt x="244" y="2"/>
                </a:lnTo>
                <a:lnTo>
                  <a:pt x="238" y="4"/>
                </a:lnTo>
                <a:lnTo>
                  <a:pt x="236" y="8"/>
                </a:lnTo>
                <a:lnTo>
                  <a:pt x="234" y="14"/>
                </a:lnTo>
                <a:lnTo>
                  <a:pt x="234" y="14"/>
                </a:lnTo>
                <a:lnTo>
                  <a:pt x="236" y="20"/>
                </a:lnTo>
                <a:lnTo>
                  <a:pt x="238" y="24"/>
                </a:lnTo>
                <a:lnTo>
                  <a:pt x="244" y="26"/>
                </a:lnTo>
                <a:lnTo>
                  <a:pt x="248" y="28"/>
                </a:lnTo>
                <a:lnTo>
                  <a:pt x="248" y="28"/>
                </a:lnTo>
                <a:lnTo>
                  <a:pt x="250" y="28"/>
                </a:lnTo>
                <a:lnTo>
                  <a:pt x="250" y="28"/>
                </a:lnTo>
                <a:lnTo>
                  <a:pt x="250" y="28"/>
                </a:lnTo>
                <a:lnTo>
                  <a:pt x="252" y="28"/>
                </a:lnTo>
                <a:lnTo>
                  <a:pt x="258" y="30"/>
                </a:lnTo>
                <a:lnTo>
                  <a:pt x="264" y="36"/>
                </a:lnTo>
                <a:lnTo>
                  <a:pt x="272" y="44"/>
                </a:lnTo>
                <a:lnTo>
                  <a:pt x="272" y="44"/>
                </a:lnTo>
                <a:lnTo>
                  <a:pt x="278" y="60"/>
                </a:lnTo>
                <a:lnTo>
                  <a:pt x="288" y="88"/>
                </a:lnTo>
                <a:lnTo>
                  <a:pt x="306" y="152"/>
                </a:lnTo>
                <a:lnTo>
                  <a:pt x="32" y="152"/>
                </a:lnTo>
                <a:lnTo>
                  <a:pt x="32" y="152"/>
                </a:lnTo>
                <a:lnTo>
                  <a:pt x="52" y="88"/>
                </a:lnTo>
                <a:lnTo>
                  <a:pt x="60" y="60"/>
                </a:lnTo>
                <a:lnTo>
                  <a:pt x="68" y="44"/>
                </a:lnTo>
                <a:lnTo>
                  <a:pt x="68" y="44"/>
                </a:lnTo>
                <a:lnTo>
                  <a:pt x="74" y="36"/>
                </a:lnTo>
                <a:lnTo>
                  <a:pt x="82" y="30"/>
                </a:lnTo>
                <a:lnTo>
                  <a:pt x="88" y="28"/>
                </a:lnTo>
                <a:lnTo>
                  <a:pt x="88" y="28"/>
                </a:lnTo>
                <a:lnTo>
                  <a:pt x="88" y="28"/>
                </a:lnTo>
                <a:lnTo>
                  <a:pt x="88" y="28"/>
                </a:lnTo>
                <a:lnTo>
                  <a:pt x="88" y="28"/>
                </a:lnTo>
                <a:lnTo>
                  <a:pt x="94" y="26"/>
                </a:lnTo>
                <a:lnTo>
                  <a:pt x="98" y="24"/>
                </a:lnTo>
                <a:lnTo>
                  <a:pt x="102" y="20"/>
                </a:lnTo>
                <a:lnTo>
                  <a:pt x="102" y="14"/>
                </a:lnTo>
                <a:lnTo>
                  <a:pt x="102" y="14"/>
                </a:lnTo>
                <a:lnTo>
                  <a:pt x="102" y="10"/>
                </a:lnTo>
                <a:lnTo>
                  <a:pt x="98" y="4"/>
                </a:lnTo>
                <a:lnTo>
                  <a:pt x="94" y="2"/>
                </a:lnTo>
                <a:lnTo>
                  <a:pt x="90" y="0"/>
                </a:lnTo>
                <a:lnTo>
                  <a:pt x="90" y="0"/>
                </a:lnTo>
                <a:lnTo>
                  <a:pt x="90" y="0"/>
                </a:lnTo>
                <a:lnTo>
                  <a:pt x="84" y="2"/>
                </a:lnTo>
                <a:lnTo>
                  <a:pt x="72" y="4"/>
                </a:lnTo>
                <a:lnTo>
                  <a:pt x="66" y="8"/>
                </a:lnTo>
                <a:lnTo>
                  <a:pt x="58" y="14"/>
                </a:lnTo>
                <a:lnTo>
                  <a:pt x="52" y="20"/>
                </a:lnTo>
                <a:lnTo>
                  <a:pt x="44" y="30"/>
                </a:lnTo>
                <a:lnTo>
                  <a:pt x="44" y="30"/>
                </a:lnTo>
                <a:lnTo>
                  <a:pt x="34" y="54"/>
                </a:lnTo>
                <a:lnTo>
                  <a:pt x="22" y="88"/>
                </a:lnTo>
                <a:lnTo>
                  <a:pt x="4" y="152"/>
                </a:lnTo>
                <a:lnTo>
                  <a:pt x="4" y="152"/>
                </a:lnTo>
                <a:lnTo>
                  <a:pt x="0" y="160"/>
                </a:lnTo>
                <a:lnTo>
                  <a:pt x="0" y="168"/>
                </a:lnTo>
                <a:lnTo>
                  <a:pt x="0" y="168"/>
                </a:lnTo>
                <a:lnTo>
                  <a:pt x="2" y="184"/>
                </a:lnTo>
                <a:lnTo>
                  <a:pt x="6" y="208"/>
                </a:lnTo>
                <a:lnTo>
                  <a:pt x="6" y="208"/>
                </a:lnTo>
                <a:lnTo>
                  <a:pt x="10" y="224"/>
                </a:lnTo>
                <a:lnTo>
                  <a:pt x="10" y="224"/>
                </a:lnTo>
                <a:lnTo>
                  <a:pt x="12" y="234"/>
                </a:lnTo>
                <a:lnTo>
                  <a:pt x="16" y="242"/>
                </a:lnTo>
                <a:lnTo>
                  <a:pt x="20" y="246"/>
                </a:lnTo>
                <a:lnTo>
                  <a:pt x="24" y="250"/>
                </a:lnTo>
                <a:lnTo>
                  <a:pt x="34" y="256"/>
                </a:lnTo>
                <a:lnTo>
                  <a:pt x="42" y="256"/>
                </a:lnTo>
                <a:lnTo>
                  <a:pt x="124" y="256"/>
                </a:lnTo>
                <a:lnTo>
                  <a:pt x="124" y="256"/>
                </a:lnTo>
                <a:lnTo>
                  <a:pt x="130" y="256"/>
                </a:lnTo>
                <a:lnTo>
                  <a:pt x="136" y="254"/>
                </a:lnTo>
                <a:lnTo>
                  <a:pt x="146" y="248"/>
                </a:lnTo>
                <a:lnTo>
                  <a:pt x="154" y="236"/>
                </a:lnTo>
                <a:lnTo>
                  <a:pt x="156" y="224"/>
                </a:lnTo>
                <a:lnTo>
                  <a:pt x="158" y="184"/>
                </a:lnTo>
                <a:lnTo>
                  <a:pt x="158" y="184"/>
                </a:lnTo>
                <a:lnTo>
                  <a:pt x="164" y="182"/>
                </a:lnTo>
                <a:lnTo>
                  <a:pt x="170" y="182"/>
                </a:lnTo>
                <a:lnTo>
                  <a:pt x="176" y="182"/>
                </a:lnTo>
                <a:lnTo>
                  <a:pt x="180" y="184"/>
                </a:lnTo>
                <a:lnTo>
                  <a:pt x="182" y="222"/>
                </a:lnTo>
                <a:lnTo>
                  <a:pt x="182" y="224"/>
                </a:lnTo>
                <a:lnTo>
                  <a:pt x="182" y="224"/>
                </a:lnTo>
                <a:lnTo>
                  <a:pt x="186" y="236"/>
                </a:lnTo>
                <a:lnTo>
                  <a:pt x="192" y="248"/>
                </a:lnTo>
                <a:lnTo>
                  <a:pt x="202" y="254"/>
                </a:lnTo>
                <a:lnTo>
                  <a:pt x="208" y="256"/>
                </a:lnTo>
                <a:lnTo>
                  <a:pt x="214" y="256"/>
                </a:lnTo>
                <a:lnTo>
                  <a:pt x="298" y="256"/>
                </a:lnTo>
                <a:lnTo>
                  <a:pt x="298" y="256"/>
                </a:lnTo>
                <a:lnTo>
                  <a:pt x="306" y="256"/>
                </a:lnTo>
                <a:lnTo>
                  <a:pt x="316" y="250"/>
                </a:lnTo>
                <a:lnTo>
                  <a:pt x="320" y="246"/>
                </a:lnTo>
                <a:lnTo>
                  <a:pt x="324" y="242"/>
                </a:lnTo>
                <a:lnTo>
                  <a:pt x="326" y="234"/>
                </a:lnTo>
                <a:lnTo>
                  <a:pt x="330" y="224"/>
                </a:lnTo>
                <a:lnTo>
                  <a:pt x="330" y="224"/>
                </a:lnTo>
                <a:lnTo>
                  <a:pt x="332" y="208"/>
                </a:lnTo>
                <a:lnTo>
                  <a:pt x="332" y="208"/>
                </a:lnTo>
                <a:lnTo>
                  <a:pt x="338" y="184"/>
                </a:lnTo>
                <a:lnTo>
                  <a:pt x="338" y="168"/>
                </a:lnTo>
                <a:lnTo>
                  <a:pt x="338" y="168"/>
                </a:lnTo>
                <a:lnTo>
                  <a:pt x="338" y="160"/>
                </a:lnTo>
                <a:lnTo>
                  <a:pt x="336" y="152"/>
                </a:lnTo>
                <a:lnTo>
                  <a:pt x="336" y="152"/>
                </a:lnTo>
                <a:close/>
                <a:moveTo>
                  <a:pt x="130" y="220"/>
                </a:moveTo>
                <a:lnTo>
                  <a:pt x="130" y="220"/>
                </a:lnTo>
                <a:lnTo>
                  <a:pt x="128" y="226"/>
                </a:lnTo>
                <a:lnTo>
                  <a:pt x="126" y="228"/>
                </a:lnTo>
                <a:lnTo>
                  <a:pt x="124" y="228"/>
                </a:lnTo>
                <a:lnTo>
                  <a:pt x="42" y="228"/>
                </a:lnTo>
                <a:lnTo>
                  <a:pt x="42" y="228"/>
                </a:lnTo>
                <a:lnTo>
                  <a:pt x="40" y="228"/>
                </a:lnTo>
                <a:lnTo>
                  <a:pt x="36" y="220"/>
                </a:lnTo>
                <a:lnTo>
                  <a:pt x="36" y="220"/>
                </a:lnTo>
                <a:lnTo>
                  <a:pt x="34" y="204"/>
                </a:lnTo>
                <a:lnTo>
                  <a:pt x="34" y="204"/>
                </a:lnTo>
                <a:lnTo>
                  <a:pt x="28" y="180"/>
                </a:lnTo>
                <a:lnTo>
                  <a:pt x="132" y="180"/>
                </a:lnTo>
                <a:lnTo>
                  <a:pt x="130" y="220"/>
                </a:lnTo>
                <a:close/>
                <a:moveTo>
                  <a:pt x="306" y="204"/>
                </a:moveTo>
                <a:lnTo>
                  <a:pt x="306" y="204"/>
                </a:lnTo>
                <a:lnTo>
                  <a:pt x="302" y="220"/>
                </a:lnTo>
                <a:lnTo>
                  <a:pt x="302" y="220"/>
                </a:lnTo>
                <a:lnTo>
                  <a:pt x="300" y="228"/>
                </a:lnTo>
                <a:lnTo>
                  <a:pt x="296" y="228"/>
                </a:lnTo>
                <a:lnTo>
                  <a:pt x="214" y="228"/>
                </a:lnTo>
                <a:lnTo>
                  <a:pt x="214" y="228"/>
                </a:lnTo>
                <a:lnTo>
                  <a:pt x="212" y="228"/>
                </a:lnTo>
                <a:lnTo>
                  <a:pt x="210" y="226"/>
                </a:lnTo>
                <a:lnTo>
                  <a:pt x="210" y="220"/>
                </a:lnTo>
                <a:lnTo>
                  <a:pt x="206" y="180"/>
                </a:lnTo>
                <a:lnTo>
                  <a:pt x="310" y="180"/>
                </a:lnTo>
                <a:lnTo>
                  <a:pt x="310" y="180"/>
                </a:lnTo>
                <a:lnTo>
                  <a:pt x="306" y="204"/>
                </a:lnTo>
                <a:lnTo>
                  <a:pt x="306" y="2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647" y="1661194"/>
            <a:ext cx="3026285" cy="4522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9160" y="6228883"/>
            <a:ext cx="2769772" cy="26161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1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본 사진은 </a:t>
            </a:r>
            <a:r>
              <a:rPr lang="ko-KR" altLang="en-US" sz="1100" spc="-100" dirty="0" err="1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생성형</a:t>
            </a:r>
            <a:r>
              <a:rPr lang="ko-KR" altLang="en-US" sz="11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sz="11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AI</a:t>
            </a:r>
            <a:r>
              <a:rPr lang="ko-KR" altLang="en-US" sz="11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를 활용해 제작한 이미지입니다</a:t>
            </a:r>
            <a:r>
              <a:rPr lang="en-US" altLang="ko-KR" sz="11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.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98710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>
            <a:extLst>
              <a:ext uri="{FF2B5EF4-FFF2-40B4-BE49-F238E27FC236}">
                <a16:creationId xmlns:a16="http://schemas.microsoft.com/office/drawing/2014/main" id="{209DAE26-5515-42EF-80D0-0ADC3FDED3C1}"/>
              </a:ext>
            </a:extLst>
          </p:cNvPr>
          <p:cNvSpPr/>
          <p:nvPr/>
        </p:nvSpPr>
        <p:spPr>
          <a:xfrm flipV="1">
            <a:off x="2" y="1036472"/>
            <a:ext cx="9143998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5000"/>
                </a:srgbClr>
              </a:gs>
              <a:gs pos="86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221DBD59-F020-44A8-9D9A-270206B445A5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0BA2546-40F4-4F3A-B264-75678577844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CB5F62B-1E7F-4342-9D0F-7B4293DF72F9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신고사례 ②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지방의회 의원의 </a:t>
              </a:r>
              <a:r>
                <a:rPr lang="ko-KR" altLang="en-US" sz="2900" spc="-15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금품등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수수 의혹</a:t>
              </a:r>
            </a:p>
          </p:txBody>
        </p:sp>
        <p:sp>
          <p:nvSpPr>
            <p:cNvPr id="20" name="직각 삼각형 19">
              <a:extLst>
                <a:ext uri="{FF2B5EF4-FFF2-40B4-BE49-F238E27FC236}">
                  <a16:creationId xmlns:a16="http://schemas.microsoft.com/office/drawing/2014/main" id="{B0E0C70F-93D5-4097-B440-BFF1F69EE7B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id="{3BD0E1C7-4D40-4830-8CEB-66C1CB418E1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0EBC1945-515F-4661-93A7-9D2EF80323F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77849CEA-07B1-4BBC-959D-208C88EB2D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B52A6D1A-0251-4051-9DBA-80F8D19A54D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8FB8170F-B96E-43C6-B92C-70D1CCF81B70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22" name="사각형: 둥근 모서리 37"/>
          <p:cNvSpPr/>
          <p:nvPr/>
        </p:nvSpPr>
        <p:spPr>
          <a:xfrm>
            <a:off x="3721933" y="1147216"/>
            <a:ext cx="2008560" cy="633743"/>
          </a:xfrm>
          <a:prstGeom prst="roundRect">
            <a:avLst>
              <a:gd name="adj" fmla="val 29024"/>
            </a:avLst>
          </a:prstGeom>
          <a:solidFill>
            <a:srgbClr val="44546A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-80" normalizeH="0" baseline="0" noProof="0" dirty="0">
              <a:ln>
                <a:solidFill>
                  <a:sysClr val="window" lastClr="FFFFFF">
                    <a:lumMod val="85000"/>
                    <a:alpha val="0"/>
                  </a:sysClr>
                </a:solidFill>
              </a:ln>
              <a:solidFill>
                <a:sysClr val="window" lastClr="FFFFFF">
                  <a:lumMod val="85000"/>
                </a:sysClr>
              </a:solidFill>
              <a:effectLst/>
              <a:uLnTx/>
              <a:uFillTx/>
              <a:latin typeface="나눔바른고딕" pitchFamily="50" charset="-127"/>
              <a:ea typeface="나눔바른고딕" pitchFamily="50" charset="-127"/>
              <a:cs typeface="+mn-cs"/>
            </a:endParaRPr>
          </a:p>
        </p:txBody>
      </p:sp>
      <p:grpSp>
        <p:nvGrpSpPr>
          <p:cNvPr id="27" name="그룹 7"/>
          <p:cNvGrpSpPr/>
          <p:nvPr/>
        </p:nvGrpSpPr>
        <p:grpSpPr>
          <a:xfrm>
            <a:off x="3573167" y="1147216"/>
            <a:ext cx="5496617" cy="1729548"/>
            <a:chOff x="3667136" y="1492016"/>
            <a:chExt cx="5172921" cy="1437158"/>
          </a:xfrm>
        </p:grpSpPr>
        <p:sp>
          <p:nvSpPr>
            <p:cNvPr id="28" name="TextBox 27"/>
            <p:cNvSpPr txBox="1"/>
            <p:nvPr/>
          </p:nvSpPr>
          <p:spPr>
            <a:xfrm>
              <a:off x="4514387" y="1535642"/>
              <a:ext cx="1819000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  <a:scene3d>
                <a:camera prst="orthographicFront"/>
                <a:lightRig rig="threePt" dir="tl"/>
              </a:scene3d>
              <a:sp3d>
                <a:bevelT w="1270" h="1270"/>
                <a:contourClr>
                  <a:srgbClr val="001746"/>
                </a:contourClr>
              </a:sp3d>
            </a:bodyPr>
            <a:lstStyle>
              <a:defPPr>
                <a:defRPr lang="ko-KR"/>
              </a:defPPr>
              <a:lvl1pPr algn="ctr">
                <a:defRPr sz="2400" b="1" spc="-50">
                  <a:ln w="11430"/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defRPr>
              </a:lvl1pPr>
            </a:lstStyle>
            <a:p>
              <a:pPr algn="l"/>
              <a:r>
                <a:rPr lang="ko-KR" altLang="en-US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사건개요</a:t>
              </a:r>
            </a:p>
          </p:txBody>
        </p:sp>
        <p:sp>
          <p:nvSpPr>
            <p:cNvPr id="29" name="사각형: 둥근 모서리 34">
              <a:extLst>
                <a:ext uri="{FF2B5EF4-FFF2-40B4-BE49-F238E27FC236}">
                  <a16:creationId xmlns:a16="http://schemas.microsoft.com/office/drawing/2014/main" id="{6B2D1C22-DB3B-4A4C-B933-71B7FB583B59}"/>
                </a:ext>
              </a:extLst>
            </p:cNvPr>
            <p:cNvSpPr/>
            <p:nvPr/>
          </p:nvSpPr>
          <p:spPr>
            <a:xfrm>
              <a:off x="3667136" y="1874584"/>
              <a:ext cx="4858968" cy="1054590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noFill/>
            </a:ln>
            <a:effectLst>
              <a:outerShdw blurRad="152400" dist="38100" dir="5400000" sx="98000" sy="98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buClr>
                  <a:srgbClr val="C6BF96"/>
                </a:buClr>
              </a:pPr>
              <a:r>
                <a:rPr lang="ko-KR" altLang="en-US" sz="24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3706018" y="1783256"/>
              <a:ext cx="5134039" cy="1145917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>
              <a:defPPr>
                <a:defRPr lang="ko-KR"/>
              </a:defPPr>
              <a:lvl1pPr algn="ctr" defTabSz="1018886" latinLnBrk="0">
                <a:lnSpc>
                  <a:spcPct val="90000"/>
                </a:lnSpc>
                <a:defRPr sz="2000" b="1" kern="0" spc="-49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ko-KR" altLang="en-US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도의회 의원 </a:t>
              </a:r>
              <a:r>
                <a:rPr lang="en-US" altLang="ko-KR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A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는 도의회 의장단 선거와 관련하여 </a:t>
              </a:r>
              <a:endParaRPr lang="en-US" altLang="ko-KR" sz="16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  <a:p>
              <a:pPr algn="l">
                <a:lnSpc>
                  <a:spcPct val="150000"/>
                </a:lnSpc>
              </a:pPr>
              <a:r>
                <a:rPr lang="en-US" altLang="ko-KR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 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평소에 친분이 있었던 민간연합회의 연합회장 </a:t>
              </a:r>
              <a:r>
                <a:rPr lang="en-US" altLang="ko-KR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B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로부터 </a:t>
              </a:r>
              <a:endParaRPr lang="en-US" altLang="ko-KR" sz="16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  <a:p>
              <a:pPr algn="l">
                <a:lnSpc>
                  <a:spcPct val="150000"/>
                </a:lnSpc>
              </a:pPr>
              <a:r>
                <a:rPr lang="en-US" altLang="ko-KR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 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현금 </a:t>
              </a:r>
              <a:r>
                <a:rPr lang="en-US" altLang="ko-KR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300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만원 수수 </a:t>
              </a:r>
              <a:endParaRPr lang="en-US" altLang="ko-KR" sz="16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1493" y="1492016"/>
              <a:ext cx="469401" cy="427112"/>
            </a:xfrm>
            <a:prstGeom prst="rect">
              <a:avLst/>
            </a:prstGeom>
          </p:spPr>
        </p:pic>
      </p:grpSp>
      <p:sp>
        <p:nvSpPr>
          <p:cNvPr id="32" name="사각형: 둥근 모서리 37"/>
          <p:cNvSpPr/>
          <p:nvPr/>
        </p:nvSpPr>
        <p:spPr>
          <a:xfrm>
            <a:off x="3721933" y="2987448"/>
            <a:ext cx="2008560" cy="450838"/>
          </a:xfrm>
          <a:prstGeom prst="roundRect">
            <a:avLst>
              <a:gd name="adj" fmla="val 29024"/>
            </a:avLst>
          </a:prstGeom>
          <a:solidFill>
            <a:srgbClr val="44546A">
              <a:lumMod val="60000"/>
              <a:lumOff val="40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-80" normalizeH="0" baseline="0" noProof="0" dirty="0">
              <a:ln>
                <a:solidFill>
                  <a:sysClr val="window" lastClr="FFFFFF">
                    <a:lumMod val="85000"/>
                    <a:alpha val="0"/>
                  </a:sysClr>
                </a:solidFill>
              </a:ln>
              <a:solidFill>
                <a:sysClr val="window" lastClr="FFFFFF">
                  <a:lumMod val="85000"/>
                </a:sysClr>
              </a:solidFill>
              <a:effectLst/>
              <a:uLnTx/>
              <a:uFillTx/>
              <a:latin typeface="나눔바른고딕" pitchFamily="50" charset="-127"/>
              <a:ea typeface="나눔바른고딕" pitchFamily="50" charset="-127"/>
              <a:cs typeface="+mn-cs"/>
            </a:endParaRPr>
          </a:p>
        </p:txBody>
      </p:sp>
      <p:grpSp>
        <p:nvGrpSpPr>
          <p:cNvPr id="33" name="그룹 7"/>
          <p:cNvGrpSpPr/>
          <p:nvPr/>
        </p:nvGrpSpPr>
        <p:grpSpPr>
          <a:xfrm>
            <a:off x="3573167" y="3034926"/>
            <a:ext cx="5343605" cy="1461299"/>
            <a:chOff x="3638274" y="1930954"/>
            <a:chExt cx="5028918" cy="1040153"/>
          </a:xfrm>
        </p:grpSpPr>
        <p:sp>
          <p:nvSpPr>
            <p:cNvPr id="34" name="TextBox 33"/>
            <p:cNvSpPr txBox="1"/>
            <p:nvPr/>
          </p:nvSpPr>
          <p:spPr>
            <a:xfrm>
              <a:off x="4485525" y="1930954"/>
              <a:ext cx="1041346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  <a:scene3d>
                <a:camera prst="orthographicFront"/>
                <a:lightRig rig="threePt" dir="tl"/>
              </a:scene3d>
              <a:sp3d>
                <a:bevelT w="1270" h="1270"/>
                <a:contourClr>
                  <a:srgbClr val="001746"/>
                </a:contourClr>
              </a:sp3d>
            </a:bodyPr>
            <a:lstStyle>
              <a:defPPr>
                <a:defRPr lang="ko-KR"/>
              </a:defPPr>
              <a:lvl1pPr algn="ctr">
                <a:defRPr sz="2400" b="1" spc="-50">
                  <a:ln w="11430"/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나눔고딕" panose="020D0604000000000000" pitchFamily="50" charset="-127"/>
                  <a:ea typeface="나눔고딕" panose="020D0604000000000000" pitchFamily="50" charset="-127"/>
                  <a:cs typeface="Arial" panose="020B0604020202020204" pitchFamily="34" charset="0"/>
                </a:defRPr>
              </a:lvl1pPr>
            </a:lstStyle>
            <a:p>
              <a:pPr algn="l"/>
              <a:r>
                <a:rPr lang="ko-KR" altLang="en-US" sz="2000" spc="-150" dirty="0">
                  <a:solidFill>
                    <a:schemeClr val="bg1"/>
                  </a:solidFill>
                  <a:latin typeface="나눔바른고딕" pitchFamily="50" charset="-127"/>
                  <a:ea typeface="나눔바른고딕" pitchFamily="50" charset="-127"/>
                </a:rPr>
                <a:t>핵심쟁점</a:t>
              </a:r>
            </a:p>
          </p:txBody>
        </p:sp>
        <p:sp>
          <p:nvSpPr>
            <p:cNvPr id="35" name="사각형: 둥근 모서리 34">
              <a:extLst>
                <a:ext uri="{FF2B5EF4-FFF2-40B4-BE49-F238E27FC236}">
                  <a16:creationId xmlns:a16="http://schemas.microsoft.com/office/drawing/2014/main" id="{6B2D1C22-DB3B-4A4C-B933-71B7FB583B59}"/>
                </a:ext>
              </a:extLst>
            </p:cNvPr>
            <p:cNvSpPr/>
            <p:nvPr/>
          </p:nvSpPr>
          <p:spPr>
            <a:xfrm>
              <a:off x="3638274" y="2218066"/>
              <a:ext cx="4884744" cy="753041"/>
            </a:xfrm>
            <a:prstGeom prst="roundRect">
              <a:avLst>
                <a:gd name="adj" fmla="val 7893"/>
              </a:avLst>
            </a:prstGeom>
            <a:solidFill>
              <a:schemeClr val="bg1"/>
            </a:solidFill>
            <a:ln>
              <a:noFill/>
            </a:ln>
            <a:effectLst>
              <a:outerShdw blurRad="152400" dist="38100" dir="5400000" sx="98000" sy="98000" algn="t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buClr>
                  <a:srgbClr val="C6BF96"/>
                </a:buClr>
              </a:pPr>
              <a:r>
                <a:rPr lang="ko-KR" altLang="en-US" sz="2400" spc="-8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바른고딕" pitchFamily="50" charset="-127"/>
                  <a:ea typeface="나눔바른고딕" pitchFamily="50" charset="-127"/>
                </a:rPr>
                <a:t> </a:t>
              </a:r>
            </a:p>
          </p:txBody>
        </p:sp>
        <p:sp>
          <p:nvSpPr>
            <p:cNvPr id="36" name="TextBox 35"/>
            <p:cNvSpPr txBox="1"/>
            <p:nvPr/>
          </p:nvSpPr>
          <p:spPr bwMode="auto">
            <a:xfrm>
              <a:off x="3726719" y="2215236"/>
              <a:ext cx="4940473" cy="657227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spAutoFit/>
            </a:bodyPr>
            <a:lstStyle>
              <a:defPPr>
                <a:defRPr lang="ko-KR"/>
              </a:defPPr>
              <a:lvl1pPr algn="ctr" defTabSz="1018886" latinLnBrk="0">
                <a:lnSpc>
                  <a:spcPct val="90000"/>
                </a:lnSpc>
                <a:defRPr sz="2000" b="1" kern="0" spc="-49">
                  <a:ln>
                    <a:solidFill>
                      <a:prstClr val="white">
                        <a:alpha val="4000"/>
                      </a:prst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ko-KR" altLang="en-US" sz="2400" b="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현금 </a:t>
              </a:r>
              <a:r>
                <a:rPr lang="en-US" altLang="ko-KR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300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만원 인출 및 전달경위</a:t>
              </a:r>
              <a:r>
                <a:rPr lang="en-US" altLang="ko-KR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, 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청탁금지법 제</a:t>
              </a:r>
              <a:r>
                <a:rPr lang="en-US" altLang="ko-KR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8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조제</a:t>
              </a:r>
              <a:r>
                <a:rPr lang="en-US" altLang="ko-KR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1</a:t>
              </a: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항 및</a:t>
              </a:r>
              <a:endParaRPr lang="en-US" altLang="ko-KR" sz="16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  <a:p>
              <a:pPr algn="l">
                <a:lnSpc>
                  <a:spcPct val="150000"/>
                </a:lnSpc>
              </a:pPr>
              <a:r>
                <a:rPr lang="ko-KR" altLang="en-US" sz="1600" kern="1200" spc="-10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 공직선거법 위반 경합 여부</a:t>
              </a:r>
              <a:endParaRPr lang="en-US" altLang="ko-KR" sz="16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C00000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38" name="사각형: 둥근 모서리 37"/>
          <p:cNvSpPr/>
          <p:nvPr/>
        </p:nvSpPr>
        <p:spPr>
          <a:xfrm>
            <a:off x="3645653" y="4713797"/>
            <a:ext cx="3247025" cy="440163"/>
          </a:xfrm>
          <a:prstGeom prst="roundRect">
            <a:avLst>
              <a:gd name="adj" fmla="val 29024"/>
            </a:avLst>
          </a:prstGeom>
          <a:solidFill>
            <a:srgbClr val="A5A5A5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-80" normalizeH="0" baseline="0" noProof="0" dirty="0">
              <a:ln>
                <a:solidFill>
                  <a:sysClr val="window" lastClr="FFFFFF">
                    <a:lumMod val="85000"/>
                    <a:alpha val="0"/>
                  </a:sysClr>
                </a:solidFill>
              </a:ln>
              <a:solidFill>
                <a:sysClr val="window" lastClr="FFFFFF">
                  <a:lumMod val="85000"/>
                </a:sys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+mn-cs"/>
            </a:endParaRPr>
          </a:p>
        </p:txBody>
      </p:sp>
      <p:sp>
        <p:nvSpPr>
          <p:cNvPr id="39" name="사각형: 둥근 모서리 34">
            <a:extLst>
              <a:ext uri="{FF2B5EF4-FFF2-40B4-BE49-F238E27FC236}">
                <a16:creationId xmlns:a16="http://schemas.microsoft.com/office/drawing/2014/main" id="{6B2D1C22-DB3B-4A4C-B933-71B7FB583B59}"/>
              </a:ext>
            </a:extLst>
          </p:cNvPr>
          <p:cNvSpPr/>
          <p:nvPr/>
        </p:nvSpPr>
        <p:spPr>
          <a:xfrm>
            <a:off x="3526237" y="5153960"/>
            <a:ext cx="5190408" cy="1020809"/>
          </a:xfrm>
          <a:prstGeom prst="roundRect">
            <a:avLst>
              <a:gd name="adj" fmla="val 7893"/>
            </a:avLst>
          </a:prstGeom>
          <a:solidFill>
            <a:schemeClr val="bg1"/>
          </a:solidFill>
          <a:ln>
            <a:noFill/>
          </a:ln>
          <a:effectLst>
            <a:outerShdw blurRad="152400" dist="38100" dir="5400000" sx="98000" sy="98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buClr>
                <a:srgbClr val="C6BF96"/>
              </a:buClr>
            </a:pPr>
            <a:r>
              <a: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ko-KR" altLang="en-US" sz="2400" spc="-8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 bwMode="auto">
          <a:xfrm>
            <a:off x="3690620" y="5286055"/>
            <a:ext cx="5292615" cy="75661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defPPr>
              <a:defRPr lang="ko-KR"/>
            </a:defPPr>
            <a:lvl1pPr algn="ctr" defTabSz="1018886" latinLnBrk="0">
              <a:lnSpc>
                <a:spcPct val="90000"/>
              </a:lnSpc>
              <a:defRPr sz="2000" b="1" kern="0" spc="-49">
                <a:ln>
                  <a:solidFill>
                    <a:prstClr val="white">
                      <a:alpha val="4000"/>
                    </a:prst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defRPr>
            </a:lvl1pPr>
          </a:lstStyle>
          <a:p>
            <a:pPr algn="l" fontAlgn="base">
              <a:lnSpc>
                <a:spcPct val="150000"/>
              </a:lnSpc>
              <a:spcBef>
                <a:spcPts val="500"/>
              </a:spcBef>
            </a:pPr>
            <a:r>
              <a:rPr lang="ko-KR" altLang="en-US" sz="1500" b="0" dirty="0">
                <a:solidFill>
                  <a:schemeClr val="bg2">
                    <a:lumMod val="25000"/>
                  </a:schemeClr>
                </a:solidFill>
                <a:effectLst/>
                <a:latin typeface="나눔바른고딕" pitchFamily="50" charset="-127"/>
                <a:ea typeface="나눔바른고딕" pitchFamily="50" charset="-127"/>
              </a:rPr>
              <a:t>•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청탁금지법 제</a:t>
            </a: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8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조제</a:t>
            </a: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항 및 공직선거법 위반으로 </a:t>
            </a:r>
            <a:endParaRPr lang="en-US" altLang="ko-KR" sz="1500" kern="1200" spc="-10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rgbClr val="367174"/>
              </a:solidFill>
              <a:effectLst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algn="l" fontAlgn="base">
              <a:lnSpc>
                <a:spcPct val="150000"/>
              </a:lnSpc>
              <a:spcBef>
                <a:spcPts val="500"/>
              </a:spcBef>
            </a:pP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   A, B 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기소</a:t>
            </a: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(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약식</a:t>
            </a:r>
            <a:r>
              <a:rPr lang="en-US" altLang="ko-KR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) </a:t>
            </a:r>
            <a:r>
              <a:rPr lang="ko-KR" altLang="en-US" sz="1500" kern="12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및 벌금형 </a:t>
            </a:r>
            <a:endParaRPr lang="en-US" altLang="ko-KR" sz="1500" kern="1200" spc="-10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90542" y="4779989"/>
            <a:ext cx="2384311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  <a:scene3d>
              <a:camera prst="orthographicFront"/>
              <a:lightRig rig="threePt" dir="tl"/>
            </a:scene3d>
            <a:sp3d>
              <a:bevelT w="1270" h="1270"/>
              <a:contourClr>
                <a:srgbClr val="001746"/>
              </a:contourClr>
            </a:sp3d>
          </a:bodyPr>
          <a:lstStyle>
            <a:defPPr>
              <a:defRPr lang="ko-KR"/>
            </a:defPPr>
            <a:lvl1pPr algn="ctr">
              <a:defRPr sz="2400" b="1" spc="-5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defRPr>
            </a:lvl1pPr>
          </a:lstStyle>
          <a:p>
            <a:pPr algn="l"/>
            <a:r>
              <a:rPr lang="ko-KR" altLang="en-US" sz="2000" spc="-150" dirty="0">
                <a:solidFill>
                  <a:schemeClr val="bg1"/>
                </a:solidFill>
                <a:latin typeface="+mn-ea"/>
                <a:ea typeface="+mn-ea"/>
              </a:rPr>
              <a:t>위반내용 및 처분 결과</a:t>
            </a: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094" y="4756959"/>
            <a:ext cx="301994" cy="336507"/>
          </a:xfrm>
          <a:prstGeom prst="rect">
            <a:avLst/>
          </a:prstGeom>
        </p:spPr>
      </p:pic>
      <p:sp>
        <p:nvSpPr>
          <p:cNvPr id="41" name="Freeform 78">
            <a:extLst>
              <a:ext uri="{FF2B5EF4-FFF2-40B4-BE49-F238E27FC236}">
                <a16:creationId xmlns:a16="http://schemas.microsoft.com/office/drawing/2014/main" id="{1E475810-8052-4082-9EE5-E4C9AAF677B8}"/>
              </a:ext>
            </a:extLst>
          </p:cNvPr>
          <p:cNvSpPr>
            <a:spLocks noEditPoints="1"/>
          </p:cNvSpPr>
          <p:nvPr/>
        </p:nvSpPr>
        <p:spPr bwMode="auto">
          <a:xfrm>
            <a:off x="3929656" y="3034926"/>
            <a:ext cx="390097" cy="403359"/>
          </a:xfrm>
          <a:custGeom>
            <a:avLst/>
            <a:gdLst>
              <a:gd name="T0" fmla="*/ 654 w 1701"/>
              <a:gd name="T1" fmla="*/ 1591 h 1758"/>
              <a:gd name="T2" fmla="*/ 703 w 1701"/>
              <a:gd name="T3" fmla="*/ 1490 h 1758"/>
              <a:gd name="T4" fmla="*/ 1048 w 1701"/>
              <a:gd name="T5" fmla="*/ 1540 h 1758"/>
              <a:gd name="T6" fmla="*/ 979 w 1701"/>
              <a:gd name="T7" fmla="*/ 1670 h 1758"/>
              <a:gd name="T8" fmla="*/ 913 w 1701"/>
              <a:gd name="T9" fmla="*/ 1758 h 1758"/>
              <a:gd name="T10" fmla="*/ 735 w 1701"/>
              <a:gd name="T11" fmla="*/ 1716 h 1758"/>
              <a:gd name="T12" fmla="*/ 853 w 1701"/>
              <a:gd name="T13" fmla="*/ 298 h 1758"/>
              <a:gd name="T14" fmla="*/ 918 w 1701"/>
              <a:gd name="T15" fmla="*/ 63 h 1758"/>
              <a:gd name="T16" fmla="*/ 787 w 1701"/>
              <a:gd name="T17" fmla="*/ 63 h 1758"/>
              <a:gd name="T18" fmla="*/ 853 w 1701"/>
              <a:gd name="T19" fmla="*/ 298 h 1758"/>
              <a:gd name="T20" fmla="*/ 305 w 1701"/>
              <a:gd name="T21" fmla="*/ 846 h 1758"/>
              <a:gd name="T22" fmla="*/ 71 w 1701"/>
              <a:gd name="T23" fmla="*/ 780 h 1758"/>
              <a:gd name="T24" fmla="*/ 64 w 1701"/>
              <a:gd name="T25" fmla="*/ 911 h 1758"/>
              <a:gd name="T26" fmla="*/ 240 w 1701"/>
              <a:gd name="T27" fmla="*/ 911 h 1758"/>
              <a:gd name="T28" fmla="*/ 1466 w 1701"/>
              <a:gd name="T29" fmla="*/ 780 h 1758"/>
              <a:gd name="T30" fmla="*/ 1466 w 1701"/>
              <a:gd name="T31" fmla="*/ 911 h 1758"/>
              <a:gd name="T32" fmla="*/ 1700 w 1701"/>
              <a:gd name="T33" fmla="*/ 847 h 1758"/>
              <a:gd name="T34" fmla="*/ 1635 w 1701"/>
              <a:gd name="T35" fmla="*/ 780 h 1758"/>
              <a:gd name="T36" fmla="*/ 252 w 1701"/>
              <a:gd name="T37" fmla="*/ 1353 h 1758"/>
              <a:gd name="T38" fmla="*/ 339 w 1701"/>
              <a:gd name="T39" fmla="*/ 1451 h 1758"/>
              <a:gd name="T40" fmla="*/ 463 w 1701"/>
              <a:gd name="T41" fmla="*/ 1326 h 1758"/>
              <a:gd name="T42" fmla="*/ 463 w 1701"/>
              <a:gd name="T43" fmla="*/ 1233 h 1758"/>
              <a:gd name="T44" fmla="*/ 1220 w 1701"/>
              <a:gd name="T45" fmla="*/ 412 h 1758"/>
              <a:gd name="T46" fmla="*/ 1288 w 1701"/>
              <a:gd name="T47" fmla="*/ 478 h 1758"/>
              <a:gd name="T48" fmla="*/ 1453 w 1701"/>
              <a:gd name="T49" fmla="*/ 339 h 1758"/>
              <a:gd name="T50" fmla="*/ 1453 w 1701"/>
              <a:gd name="T51" fmla="*/ 246 h 1758"/>
              <a:gd name="T52" fmla="*/ 1240 w 1701"/>
              <a:gd name="T53" fmla="*/ 365 h 1758"/>
              <a:gd name="T54" fmla="*/ 463 w 1701"/>
              <a:gd name="T55" fmla="*/ 458 h 1758"/>
              <a:gd name="T56" fmla="*/ 463 w 1701"/>
              <a:gd name="T57" fmla="*/ 365 h 1758"/>
              <a:gd name="T58" fmla="*/ 250 w 1701"/>
              <a:gd name="T59" fmla="*/ 245 h 1758"/>
              <a:gd name="T60" fmla="*/ 372 w 1701"/>
              <a:gd name="T61" fmla="*/ 458 h 1758"/>
              <a:gd name="T62" fmla="*/ 463 w 1701"/>
              <a:gd name="T63" fmla="*/ 458 h 1758"/>
              <a:gd name="T64" fmla="*/ 1452 w 1701"/>
              <a:gd name="T65" fmla="*/ 1444 h 1758"/>
              <a:gd name="T66" fmla="*/ 1333 w 1701"/>
              <a:gd name="T67" fmla="*/ 1233 h 1758"/>
              <a:gd name="T68" fmla="*/ 1239 w 1701"/>
              <a:gd name="T69" fmla="*/ 1326 h 1758"/>
              <a:gd name="T70" fmla="*/ 1359 w 1701"/>
              <a:gd name="T71" fmla="*/ 1446 h 1758"/>
              <a:gd name="T72" fmla="*/ 1172 w 1701"/>
              <a:gd name="T73" fmla="*/ 1160 h 1758"/>
              <a:gd name="T74" fmla="*/ 973 w 1701"/>
              <a:gd name="T75" fmla="*/ 1428 h 1758"/>
              <a:gd name="T76" fmla="*/ 615 w 1701"/>
              <a:gd name="T77" fmla="*/ 1330 h 1758"/>
              <a:gd name="T78" fmla="*/ 542 w 1701"/>
              <a:gd name="T79" fmla="*/ 531 h 1758"/>
              <a:gd name="T80" fmla="*/ 849 w 1701"/>
              <a:gd name="T81" fmla="*/ 407 h 1758"/>
              <a:gd name="T82" fmla="*/ 904 w 1701"/>
              <a:gd name="T83" fmla="*/ 1240 h 1758"/>
              <a:gd name="T84" fmla="*/ 788 w 1701"/>
              <a:gd name="T85" fmla="*/ 1240 h 1758"/>
              <a:gd name="T86" fmla="*/ 904 w 1701"/>
              <a:gd name="T87" fmla="*/ 1240 h 1758"/>
              <a:gd name="T88" fmla="*/ 846 w 1701"/>
              <a:gd name="T89" fmla="*/ 633 h 1758"/>
              <a:gd name="T90" fmla="*/ 668 w 1701"/>
              <a:gd name="T91" fmla="*/ 745 h 1758"/>
              <a:gd name="T92" fmla="*/ 770 w 1701"/>
              <a:gd name="T93" fmla="*/ 800 h 1758"/>
              <a:gd name="T94" fmla="*/ 846 w 1701"/>
              <a:gd name="T95" fmla="*/ 749 h 1758"/>
              <a:gd name="T96" fmla="*/ 872 w 1701"/>
              <a:gd name="T97" fmla="*/ 907 h 1758"/>
              <a:gd name="T98" fmla="*/ 788 w 1701"/>
              <a:gd name="T99" fmla="*/ 1068 h 1758"/>
              <a:gd name="T100" fmla="*/ 904 w 1701"/>
              <a:gd name="T101" fmla="*/ 1068 h 1758"/>
              <a:gd name="T102" fmla="*/ 909 w 1701"/>
              <a:gd name="T103" fmla="*/ 1018 h 17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701" h="1758">
                <a:moveTo>
                  <a:pt x="722" y="1670"/>
                </a:moveTo>
                <a:cubicBezTo>
                  <a:pt x="683" y="1664"/>
                  <a:pt x="654" y="1630"/>
                  <a:pt x="654" y="1591"/>
                </a:cubicBezTo>
                <a:cubicBezTo>
                  <a:pt x="654" y="1540"/>
                  <a:pt x="654" y="1540"/>
                  <a:pt x="654" y="1540"/>
                </a:cubicBezTo>
                <a:cubicBezTo>
                  <a:pt x="654" y="1512"/>
                  <a:pt x="676" y="1490"/>
                  <a:pt x="703" y="1490"/>
                </a:cubicBezTo>
                <a:cubicBezTo>
                  <a:pt x="1001" y="1490"/>
                  <a:pt x="1001" y="1490"/>
                  <a:pt x="1001" y="1490"/>
                </a:cubicBezTo>
                <a:cubicBezTo>
                  <a:pt x="1027" y="1492"/>
                  <a:pt x="1048" y="1513"/>
                  <a:pt x="1048" y="1540"/>
                </a:cubicBezTo>
                <a:cubicBezTo>
                  <a:pt x="1048" y="1591"/>
                  <a:pt x="1048" y="1591"/>
                  <a:pt x="1048" y="1591"/>
                </a:cubicBezTo>
                <a:cubicBezTo>
                  <a:pt x="1048" y="1630"/>
                  <a:pt x="1019" y="1664"/>
                  <a:pt x="979" y="1670"/>
                </a:cubicBezTo>
                <a:cubicBezTo>
                  <a:pt x="967" y="1716"/>
                  <a:pt x="967" y="1716"/>
                  <a:pt x="967" y="1716"/>
                </a:cubicBezTo>
                <a:cubicBezTo>
                  <a:pt x="960" y="1740"/>
                  <a:pt x="938" y="1757"/>
                  <a:pt x="913" y="1758"/>
                </a:cubicBezTo>
                <a:cubicBezTo>
                  <a:pt x="789" y="1758"/>
                  <a:pt x="789" y="1758"/>
                  <a:pt x="789" y="1758"/>
                </a:cubicBezTo>
                <a:cubicBezTo>
                  <a:pt x="764" y="1758"/>
                  <a:pt x="741" y="1741"/>
                  <a:pt x="735" y="1716"/>
                </a:cubicBezTo>
                <a:lnTo>
                  <a:pt x="722" y="1670"/>
                </a:lnTo>
                <a:close/>
                <a:moveTo>
                  <a:pt x="853" y="298"/>
                </a:moveTo>
                <a:cubicBezTo>
                  <a:pt x="888" y="298"/>
                  <a:pt x="917" y="269"/>
                  <a:pt x="918" y="233"/>
                </a:cubicBezTo>
                <a:cubicBezTo>
                  <a:pt x="918" y="63"/>
                  <a:pt x="918" y="63"/>
                  <a:pt x="918" y="63"/>
                </a:cubicBezTo>
                <a:cubicBezTo>
                  <a:pt x="916" y="28"/>
                  <a:pt x="885" y="0"/>
                  <a:pt x="849" y="2"/>
                </a:cubicBezTo>
                <a:cubicBezTo>
                  <a:pt x="816" y="4"/>
                  <a:pt x="789" y="30"/>
                  <a:pt x="787" y="63"/>
                </a:cubicBezTo>
                <a:cubicBezTo>
                  <a:pt x="787" y="233"/>
                  <a:pt x="787" y="233"/>
                  <a:pt x="787" y="233"/>
                </a:cubicBezTo>
                <a:cubicBezTo>
                  <a:pt x="788" y="269"/>
                  <a:pt x="817" y="298"/>
                  <a:pt x="853" y="298"/>
                </a:cubicBezTo>
                <a:moveTo>
                  <a:pt x="240" y="911"/>
                </a:moveTo>
                <a:cubicBezTo>
                  <a:pt x="275" y="910"/>
                  <a:pt x="304" y="881"/>
                  <a:pt x="305" y="846"/>
                </a:cubicBezTo>
                <a:cubicBezTo>
                  <a:pt x="305" y="809"/>
                  <a:pt x="276" y="780"/>
                  <a:pt x="240" y="780"/>
                </a:cubicBezTo>
                <a:cubicBezTo>
                  <a:pt x="71" y="780"/>
                  <a:pt x="71" y="780"/>
                  <a:pt x="71" y="780"/>
                </a:cubicBezTo>
                <a:cubicBezTo>
                  <a:pt x="35" y="778"/>
                  <a:pt x="4" y="806"/>
                  <a:pt x="2" y="842"/>
                </a:cubicBezTo>
                <a:cubicBezTo>
                  <a:pt x="0" y="878"/>
                  <a:pt x="28" y="909"/>
                  <a:pt x="64" y="911"/>
                </a:cubicBezTo>
                <a:cubicBezTo>
                  <a:pt x="66" y="911"/>
                  <a:pt x="68" y="911"/>
                  <a:pt x="71" y="911"/>
                </a:cubicBezTo>
                <a:lnTo>
                  <a:pt x="240" y="911"/>
                </a:lnTo>
                <a:close/>
                <a:moveTo>
                  <a:pt x="1635" y="780"/>
                </a:moveTo>
                <a:cubicBezTo>
                  <a:pt x="1466" y="780"/>
                  <a:pt x="1466" y="780"/>
                  <a:pt x="1466" y="780"/>
                </a:cubicBezTo>
                <a:cubicBezTo>
                  <a:pt x="1430" y="782"/>
                  <a:pt x="1402" y="813"/>
                  <a:pt x="1404" y="849"/>
                </a:cubicBezTo>
                <a:cubicBezTo>
                  <a:pt x="1406" y="882"/>
                  <a:pt x="1432" y="909"/>
                  <a:pt x="1466" y="911"/>
                </a:cubicBezTo>
                <a:cubicBezTo>
                  <a:pt x="1635" y="911"/>
                  <a:pt x="1635" y="911"/>
                  <a:pt x="1635" y="911"/>
                </a:cubicBezTo>
                <a:cubicBezTo>
                  <a:pt x="1670" y="911"/>
                  <a:pt x="1699" y="882"/>
                  <a:pt x="1700" y="847"/>
                </a:cubicBezTo>
                <a:cubicBezTo>
                  <a:pt x="1701" y="830"/>
                  <a:pt x="1695" y="813"/>
                  <a:pt x="1683" y="801"/>
                </a:cubicBezTo>
                <a:cubicBezTo>
                  <a:pt x="1671" y="788"/>
                  <a:pt x="1653" y="780"/>
                  <a:pt x="1635" y="780"/>
                </a:cubicBezTo>
                <a:moveTo>
                  <a:pt x="372" y="1232"/>
                </a:moveTo>
                <a:cubicBezTo>
                  <a:pt x="252" y="1353"/>
                  <a:pt x="252" y="1353"/>
                  <a:pt x="252" y="1353"/>
                </a:cubicBezTo>
                <a:cubicBezTo>
                  <a:pt x="225" y="1377"/>
                  <a:pt x="222" y="1418"/>
                  <a:pt x="247" y="1445"/>
                </a:cubicBezTo>
                <a:cubicBezTo>
                  <a:pt x="271" y="1472"/>
                  <a:pt x="312" y="1475"/>
                  <a:pt x="339" y="1451"/>
                </a:cubicBezTo>
                <a:cubicBezTo>
                  <a:pt x="341" y="1449"/>
                  <a:pt x="342" y="1448"/>
                  <a:pt x="344" y="1446"/>
                </a:cubicBezTo>
                <a:cubicBezTo>
                  <a:pt x="463" y="1326"/>
                  <a:pt x="463" y="1326"/>
                  <a:pt x="463" y="1326"/>
                </a:cubicBezTo>
                <a:cubicBezTo>
                  <a:pt x="489" y="1301"/>
                  <a:pt x="490" y="1259"/>
                  <a:pt x="465" y="1234"/>
                </a:cubicBezTo>
                <a:cubicBezTo>
                  <a:pt x="464" y="1233"/>
                  <a:pt x="464" y="1233"/>
                  <a:pt x="463" y="1233"/>
                </a:cubicBezTo>
                <a:cubicBezTo>
                  <a:pt x="438" y="1209"/>
                  <a:pt x="398" y="1208"/>
                  <a:pt x="372" y="1232"/>
                </a:cubicBezTo>
                <a:moveTo>
                  <a:pt x="1220" y="412"/>
                </a:moveTo>
                <a:cubicBezTo>
                  <a:pt x="1221" y="430"/>
                  <a:pt x="1228" y="448"/>
                  <a:pt x="1241" y="460"/>
                </a:cubicBezTo>
                <a:cubicBezTo>
                  <a:pt x="1254" y="471"/>
                  <a:pt x="1271" y="478"/>
                  <a:pt x="1288" y="478"/>
                </a:cubicBezTo>
                <a:cubicBezTo>
                  <a:pt x="1305" y="478"/>
                  <a:pt x="1321" y="471"/>
                  <a:pt x="1334" y="459"/>
                </a:cubicBezTo>
                <a:cubicBezTo>
                  <a:pt x="1453" y="339"/>
                  <a:pt x="1453" y="339"/>
                  <a:pt x="1453" y="339"/>
                </a:cubicBezTo>
                <a:cubicBezTo>
                  <a:pt x="1479" y="314"/>
                  <a:pt x="1480" y="272"/>
                  <a:pt x="1454" y="247"/>
                </a:cubicBezTo>
                <a:cubicBezTo>
                  <a:pt x="1454" y="246"/>
                  <a:pt x="1454" y="246"/>
                  <a:pt x="1453" y="246"/>
                </a:cubicBezTo>
                <a:cubicBezTo>
                  <a:pt x="1427" y="220"/>
                  <a:pt x="1386" y="220"/>
                  <a:pt x="1360" y="246"/>
                </a:cubicBezTo>
                <a:cubicBezTo>
                  <a:pt x="1240" y="365"/>
                  <a:pt x="1240" y="365"/>
                  <a:pt x="1240" y="365"/>
                </a:cubicBezTo>
                <a:cubicBezTo>
                  <a:pt x="1228" y="378"/>
                  <a:pt x="1220" y="395"/>
                  <a:pt x="1220" y="412"/>
                </a:cubicBezTo>
                <a:moveTo>
                  <a:pt x="463" y="458"/>
                </a:moveTo>
                <a:cubicBezTo>
                  <a:pt x="489" y="433"/>
                  <a:pt x="490" y="392"/>
                  <a:pt x="465" y="366"/>
                </a:cubicBezTo>
                <a:cubicBezTo>
                  <a:pt x="464" y="365"/>
                  <a:pt x="464" y="365"/>
                  <a:pt x="463" y="365"/>
                </a:cubicBezTo>
                <a:cubicBezTo>
                  <a:pt x="344" y="245"/>
                  <a:pt x="344" y="245"/>
                  <a:pt x="344" y="245"/>
                </a:cubicBezTo>
                <a:cubicBezTo>
                  <a:pt x="318" y="219"/>
                  <a:pt x="276" y="219"/>
                  <a:pt x="250" y="245"/>
                </a:cubicBezTo>
                <a:cubicBezTo>
                  <a:pt x="224" y="271"/>
                  <a:pt x="224" y="313"/>
                  <a:pt x="250" y="339"/>
                </a:cubicBezTo>
                <a:cubicBezTo>
                  <a:pt x="372" y="458"/>
                  <a:pt x="372" y="458"/>
                  <a:pt x="372" y="458"/>
                </a:cubicBezTo>
                <a:cubicBezTo>
                  <a:pt x="397" y="484"/>
                  <a:pt x="437" y="484"/>
                  <a:pt x="463" y="459"/>
                </a:cubicBezTo>
                <a:cubicBezTo>
                  <a:pt x="463" y="459"/>
                  <a:pt x="463" y="459"/>
                  <a:pt x="463" y="458"/>
                </a:cubicBezTo>
                <a:moveTo>
                  <a:pt x="1359" y="1446"/>
                </a:moveTo>
                <a:cubicBezTo>
                  <a:pt x="1386" y="1471"/>
                  <a:pt x="1427" y="1470"/>
                  <a:pt x="1452" y="1444"/>
                </a:cubicBezTo>
                <a:cubicBezTo>
                  <a:pt x="1476" y="1418"/>
                  <a:pt x="1476" y="1378"/>
                  <a:pt x="1451" y="1353"/>
                </a:cubicBezTo>
                <a:cubicBezTo>
                  <a:pt x="1333" y="1233"/>
                  <a:pt x="1333" y="1233"/>
                  <a:pt x="1333" y="1233"/>
                </a:cubicBezTo>
                <a:cubicBezTo>
                  <a:pt x="1307" y="1208"/>
                  <a:pt x="1266" y="1208"/>
                  <a:pt x="1240" y="1233"/>
                </a:cubicBezTo>
                <a:cubicBezTo>
                  <a:pt x="1214" y="1258"/>
                  <a:pt x="1213" y="1300"/>
                  <a:pt x="1239" y="1326"/>
                </a:cubicBezTo>
                <a:cubicBezTo>
                  <a:pt x="1239" y="1326"/>
                  <a:pt x="1239" y="1326"/>
                  <a:pt x="1240" y="1327"/>
                </a:cubicBezTo>
                <a:lnTo>
                  <a:pt x="1359" y="1446"/>
                </a:lnTo>
                <a:close/>
                <a:moveTo>
                  <a:pt x="1297" y="851"/>
                </a:moveTo>
                <a:cubicBezTo>
                  <a:pt x="1297" y="966"/>
                  <a:pt x="1252" y="1077"/>
                  <a:pt x="1172" y="1160"/>
                </a:cubicBezTo>
                <a:cubicBezTo>
                  <a:pt x="1126" y="1206"/>
                  <a:pt x="1097" y="1266"/>
                  <a:pt x="1087" y="1331"/>
                </a:cubicBezTo>
                <a:cubicBezTo>
                  <a:pt x="1078" y="1386"/>
                  <a:pt x="1030" y="1427"/>
                  <a:pt x="973" y="1428"/>
                </a:cubicBezTo>
                <a:cubicBezTo>
                  <a:pt x="728" y="1428"/>
                  <a:pt x="728" y="1428"/>
                  <a:pt x="728" y="1428"/>
                </a:cubicBezTo>
                <a:cubicBezTo>
                  <a:pt x="671" y="1428"/>
                  <a:pt x="623" y="1387"/>
                  <a:pt x="615" y="1330"/>
                </a:cubicBezTo>
                <a:cubicBezTo>
                  <a:pt x="605" y="1266"/>
                  <a:pt x="575" y="1206"/>
                  <a:pt x="530" y="1159"/>
                </a:cubicBezTo>
                <a:cubicBezTo>
                  <a:pt x="360" y="983"/>
                  <a:pt x="365" y="701"/>
                  <a:pt x="542" y="531"/>
                </a:cubicBezTo>
                <a:cubicBezTo>
                  <a:pt x="624" y="452"/>
                  <a:pt x="733" y="408"/>
                  <a:pt x="846" y="407"/>
                </a:cubicBezTo>
                <a:cubicBezTo>
                  <a:pt x="849" y="407"/>
                  <a:pt x="849" y="407"/>
                  <a:pt x="849" y="407"/>
                </a:cubicBezTo>
                <a:cubicBezTo>
                  <a:pt x="1095" y="406"/>
                  <a:pt x="1296" y="605"/>
                  <a:pt x="1297" y="851"/>
                </a:cubicBezTo>
                <a:moveTo>
                  <a:pt x="904" y="1240"/>
                </a:moveTo>
                <a:cubicBezTo>
                  <a:pt x="904" y="1208"/>
                  <a:pt x="878" y="1182"/>
                  <a:pt x="846" y="1182"/>
                </a:cubicBezTo>
                <a:cubicBezTo>
                  <a:pt x="814" y="1182"/>
                  <a:pt x="788" y="1208"/>
                  <a:pt x="788" y="1240"/>
                </a:cubicBezTo>
                <a:cubicBezTo>
                  <a:pt x="788" y="1272"/>
                  <a:pt x="814" y="1299"/>
                  <a:pt x="846" y="1299"/>
                </a:cubicBezTo>
                <a:cubicBezTo>
                  <a:pt x="878" y="1298"/>
                  <a:pt x="904" y="1272"/>
                  <a:pt x="904" y="1240"/>
                </a:cubicBezTo>
                <a:moveTo>
                  <a:pt x="1043" y="824"/>
                </a:moveTo>
                <a:cubicBezTo>
                  <a:pt x="1039" y="718"/>
                  <a:pt x="952" y="634"/>
                  <a:pt x="846" y="633"/>
                </a:cubicBezTo>
                <a:cubicBezTo>
                  <a:pt x="845" y="633"/>
                  <a:pt x="845" y="633"/>
                  <a:pt x="845" y="633"/>
                </a:cubicBezTo>
                <a:cubicBezTo>
                  <a:pt x="769" y="633"/>
                  <a:pt x="701" y="677"/>
                  <a:pt x="668" y="745"/>
                </a:cubicBezTo>
                <a:cubicBezTo>
                  <a:pt x="653" y="773"/>
                  <a:pt x="663" y="808"/>
                  <a:pt x="691" y="823"/>
                </a:cubicBezTo>
                <a:cubicBezTo>
                  <a:pt x="720" y="839"/>
                  <a:pt x="755" y="828"/>
                  <a:pt x="770" y="800"/>
                </a:cubicBezTo>
                <a:cubicBezTo>
                  <a:pt x="771" y="799"/>
                  <a:pt x="772" y="797"/>
                  <a:pt x="773" y="795"/>
                </a:cubicBezTo>
                <a:cubicBezTo>
                  <a:pt x="786" y="767"/>
                  <a:pt x="814" y="749"/>
                  <a:pt x="846" y="749"/>
                </a:cubicBezTo>
                <a:cubicBezTo>
                  <a:pt x="889" y="750"/>
                  <a:pt x="925" y="784"/>
                  <a:pt x="928" y="828"/>
                </a:cubicBezTo>
                <a:cubicBezTo>
                  <a:pt x="929" y="864"/>
                  <a:pt x="906" y="896"/>
                  <a:pt x="872" y="907"/>
                </a:cubicBezTo>
                <a:cubicBezTo>
                  <a:pt x="823" y="924"/>
                  <a:pt x="789" y="970"/>
                  <a:pt x="788" y="1022"/>
                </a:cubicBezTo>
                <a:cubicBezTo>
                  <a:pt x="788" y="1068"/>
                  <a:pt x="788" y="1068"/>
                  <a:pt x="788" y="1068"/>
                </a:cubicBezTo>
                <a:cubicBezTo>
                  <a:pt x="790" y="1100"/>
                  <a:pt x="817" y="1125"/>
                  <a:pt x="849" y="1123"/>
                </a:cubicBezTo>
                <a:cubicBezTo>
                  <a:pt x="879" y="1121"/>
                  <a:pt x="902" y="1098"/>
                  <a:pt x="904" y="1068"/>
                </a:cubicBezTo>
                <a:cubicBezTo>
                  <a:pt x="904" y="1023"/>
                  <a:pt x="904" y="1023"/>
                  <a:pt x="904" y="1023"/>
                </a:cubicBezTo>
                <a:cubicBezTo>
                  <a:pt x="904" y="1020"/>
                  <a:pt x="908" y="1018"/>
                  <a:pt x="909" y="1018"/>
                </a:cubicBezTo>
                <a:cubicBezTo>
                  <a:pt x="992" y="990"/>
                  <a:pt x="1046" y="911"/>
                  <a:pt x="1043" y="824"/>
                </a:cubicBezTo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7" name="사각형: 둥근 모서리 37"/>
          <p:cNvSpPr/>
          <p:nvPr/>
        </p:nvSpPr>
        <p:spPr>
          <a:xfrm>
            <a:off x="292648" y="1170148"/>
            <a:ext cx="2205950" cy="746941"/>
          </a:xfrm>
          <a:prstGeom prst="roundRect">
            <a:avLst>
              <a:gd name="adj" fmla="val 29024"/>
            </a:avLst>
          </a:prstGeom>
          <a:solidFill>
            <a:srgbClr val="A5A5A5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-80" normalizeH="0" baseline="0" noProof="0" dirty="0">
              <a:ln>
                <a:solidFill>
                  <a:sysClr val="window" lastClr="FFFFFF">
                    <a:lumMod val="85000"/>
                    <a:alpha val="0"/>
                  </a:sysClr>
                </a:solidFill>
              </a:ln>
              <a:solidFill>
                <a:sysClr val="window" lastClr="FFFFFF">
                  <a:lumMod val="85000"/>
                </a:sys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+mn-cs"/>
            </a:endParaRPr>
          </a:p>
        </p:txBody>
      </p:sp>
      <p:sp>
        <p:nvSpPr>
          <p:cNvPr id="48" name="사각형: 둥근 모서리 34">
            <a:extLst>
              <a:ext uri="{FF2B5EF4-FFF2-40B4-BE49-F238E27FC236}">
                <a16:creationId xmlns:a16="http://schemas.microsoft.com/office/drawing/2014/main" id="{6B2D1C22-DB3B-4A4C-B933-71B7FB583B59}"/>
              </a:ext>
            </a:extLst>
          </p:cNvPr>
          <p:cNvSpPr/>
          <p:nvPr/>
        </p:nvSpPr>
        <p:spPr>
          <a:xfrm>
            <a:off x="198000" y="1629023"/>
            <a:ext cx="3267182" cy="4853529"/>
          </a:xfrm>
          <a:prstGeom prst="roundRect">
            <a:avLst>
              <a:gd name="adj" fmla="val 7893"/>
            </a:avLst>
          </a:prstGeom>
          <a:solidFill>
            <a:schemeClr val="bg1"/>
          </a:solidFill>
          <a:ln>
            <a:noFill/>
          </a:ln>
          <a:effectLst>
            <a:outerShdw blurRad="152400" dist="38100" dir="5400000" sx="98000" sy="98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buClr>
                <a:srgbClr val="C6BF96"/>
              </a:buClr>
            </a:pPr>
            <a:r>
              <a:rPr lang="ko-KR" altLang="en-US" sz="2400" spc="-8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ko-KR" altLang="en-US" sz="2400" spc="-8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21669" y="1235842"/>
            <a:ext cx="161984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  <a:scene3d>
              <a:camera prst="orthographicFront"/>
              <a:lightRig rig="threePt" dir="tl"/>
            </a:scene3d>
            <a:sp3d>
              <a:bevelT w="1270" h="1270"/>
              <a:contourClr>
                <a:srgbClr val="001746"/>
              </a:contourClr>
            </a:sp3d>
          </a:bodyPr>
          <a:lstStyle>
            <a:defPPr>
              <a:defRPr lang="ko-KR"/>
            </a:defPPr>
            <a:lvl1pPr algn="ctr">
              <a:defRPr sz="2400" b="1" spc="-5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defRPr>
            </a:lvl1pPr>
          </a:lstStyle>
          <a:p>
            <a:pPr algn="l"/>
            <a:r>
              <a:rPr lang="ko-KR" altLang="en-US" sz="2000" spc="-150" dirty="0">
                <a:solidFill>
                  <a:schemeClr val="bg1"/>
                </a:solidFill>
                <a:latin typeface="+mn-ea"/>
                <a:ea typeface="+mn-ea"/>
              </a:rPr>
              <a:t>관련 사진</a:t>
            </a:r>
          </a:p>
        </p:txBody>
      </p:sp>
      <p:sp>
        <p:nvSpPr>
          <p:cNvPr id="51" name="Freeform 93">
            <a:extLst>
              <a:ext uri="{FF2B5EF4-FFF2-40B4-BE49-F238E27FC236}">
                <a16:creationId xmlns:a16="http://schemas.microsoft.com/office/drawing/2014/main" id="{B052F567-7323-44B0-A45F-EB199DAF790E}"/>
              </a:ext>
            </a:extLst>
          </p:cNvPr>
          <p:cNvSpPr>
            <a:spLocks noEditPoints="1"/>
          </p:cNvSpPr>
          <p:nvPr/>
        </p:nvSpPr>
        <p:spPr bwMode="auto">
          <a:xfrm>
            <a:off x="396000" y="1235842"/>
            <a:ext cx="508126" cy="307776"/>
          </a:xfrm>
          <a:custGeom>
            <a:avLst/>
            <a:gdLst>
              <a:gd name="T0" fmla="*/ 316 w 338"/>
              <a:gd name="T1" fmla="*/ 88 h 256"/>
              <a:gd name="T2" fmla="*/ 294 w 338"/>
              <a:gd name="T3" fmla="*/ 30 h 256"/>
              <a:gd name="T4" fmla="*/ 274 w 338"/>
              <a:gd name="T5" fmla="*/ 8 h 256"/>
              <a:gd name="T6" fmla="*/ 250 w 338"/>
              <a:gd name="T7" fmla="*/ 0 h 256"/>
              <a:gd name="T8" fmla="*/ 248 w 338"/>
              <a:gd name="T9" fmla="*/ 0 h 256"/>
              <a:gd name="T10" fmla="*/ 238 w 338"/>
              <a:gd name="T11" fmla="*/ 4 h 256"/>
              <a:gd name="T12" fmla="*/ 234 w 338"/>
              <a:gd name="T13" fmla="*/ 14 h 256"/>
              <a:gd name="T14" fmla="*/ 244 w 338"/>
              <a:gd name="T15" fmla="*/ 26 h 256"/>
              <a:gd name="T16" fmla="*/ 250 w 338"/>
              <a:gd name="T17" fmla="*/ 28 h 256"/>
              <a:gd name="T18" fmla="*/ 252 w 338"/>
              <a:gd name="T19" fmla="*/ 28 h 256"/>
              <a:gd name="T20" fmla="*/ 272 w 338"/>
              <a:gd name="T21" fmla="*/ 44 h 256"/>
              <a:gd name="T22" fmla="*/ 288 w 338"/>
              <a:gd name="T23" fmla="*/ 88 h 256"/>
              <a:gd name="T24" fmla="*/ 32 w 338"/>
              <a:gd name="T25" fmla="*/ 152 h 256"/>
              <a:gd name="T26" fmla="*/ 68 w 338"/>
              <a:gd name="T27" fmla="*/ 44 h 256"/>
              <a:gd name="T28" fmla="*/ 82 w 338"/>
              <a:gd name="T29" fmla="*/ 30 h 256"/>
              <a:gd name="T30" fmla="*/ 88 w 338"/>
              <a:gd name="T31" fmla="*/ 28 h 256"/>
              <a:gd name="T32" fmla="*/ 94 w 338"/>
              <a:gd name="T33" fmla="*/ 26 h 256"/>
              <a:gd name="T34" fmla="*/ 102 w 338"/>
              <a:gd name="T35" fmla="*/ 14 h 256"/>
              <a:gd name="T36" fmla="*/ 98 w 338"/>
              <a:gd name="T37" fmla="*/ 4 h 256"/>
              <a:gd name="T38" fmla="*/ 90 w 338"/>
              <a:gd name="T39" fmla="*/ 0 h 256"/>
              <a:gd name="T40" fmla="*/ 72 w 338"/>
              <a:gd name="T41" fmla="*/ 4 h 256"/>
              <a:gd name="T42" fmla="*/ 52 w 338"/>
              <a:gd name="T43" fmla="*/ 20 h 256"/>
              <a:gd name="T44" fmla="*/ 34 w 338"/>
              <a:gd name="T45" fmla="*/ 54 h 256"/>
              <a:gd name="T46" fmla="*/ 4 w 338"/>
              <a:gd name="T47" fmla="*/ 152 h 256"/>
              <a:gd name="T48" fmla="*/ 0 w 338"/>
              <a:gd name="T49" fmla="*/ 168 h 256"/>
              <a:gd name="T50" fmla="*/ 6 w 338"/>
              <a:gd name="T51" fmla="*/ 208 h 256"/>
              <a:gd name="T52" fmla="*/ 12 w 338"/>
              <a:gd name="T53" fmla="*/ 234 h 256"/>
              <a:gd name="T54" fmla="*/ 24 w 338"/>
              <a:gd name="T55" fmla="*/ 250 h 256"/>
              <a:gd name="T56" fmla="*/ 124 w 338"/>
              <a:gd name="T57" fmla="*/ 256 h 256"/>
              <a:gd name="T58" fmla="*/ 136 w 338"/>
              <a:gd name="T59" fmla="*/ 254 h 256"/>
              <a:gd name="T60" fmla="*/ 156 w 338"/>
              <a:gd name="T61" fmla="*/ 224 h 256"/>
              <a:gd name="T62" fmla="*/ 164 w 338"/>
              <a:gd name="T63" fmla="*/ 182 h 256"/>
              <a:gd name="T64" fmla="*/ 180 w 338"/>
              <a:gd name="T65" fmla="*/ 184 h 256"/>
              <a:gd name="T66" fmla="*/ 182 w 338"/>
              <a:gd name="T67" fmla="*/ 224 h 256"/>
              <a:gd name="T68" fmla="*/ 202 w 338"/>
              <a:gd name="T69" fmla="*/ 254 h 256"/>
              <a:gd name="T70" fmla="*/ 298 w 338"/>
              <a:gd name="T71" fmla="*/ 256 h 256"/>
              <a:gd name="T72" fmla="*/ 316 w 338"/>
              <a:gd name="T73" fmla="*/ 250 h 256"/>
              <a:gd name="T74" fmla="*/ 326 w 338"/>
              <a:gd name="T75" fmla="*/ 234 h 256"/>
              <a:gd name="T76" fmla="*/ 332 w 338"/>
              <a:gd name="T77" fmla="*/ 208 h 256"/>
              <a:gd name="T78" fmla="*/ 338 w 338"/>
              <a:gd name="T79" fmla="*/ 168 h 256"/>
              <a:gd name="T80" fmla="*/ 336 w 338"/>
              <a:gd name="T81" fmla="*/ 152 h 256"/>
              <a:gd name="T82" fmla="*/ 130 w 338"/>
              <a:gd name="T83" fmla="*/ 220 h 256"/>
              <a:gd name="T84" fmla="*/ 124 w 338"/>
              <a:gd name="T85" fmla="*/ 228 h 256"/>
              <a:gd name="T86" fmla="*/ 40 w 338"/>
              <a:gd name="T87" fmla="*/ 228 h 256"/>
              <a:gd name="T88" fmla="*/ 34 w 338"/>
              <a:gd name="T89" fmla="*/ 204 h 256"/>
              <a:gd name="T90" fmla="*/ 132 w 338"/>
              <a:gd name="T91" fmla="*/ 180 h 256"/>
              <a:gd name="T92" fmla="*/ 306 w 338"/>
              <a:gd name="T93" fmla="*/ 204 h 256"/>
              <a:gd name="T94" fmla="*/ 300 w 338"/>
              <a:gd name="T95" fmla="*/ 228 h 256"/>
              <a:gd name="T96" fmla="*/ 214 w 338"/>
              <a:gd name="T97" fmla="*/ 228 h 256"/>
              <a:gd name="T98" fmla="*/ 210 w 338"/>
              <a:gd name="T99" fmla="*/ 220 h 256"/>
              <a:gd name="T100" fmla="*/ 310 w 338"/>
              <a:gd name="T101" fmla="*/ 180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8" h="256">
                <a:moveTo>
                  <a:pt x="336" y="152"/>
                </a:moveTo>
                <a:lnTo>
                  <a:pt x="336" y="152"/>
                </a:lnTo>
                <a:lnTo>
                  <a:pt x="316" y="88"/>
                </a:lnTo>
                <a:lnTo>
                  <a:pt x="304" y="54"/>
                </a:lnTo>
                <a:lnTo>
                  <a:pt x="294" y="30"/>
                </a:lnTo>
                <a:lnTo>
                  <a:pt x="294" y="30"/>
                </a:lnTo>
                <a:lnTo>
                  <a:pt x="288" y="20"/>
                </a:lnTo>
                <a:lnTo>
                  <a:pt x="280" y="14"/>
                </a:lnTo>
                <a:lnTo>
                  <a:pt x="274" y="8"/>
                </a:lnTo>
                <a:lnTo>
                  <a:pt x="266" y="4"/>
                </a:lnTo>
                <a:lnTo>
                  <a:pt x="256" y="2"/>
                </a:lnTo>
                <a:lnTo>
                  <a:pt x="250" y="0"/>
                </a:lnTo>
                <a:lnTo>
                  <a:pt x="250" y="0"/>
                </a:lnTo>
                <a:lnTo>
                  <a:pt x="250" y="0"/>
                </a:lnTo>
                <a:lnTo>
                  <a:pt x="248" y="0"/>
                </a:lnTo>
                <a:lnTo>
                  <a:pt x="248" y="0"/>
                </a:lnTo>
                <a:lnTo>
                  <a:pt x="244" y="2"/>
                </a:lnTo>
                <a:lnTo>
                  <a:pt x="238" y="4"/>
                </a:lnTo>
                <a:lnTo>
                  <a:pt x="236" y="8"/>
                </a:lnTo>
                <a:lnTo>
                  <a:pt x="234" y="14"/>
                </a:lnTo>
                <a:lnTo>
                  <a:pt x="234" y="14"/>
                </a:lnTo>
                <a:lnTo>
                  <a:pt x="236" y="20"/>
                </a:lnTo>
                <a:lnTo>
                  <a:pt x="238" y="24"/>
                </a:lnTo>
                <a:lnTo>
                  <a:pt x="244" y="26"/>
                </a:lnTo>
                <a:lnTo>
                  <a:pt x="248" y="28"/>
                </a:lnTo>
                <a:lnTo>
                  <a:pt x="248" y="28"/>
                </a:lnTo>
                <a:lnTo>
                  <a:pt x="250" y="28"/>
                </a:lnTo>
                <a:lnTo>
                  <a:pt x="250" y="28"/>
                </a:lnTo>
                <a:lnTo>
                  <a:pt x="250" y="28"/>
                </a:lnTo>
                <a:lnTo>
                  <a:pt x="252" y="28"/>
                </a:lnTo>
                <a:lnTo>
                  <a:pt x="258" y="30"/>
                </a:lnTo>
                <a:lnTo>
                  <a:pt x="264" y="36"/>
                </a:lnTo>
                <a:lnTo>
                  <a:pt x="272" y="44"/>
                </a:lnTo>
                <a:lnTo>
                  <a:pt x="272" y="44"/>
                </a:lnTo>
                <a:lnTo>
                  <a:pt x="278" y="60"/>
                </a:lnTo>
                <a:lnTo>
                  <a:pt x="288" y="88"/>
                </a:lnTo>
                <a:lnTo>
                  <a:pt x="306" y="152"/>
                </a:lnTo>
                <a:lnTo>
                  <a:pt x="32" y="152"/>
                </a:lnTo>
                <a:lnTo>
                  <a:pt x="32" y="152"/>
                </a:lnTo>
                <a:lnTo>
                  <a:pt x="52" y="88"/>
                </a:lnTo>
                <a:lnTo>
                  <a:pt x="60" y="60"/>
                </a:lnTo>
                <a:lnTo>
                  <a:pt x="68" y="44"/>
                </a:lnTo>
                <a:lnTo>
                  <a:pt x="68" y="44"/>
                </a:lnTo>
                <a:lnTo>
                  <a:pt x="74" y="36"/>
                </a:lnTo>
                <a:lnTo>
                  <a:pt x="82" y="30"/>
                </a:lnTo>
                <a:lnTo>
                  <a:pt x="88" y="28"/>
                </a:lnTo>
                <a:lnTo>
                  <a:pt x="88" y="28"/>
                </a:lnTo>
                <a:lnTo>
                  <a:pt x="88" y="28"/>
                </a:lnTo>
                <a:lnTo>
                  <a:pt x="88" y="28"/>
                </a:lnTo>
                <a:lnTo>
                  <a:pt x="88" y="28"/>
                </a:lnTo>
                <a:lnTo>
                  <a:pt x="94" y="26"/>
                </a:lnTo>
                <a:lnTo>
                  <a:pt x="98" y="24"/>
                </a:lnTo>
                <a:lnTo>
                  <a:pt x="102" y="20"/>
                </a:lnTo>
                <a:lnTo>
                  <a:pt x="102" y="14"/>
                </a:lnTo>
                <a:lnTo>
                  <a:pt x="102" y="14"/>
                </a:lnTo>
                <a:lnTo>
                  <a:pt x="102" y="10"/>
                </a:lnTo>
                <a:lnTo>
                  <a:pt x="98" y="4"/>
                </a:lnTo>
                <a:lnTo>
                  <a:pt x="94" y="2"/>
                </a:lnTo>
                <a:lnTo>
                  <a:pt x="90" y="0"/>
                </a:lnTo>
                <a:lnTo>
                  <a:pt x="90" y="0"/>
                </a:lnTo>
                <a:lnTo>
                  <a:pt x="90" y="0"/>
                </a:lnTo>
                <a:lnTo>
                  <a:pt x="84" y="2"/>
                </a:lnTo>
                <a:lnTo>
                  <a:pt x="72" y="4"/>
                </a:lnTo>
                <a:lnTo>
                  <a:pt x="66" y="8"/>
                </a:lnTo>
                <a:lnTo>
                  <a:pt x="58" y="14"/>
                </a:lnTo>
                <a:lnTo>
                  <a:pt x="52" y="20"/>
                </a:lnTo>
                <a:lnTo>
                  <a:pt x="44" y="30"/>
                </a:lnTo>
                <a:lnTo>
                  <a:pt x="44" y="30"/>
                </a:lnTo>
                <a:lnTo>
                  <a:pt x="34" y="54"/>
                </a:lnTo>
                <a:lnTo>
                  <a:pt x="22" y="88"/>
                </a:lnTo>
                <a:lnTo>
                  <a:pt x="4" y="152"/>
                </a:lnTo>
                <a:lnTo>
                  <a:pt x="4" y="152"/>
                </a:lnTo>
                <a:lnTo>
                  <a:pt x="0" y="160"/>
                </a:lnTo>
                <a:lnTo>
                  <a:pt x="0" y="168"/>
                </a:lnTo>
                <a:lnTo>
                  <a:pt x="0" y="168"/>
                </a:lnTo>
                <a:lnTo>
                  <a:pt x="2" y="184"/>
                </a:lnTo>
                <a:lnTo>
                  <a:pt x="6" y="208"/>
                </a:lnTo>
                <a:lnTo>
                  <a:pt x="6" y="208"/>
                </a:lnTo>
                <a:lnTo>
                  <a:pt x="10" y="224"/>
                </a:lnTo>
                <a:lnTo>
                  <a:pt x="10" y="224"/>
                </a:lnTo>
                <a:lnTo>
                  <a:pt x="12" y="234"/>
                </a:lnTo>
                <a:lnTo>
                  <a:pt x="16" y="242"/>
                </a:lnTo>
                <a:lnTo>
                  <a:pt x="20" y="246"/>
                </a:lnTo>
                <a:lnTo>
                  <a:pt x="24" y="250"/>
                </a:lnTo>
                <a:lnTo>
                  <a:pt x="34" y="256"/>
                </a:lnTo>
                <a:lnTo>
                  <a:pt x="42" y="256"/>
                </a:lnTo>
                <a:lnTo>
                  <a:pt x="124" y="256"/>
                </a:lnTo>
                <a:lnTo>
                  <a:pt x="124" y="256"/>
                </a:lnTo>
                <a:lnTo>
                  <a:pt x="130" y="256"/>
                </a:lnTo>
                <a:lnTo>
                  <a:pt x="136" y="254"/>
                </a:lnTo>
                <a:lnTo>
                  <a:pt x="146" y="248"/>
                </a:lnTo>
                <a:lnTo>
                  <a:pt x="154" y="236"/>
                </a:lnTo>
                <a:lnTo>
                  <a:pt x="156" y="224"/>
                </a:lnTo>
                <a:lnTo>
                  <a:pt x="158" y="184"/>
                </a:lnTo>
                <a:lnTo>
                  <a:pt x="158" y="184"/>
                </a:lnTo>
                <a:lnTo>
                  <a:pt x="164" y="182"/>
                </a:lnTo>
                <a:lnTo>
                  <a:pt x="170" y="182"/>
                </a:lnTo>
                <a:lnTo>
                  <a:pt x="176" y="182"/>
                </a:lnTo>
                <a:lnTo>
                  <a:pt x="180" y="184"/>
                </a:lnTo>
                <a:lnTo>
                  <a:pt x="182" y="222"/>
                </a:lnTo>
                <a:lnTo>
                  <a:pt x="182" y="224"/>
                </a:lnTo>
                <a:lnTo>
                  <a:pt x="182" y="224"/>
                </a:lnTo>
                <a:lnTo>
                  <a:pt x="186" y="236"/>
                </a:lnTo>
                <a:lnTo>
                  <a:pt x="192" y="248"/>
                </a:lnTo>
                <a:lnTo>
                  <a:pt x="202" y="254"/>
                </a:lnTo>
                <a:lnTo>
                  <a:pt x="208" y="256"/>
                </a:lnTo>
                <a:lnTo>
                  <a:pt x="214" y="256"/>
                </a:lnTo>
                <a:lnTo>
                  <a:pt x="298" y="256"/>
                </a:lnTo>
                <a:lnTo>
                  <a:pt x="298" y="256"/>
                </a:lnTo>
                <a:lnTo>
                  <a:pt x="306" y="256"/>
                </a:lnTo>
                <a:lnTo>
                  <a:pt x="316" y="250"/>
                </a:lnTo>
                <a:lnTo>
                  <a:pt x="320" y="246"/>
                </a:lnTo>
                <a:lnTo>
                  <a:pt x="324" y="242"/>
                </a:lnTo>
                <a:lnTo>
                  <a:pt x="326" y="234"/>
                </a:lnTo>
                <a:lnTo>
                  <a:pt x="330" y="224"/>
                </a:lnTo>
                <a:lnTo>
                  <a:pt x="330" y="224"/>
                </a:lnTo>
                <a:lnTo>
                  <a:pt x="332" y="208"/>
                </a:lnTo>
                <a:lnTo>
                  <a:pt x="332" y="208"/>
                </a:lnTo>
                <a:lnTo>
                  <a:pt x="338" y="184"/>
                </a:lnTo>
                <a:lnTo>
                  <a:pt x="338" y="168"/>
                </a:lnTo>
                <a:lnTo>
                  <a:pt x="338" y="168"/>
                </a:lnTo>
                <a:lnTo>
                  <a:pt x="338" y="160"/>
                </a:lnTo>
                <a:lnTo>
                  <a:pt x="336" y="152"/>
                </a:lnTo>
                <a:lnTo>
                  <a:pt x="336" y="152"/>
                </a:lnTo>
                <a:close/>
                <a:moveTo>
                  <a:pt x="130" y="220"/>
                </a:moveTo>
                <a:lnTo>
                  <a:pt x="130" y="220"/>
                </a:lnTo>
                <a:lnTo>
                  <a:pt x="128" y="226"/>
                </a:lnTo>
                <a:lnTo>
                  <a:pt x="126" y="228"/>
                </a:lnTo>
                <a:lnTo>
                  <a:pt x="124" y="228"/>
                </a:lnTo>
                <a:lnTo>
                  <a:pt x="42" y="228"/>
                </a:lnTo>
                <a:lnTo>
                  <a:pt x="42" y="228"/>
                </a:lnTo>
                <a:lnTo>
                  <a:pt x="40" y="228"/>
                </a:lnTo>
                <a:lnTo>
                  <a:pt x="36" y="220"/>
                </a:lnTo>
                <a:lnTo>
                  <a:pt x="36" y="220"/>
                </a:lnTo>
                <a:lnTo>
                  <a:pt x="34" y="204"/>
                </a:lnTo>
                <a:lnTo>
                  <a:pt x="34" y="204"/>
                </a:lnTo>
                <a:lnTo>
                  <a:pt x="28" y="180"/>
                </a:lnTo>
                <a:lnTo>
                  <a:pt x="132" y="180"/>
                </a:lnTo>
                <a:lnTo>
                  <a:pt x="130" y="220"/>
                </a:lnTo>
                <a:close/>
                <a:moveTo>
                  <a:pt x="306" y="204"/>
                </a:moveTo>
                <a:lnTo>
                  <a:pt x="306" y="204"/>
                </a:lnTo>
                <a:lnTo>
                  <a:pt x="302" y="220"/>
                </a:lnTo>
                <a:lnTo>
                  <a:pt x="302" y="220"/>
                </a:lnTo>
                <a:lnTo>
                  <a:pt x="300" y="228"/>
                </a:lnTo>
                <a:lnTo>
                  <a:pt x="296" y="228"/>
                </a:lnTo>
                <a:lnTo>
                  <a:pt x="214" y="228"/>
                </a:lnTo>
                <a:lnTo>
                  <a:pt x="214" y="228"/>
                </a:lnTo>
                <a:lnTo>
                  <a:pt x="212" y="228"/>
                </a:lnTo>
                <a:lnTo>
                  <a:pt x="210" y="226"/>
                </a:lnTo>
                <a:lnTo>
                  <a:pt x="210" y="220"/>
                </a:lnTo>
                <a:lnTo>
                  <a:pt x="206" y="180"/>
                </a:lnTo>
                <a:lnTo>
                  <a:pt x="310" y="180"/>
                </a:lnTo>
                <a:lnTo>
                  <a:pt x="310" y="180"/>
                </a:lnTo>
                <a:lnTo>
                  <a:pt x="306" y="204"/>
                </a:lnTo>
                <a:lnTo>
                  <a:pt x="306" y="2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446705" y="6174769"/>
            <a:ext cx="2769772" cy="26161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1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본 사진은 </a:t>
            </a:r>
            <a:r>
              <a:rPr lang="ko-KR" altLang="en-US" sz="1100" spc="-100" dirty="0" err="1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생성형</a:t>
            </a:r>
            <a:r>
              <a:rPr lang="ko-KR" altLang="en-US" sz="11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en-US" altLang="ko-KR" sz="11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AI</a:t>
            </a:r>
            <a:r>
              <a:rPr lang="ko-KR" altLang="en-US" sz="11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를 활용해 제작한 이미지입니다</a:t>
            </a:r>
            <a:r>
              <a:rPr lang="en-US" altLang="ko-KR" sz="1100" spc="-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367174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.</a:t>
            </a:r>
            <a:endParaRPr lang="ko-KR" altLang="en-US" sz="11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394" y="1983523"/>
            <a:ext cx="3038391" cy="3680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89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3696736-16EB-436F-A582-F0769E7C9C9E}"/>
              </a:ext>
            </a:extLst>
          </p:cNvPr>
          <p:cNvSpPr/>
          <p:nvPr/>
        </p:nvSpPr>
        <p:spPr>
          <a:xfrm>
            <a:off x="0" y="6366032"/>
            <a:ext cx="9150475" cy="491968"/>
          </a:xfrm>
          <a:prstGeom prst="rect">
            <a:avLst/>
          </a:prstGeom>
          <a:gradFill flip="none" rotWithShape="1">
            <a:gsLst>
              <a:gs pos="0">
                <a:srgbClr val="8FAADC">
                  <a:lumMod val="94000"/>
                </a:srgbClr>
              </a:gs>
              <a:gs pos="100000">
                <a:srgbClr val="DAE3F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B7BA911-003F-42B3-8D72-6E2E853A03A4}"/>
              </a:ext>
            </a:extLst>
          </p:cNvPr>
          <p:cNvSpPr/>
          <p:nvPr/>
        </p:nvSpPr>
        <p:spPr>
          <a:xfrm>
            <a:off x="0" y="0"/>
            <a:ext cx="9150475" cy="6362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:a16="http://schemas.microsoft.com/office/drawing/2014/main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:a16="http://schemas.microsoft.com/office/drawing/2014/main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70C7C8DA-B8A6-430C-BE01-E95CEBF61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14" y="505644"/>
            <a:ext cx="1366172" cy="325804"/>
          </a:xfrm>
          <a:prstGeom prst="rect">
            <a:avLst/>
          </a:prstGeom>
        </p:spPr>
      </p:pic>
      <p:sp>
        <p:nvSpPr>
          <p:cNvPr id="36" name="직각 삼각형 35">
            <a:extLst>
              <a:ext uri="{FF2B5EF4-FFF2-40B4-BE49-F238E27FC236}">
                <a16:creationId xmlns:a16="http://schemas.microsoft.com/office/drawing/2014/main" id="{7D411EBC-1F19-457E-B31B-F27C6272BDCB}"/>
              </a:ext>
            </a:extLst>
          </p:cNvPr>
          <p:cNvSpPr>
            <a:spLocks/>
          </p:cNvSpPr>
          <p:nvPr/>
        </p:nvSpPr>
        <p:spPr bwMode="auto">
          <a:xfrm>
            <a:off x="-12952" y="4810124"/>
            <a:ext cx="4558956" cy="1552576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rgbClr val="79D595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7" name="직각 삼각형 36">
            <a:extLst>
              <a:ext uri="{FF2B5EF4-FFF2-40B4-BE49-F238E27FC236}">
                <a16:creationId xmlns:a16="http://schemas.microsoft.com/office/drawing/2014/main" id="{8B3397EE-120E-4931-8DB3-5F8928BC71EF}"/>
              </a:ext>
            </a:extLst>
          </p:cNvPr>
          <p:cNvSpPr>
            <a:spLocks/>
          </p:cNvSpPr>
          <p:nvPr/>
        </p:nvSpPr>
        <p:spPr bwMode="auto">
          <a:xfrm flipH="1">
            <a:off x="1155700" y="4667251"/>
            <a:ext cx="7988295" cy="1695450"/>
          </a:xfrm>
          <a:prstGeom prst="rtTriangle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100000">
                <a:schemeClr val="accent6">
                  <a:lumMod val="40000"/>
                  <a:lumOff val="60000"/>
                  <a:alpha val="5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1155701" y="2400211"/>
            <a:ext cx="6832600" cy="162345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1200"/>
              </a:spcAft>
              <a:defRPr/>
            </a:pPr>
            <a:r>
              <a:rPr lang="ko-KR" altLang="en-US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청탁금지법</a:t>
            </a:r>
            <a:br>
              <a:rPr lang="en-US" altLang="ko-KR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F4960"/>
                </a:solidFill>
                <a:latin typeface="+mj-ea"/>
                <a:ea typeface="+mj-ea"/>
              </a:rPr>
            </a:br>
            <a:r>
              <a:rPr lang="ko-KR" altLang="en-US" sz="4400" b="1" kern="0" spc="-300" dirty="0" err="1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+mj-ea"/>
                <a:ea typeface="+mj-ea"/>
              </a:rPr>
              <a:t>외부강의등</a:t>
            </a:r>
            <a:r>
              <a:rPr lang="ko-KR" altLang="en-US" sz="4400" b="1" kern="0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+mj-ea"/>
                <a:ea typeface="+mj-ea"/>
              </a:rPr>
              <a:t> 제한</a:t>
            </a:r>
            <a:endParaRPr lang="en-US" altLang="ko-KR" sz="4400" b="1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55B2"/>
              </a:solidFill>
              <a:latin typeface="+mj-ea"/>
              <a:ea typeface="+mj-ea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8F2C1CFC-872F-42F0-8A02-791329BC87E2}"/>
              </a:ext>
            </a:extLst>
          </p:cNvPr>
          <p:cNvCxnSpPr/>
          <p:nvPr/>
        </p:nvCxnSpPr>
        <p:spPr>
          <a:xfrm flipV="1">
            <a:off x="2636323" y="3987800"/>
            <a:ext cx="4020952" cy="2309"/>
          </a:xfrm>
          <a:prstGeom prst="line">
            <a:avLst/>
          </a:prstGeom>
          <a:ln>
            <a:solidFill>
              <a:srgbClr val="3855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9">
            <a:extLst>
              <a:ext uri="{FF2B5EF4-FFF2-40B4-BE49-F238E27FC236}">
                <a16:creationId xmlns:a16="http://schemas.microsoft.com/office/drawing/2014/main" id="{4E3547CD-FC9C-4649-8662-2703578C79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7740" y="4843689"/>
            <a:ext cx="1308520" cy="1529488"/>
            <a:chOff x="1398" y="4320"/>
            <a:chExt cx="604" cy="706"/>
          </a:xfrm>
          <a:solidFill>
            <a:srgbClr val="8CA8DB"/>
          </a:solidFill>
        </p:grpSpPr>
        <p:sp>
          <p:nvSpPr>
            <p:cNvPr id="16" name="Freeform 90">
              <a:extLst>
                <a:ext uri="{FF2B5EF4-FFF2-40B4-BE49-F238E27FC236}">
                  <a16:creationId xmlns:a16="http://schemas.microsoft.com/office/drawing/2014/main" id="{4E31AEB6-2F4C-43AC-8AA9-4A8DDBD0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4" y="4662"/>
              <a:ext cx="234" cy="304"/>
            </a:xfrm>
            <a:custGeom>
              <a:avLst/>
              <a:gdLst>
                <a:gd name="T0" fmla="*/ 234 w 234"/>
                <a:gd name="T1" fmla="*/ 304 h 304"/>
                <a:gd name="T2" fmla="*/ 234 w 234"/>
                <a:gd name="T3" fmla="*/ 50 h 304"/>
                <a:gd name="T4" fmla="*/ 234 w 234"/>
                <a:gd name="T5" fmla="*/ 50 h 304"/>
                <a:gd name="T6" fmla="*/ 232 w 234"/>
                <a:gd name="T7" fmla="*/ 40 h 304"/>
                <a:gd name="T8" fmla="*/ 230 w 234"/>
                <a:gd name="T9" fmla="*/ 30 h 304"/>
                <a:gd name="T10" fmla="*/ 226 w 234"/>
                <a:gd name="T11" fmla="*/ 22 h 304"/>
                <a:gd name="T12" fmla="*/ 220 w 234"/>
                <a:gd name="T13" fmla="*/ 16 h 304"/>
                <a:gd name="T14" fmla="*/ 212 w 234"/>
                <a:gd name="T15" fmla="*/ 10 h 304"/>
                <a:gd name="T16" fmla="*/ 204 w 234"/>
                <a:gd name="T17" fmla="*/ 4 h 304"/>
                <a:gd name="T18" fmla="*/ 194 w 234"/>
                <a:gd name="T19" fmla="*/ 2 h 304"/>
                <a:gd name="T20" fmla="*/ 184 w 234"/>
                <a:gd name="T21" fmla="*/ 0 h 304"/>
                <a:gd name="T22" fmla="*/ 0 w 234"/>
                <a:gd name="T23" fmla="*/ 0 h 304"/>
                <a:gd name="T24" fmla="*/ 0 w 234"/>
                <a:gd name="T25" fmla="*/ 292 h 304"/>
                <a:gd name="T26" fmla="*/ 204 w 234"/>
                <a:gd name="T27" fmla="*/ 292 h 304"/>
                <a:gd name="T28" fmla="*/ 204 w 234"/>
                <a:gd name="T29" fmla="*/ 292 h 304"/>
                <a:gd name="T30" fmla="*/ 204 w 234"/>
                <a:gd name="T31" fmla="*/ 292 h 304"/>
                <a:gd name="T32" fmla="*/ 220 w 234"/>
                <a:gd name="T33" fmla="*/ 298 h 304"/>
                <a:gd name="T34" fmla="*/ 234 w 234"/>
                <a:gd name="T35" fmla="*/ 304 h 304"/>
                <a:gd name="T36" fmla="*/ 234 w 234"/>
                <a:gd name="T3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4" h="304">
                  <a:moveTo>
                    <a:pt x="234" y="304"/>
                  </a:moveTo>
                  <a:lnTo>
                    <a:pt x="234" y="50"/>
                  </a:lnTo>
                  <a:lnTo>
                    <a:pt x="234" y="50"/>
                  </a:lnTo>
                  <a:lnTo>
                    <a:pt x="232" y="40"/>
                  </a:lnTo>
                  <a:lnTo>
                    <a:pt x="230" y="30"/>
                  </a:lnTo>
                  <a:lnTo>
                    <a:pt x="226" y="22"/>
                  </a:lnTo>
                  <a:lnTo>
                    <a:pt x="220" y="16"/>
                  </a:lnTo>
                  <a:lnTo>
                    <a:pt x="212" y="10"/>
                  </a:lnTo>
                  <a:lnTo>
                    <a:pt x="204" y="4"/>
                  </a:lnTo>
                  <a:lnTo>
                    <a:pt x="194" y="2"/>
                  </a:lnTo>
                  <a:lnTo>
                    <a:pt x="184" y="0"/>
                  </a:lnTo>
                  <a:lnTo>
                    <a:pt x="0" y="0"/>
                  </a:lnTo>
                  <a:lnTo>
                    <a:pt x="0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20" y="298"/>
                  </a:lnTo>
                  <a:lnTo>
                    <a:pt x="234" y="304"/>
                  </a:lnTo>
                  <a:lnTo>
                    <a:pt x="23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1">
              <a:extLst>
                <a:ext uri="{FF2B5EF4-FFF2-40B4-BE49-F238E27FC236}">
                  <a16:creationId xmlns:a16="http://schemas.microsoft.com/office/drawing/2014/main" id="{E02541B7-548A-4C4B-8C9A-8B1F252C8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8" y="4678"/>
              <a:ext cx="604" cy="348"/>
            </a:xfrm>
            <a:custGeom>
              <a:avLst/>
              <a:gdLst>
                <a:gd name="T0" fmla="*/ 604 w 604"/>
                <a:gd name="T1" fmla="*/ 40 h 348"/>
                <a:gd name="T2" fmla="*/ 574 w 604"/>
                <a:gd name="T3" fmla="*/ 0 h 348"/>
                <a:gd name="T4" fmla="*/ 574 w 604"/>
                <a:gd name="T5" fmla="*/ 300 h 348"/>
                <a:gd name="T6" fmla="*/ 348 w 604"/>
                <a:gd name="T7" fmla="*/ 300 h 348"/>
                <a:gd name="T8" fmla="*/ 346 w 604"/>
                <a:gd name="T9" fmla="*/ 302 h 348"/>
                <a:gd name="T10" fmla="*/ 346 w 604"/>
                <a:gd name="T11" fmla="*/ 302 h 348"/>
                <a:gd name="T12" fmla="*/ 334 w 604"/>
                <a:gd name="T13" fmla="*/ 304 h 348"/>
                <a:gd name="T14" fmla="*/ 324 w 604"/>
                <a:gd name="T15" fmla="*/ 310 h 348"/>
                <a:gd name="T16" fmla="*/ 314 w 604"/>
                <a:gd name="T17" fmla="*/ 320 h 348"/>
                <a:gd name="T18" fmla="*/ 308 w 604"/>
                <a:gd name="T19" fmla="*/ 332 h 348"/>
                <a:gd name="T20" fmla="*/ 302 w 604"/>
                <a:gd name="T21" fmla="*/ 344 h 348"/>
                <a:gd name="T22" fmla="*/ 296 w 604"/>
                <a:gd name="T23" fmla="*/ 332 h 348"/>
                <a:gd name="T24" fmla="*/ 296 w 604"/>
                <a:gd name="T25" fmla="*/ 332 h 348"/>
                <a:gd name="T26" fmla="*/ 290 w 604"/>
                <a:gd name="T27" fmla="*/ 320 h 348"/>
                <a:gd name="T28" fmla="*/ 282 w 604"/>
                <a:gd name="T29" fmla="*/ 310 h 348"/>
                <a:gd name="T30" fmla="*/ 270 w 604"/>
                <a:gd name="T31" fmla="*/ 304 h 348"/>
                <a:gd name="T32" fmla="*/ 258 w 604"/>
                <a:gd name="T33" fmla="*/ 302 h 348"/>
                <a:gd name="T34" fmla="*/ 254 w 604"/>
                <a:gd name="T35" fmla="*/ 300 h 348"/>
                <a:gd name="T36" fmla="*/ 30 w 604"/>
                <a:gd name="T37" fmla="*/ 300 h 348"/>
                <a:gd name="T38" fmla="*/ 30 w 604"/>
                <a:gd name="T39" fmla="*/ 0 h 348"/>
                <a:gd name="T40" fmla="*/ 0 w 604"/>
                <a:gd name="T41" fmla="*/ 40 h 348"/>
                <a:gd name="T42" fmla="*/ 0 w 604"/>
                <a:gd name="T43" fmla="*/ 348 h 348"/>
                <a:gd name="T44" fmla="*/ 604 w 604"/>
                <a:gd name="T45" fmla="*/ 348 h 348"/>
                <a:gd name="T46" fmla="*/ 604 w 604"/>
                <a:gd name="T47" fmla="*/ 40 h 348"/>
                <a:gd name="T48" fmla="*/ 604 w 604"/>
                <a:gd name="T49" fmla="*/ 4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4" h="348">
                  <a:moveTo>
                    <a:pt x="604" y="40"/>
                  </a:moveTo>
                  <a:lnTo>
                    <a:pt x="574" y="0"/>
                  </a:lnTo>
                  <a:lnTo>
                    <a:pt x="574" y="300"/>
                  </a:lnTo>
                  <a:lnTo>
                    <a:pt x="348" y="300"/>
                  </a:lnTo>
                  <a:lnTo>
                    <a:pt x="346" y="302"/>
                  </a:lnTo>
                  <a:lnTo>
                    <a:pt x="346" y="302"/>
                  </a:lnTo>
                  <a:lnTo>
                    <a:pt x="334" y="304"/>
                  </a:lnTo>
                  <a:lnTo>
                    <a:pt x="324" y="310"/>
                  </a:lnTo>
                  <a:lnTo>
                    <a:pt x="314" y="320"/>
                  </a:lnTo>
                  <a:lnTo>
                    <a:pt x="308" y="332"/>
                  </a:lnTo>
                  <a:lnTo>
                    <a:pt x="302" y="344"/>
                  </a:lnTo>
                  <a:lnTo>
                    <a:pt x="296" y="332"/>
                  </a:lnTo>
                  <a:lnTo>
                    <a:pt x="296" y="332"/>
                  </a:lnTo>
                  <a:lnTo>
                    <a:pt x="290" y="320"/>
                  </a:lnTo>
                  <a:lnTo>
                    <a:pt x="282" y="310"/>
                  </a:lnTo>
                  <a:lnTo>
                    <a:pt x="270" y="304"/>
                  </a:lnTo>
                  <a:lnTo>
                    <a:pt x="258" y="302"/>
                  </a:lnTo>
                  <a:lnTo>
                    <a:pt x="254" y="300"/>
                  </a:lnTo>
                  <a:lnTo>
                    <a:pt x="30" y="300"/>
                  </a:lnTo>
                  <a:lnTo>
                    <a:pt x="30" y="0"/>
                  </a:lnTo>
                  <a:lnTo>
                    <a:pt x="0" y="40"/>
                  </a:lnTo>
                  <a:lnTo>
                    <a:pt x="0" y="348"/>
                  </a:lnTo>
                  <a:lnTo>
                    <a:pt x="604" y="348"/>
                  </a:lnTo>
                  <a:lnTo>
                    <a:pt x="604" y="40"/>
                  </a:lnTo>
                  <a:lnTo>
                    <a:pt x="60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2">
              <a:extLst>
                <a:ext uri="{FF2B5EF4-FFF2-40B4-BE49-F238E27FC236}">
                  <a16:creationId xmlns:a16="http://schemas.microsoft.com/office/drawing/2014/main" id="{1966867A-F5B4-4036-8221-0B1F13B2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" y="4662"/>
              <a:ext cx="234" cy="304"/>
            </a:xfrm>
            <a:custGeom>
              <a:avLst/>
              <a:gdLst>
                <a:gd name="T0" fmla="*/ 176 w 234"/>
                <a:gd name="T1" fmla="*/ 0 h 304"/>
                <a:gd name="T2" fmla="*/ 176 w 234"/>
                <a:gd name="T3" fmla="*/ 174 h 304"/>
                <a:gd name="T4" fmla="*/ 146 w 234"/>
                <a:gd name="T5" fmla="*/ 152 h 304"/>
                <a:gd name="T6" fmla="*/ 118 w 234"/>
                <a:gd name="T7" fmla="*/ 174 h 304"/>
                <a:gd name="T8" fmla="*/ 118 w 234"/>
                <a:gd name="T9" fmla="*/ 0 h 304"/>
                <a:gd name="T10" fmla="*/ 50 w 234"/>
                <a:gd name="T11" fmla="*/ 0 h 304"/>
                <a:gd name="T12" fmla="*/ 50 w 234"/>
                <a:gd name="T13" fmla="*/ 0 h 304"/>
                <a:gd name="T14" fmla="*/ 40 w 234"/>
                <a:gd name="T15" fmla="*/ 2 h 304"/>
                <a:gd name="T16" fmla="*/ 30 w 234"/>
                <a:gd name="T17" fmla="*/ 4 h 304"/>
                <a:gd name="T18" fmla="*/ 22 w 234"/>
                <a:gd name="T19" fmla="*/ 10 h 304"/>
                <a:gd name="T20" fmla="*/ 16 w 234"/>
                <a:gd name="T21" fmla="*/ 16 h 304"/>
                <a:gd name="T22" fmla="*/ 10 w 234"/>
                <a:gd name="T23" fmla="*/ 22 h 304"/>
                <a:gd name="T24" fmla="*/ 4 w 234"/>
                <a:gd name="T25" fmla="*/ 30 h 304"/>
                <a:gd name="T26" fmla="*/ 2 w 234"/>
                <a:gd name="T27" fmla="*/ 40 h 304"/>
                <a:gd name="T28" fmla="*/ 0 w 234"/>
                <a:gd name="T29" fmla="*/ 50 h 304"/>
                <a:gd name="T30" fmla="*/ 0 w 234"/>
                <a:gd name="T31" fmla="*/ 304 h 304"/>
                <a:gd name="T32" fmla="*/ 0 w 234"/>
                <a:gd name="T33" fmla="*/ 304 h 304"/>
                <a:gd name="T34" fmla="*/ 14 w 234"/>
                <a:gd name="T35" fmla="*/ 298 h 304"/>
                <a:gd name="T36" fmla="*/ 30 w 234"/>
                <a:gd name="T37" fmla="*/ 292 h 304"/>
                <a:gd name="T38" fmla="*/ 30 w 234"/>
                <a:gd name="T39" fmla="*/ 292 h 304"/>
                <a:gd name="T40" fmla="*/ 36 w 234"/>
                <a:gd name="T41" fmla="*/ 292 h 304"/>
                <a:gd name="T42" fmla="*/ 234 w 234"/>
                <a:gd name="T43" fmla="*/ 292 h 304"/>
                <a:gd name="T44" fmla="*/ 234 w 234"/>
                <a:gd name="T45" fmla="*/ 0 h 304"/>
                <a:gd name="T46" fmla="*/ 176 w 234"/>
                <a:gd name="T47" fmla="*/ 0 h 304"/>
                <a:gd name="T48" fmla="*/ 176 w 234"/>
                <a:gd name="T49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304">
                  <a:moveTo>
                    <a:pt x="176" y="0"/>
                  </a:moveTo>
                  <a:lnTo>
                    <a:pt x="176" y="174"/>
                  </a:lnTo>
                  <a:lnTo>
                    <a:pt x="146" y="152"/>
                  </a:lnTo>
                  <a:lnTo>
                    <a:pt x="118" y="174"/>
                  </a:lnTo>
                  <a:lnTo>
                    <a:pt x="118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6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4" y="298"/>
                  </a:lnTo>
                  <a:lnTo>
                    <a:pt x="30" y="292"/>
                  </a:lnTo>
                  <a:lnTo>
                    <a:pt x="30" y="292"/>
                  </a:lnTo>
                  <a:lnTo>
                    <a:pt x="36" y="292"/>
                  </a:lnTo>
                  <a:lnTo>
                    <a:pt x="234" y="292"/>
                  </a:lnTo>
                  <a:lnTo>
                    <a:pt x="234" y="0"/>
                  </a:lnTo>
                  <a:lnTo>
                    <a:pt x="176" y="0"/>
                  </a:lnTo>
                  <a:lnTo>
                    <a:pt x="1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93">
              <a:extLst>
                <a:ext uri="{FF2B5EF4-FFF2-40B4-BE49-F238E27FC236}">
                  <a16:creationId xmlns:a16="http://schemas.microsoft.com/office/drawing/2014/main" id="{B052F567-7323-44B0-A45F-EB199DAF7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4" y="4320"/>
              <a:ext cx="338" cy="256"/>
            </a:xfrm>
            <a:custGeom>
              <a:avLst/>
              <a:gdLst>
                <a:gd name="T0" fmla="*/ 316 w 338"/>
                <a:gd name="T1" fmla="*/ 88 h 256"/>
                <a:gd name="T2" fmla="*/ 294 w 338"/>
                <a:gd name="T3" fmla="*/ 30 h 256"/>
                <a:gd name="T4" fmla="*/ 274 w 338"/>
                <a:gd name="T5" fmla="*/ 8 h 256"/>
                <a:gd name="T6" fmla="*/ 250 w 338"/>
                <a:gd name="T7" fmla="*/ 0 h 256"/>
                <a:gd name="T8" fmla="*/ 248 w 338"/>
                <a:gd name="T9" fmla="*/ 0 h 256"/>
                <a:gd name="T10" fmla="*/ 238 w 338"/>
                <a:gd name="T11" fmla="*/ 4 h 256"/>
                <a:gd name="T12" fmla="*/ 234 w 338"/>
                <a:gd name="T13" fmla="*/ 14 h 256"/>
                <a:gd name="T14" fmla="*/ 244 w 338"/>
                <a:gd name="T15" fmla="*/ 26 h 256"/>
                <a:gd name="T16" fmla="*/ 250 w 338"/>
                <a:gd name="T17" fmla="*/ 28 h 256"/>
                <a:gd name="T18" fmla="*/ 252 w 338"/>
                <a:gd name="T19" fmla="*/ 28 h 256"/>
                <a:gd name="T20" fmla="*/ 272 w 338"/>
                <a:gd name="T21" fmla="*/ 44 h 256"/>
                <a:gd name="T22" fmla="*/ 288 w 338"/>
                <a:gd name="T23" fmla="*/ 88 h 256"/>
                <a:gd name="T24" fmla="*/ 32 w 338"/>
                <a:gd name="T25" fmla="*/ 152 h 256"/>
                <a:gd name="T26" fmla="*/ 68 w 338"/>
                <a:gd name="T27" fmla="*/ 44 h 256"/>
                <a:gd name="T28" fmla="*/ 82 w 338"/>
                <a:gd name="T29" fmla="*/ 30 h 256"/>
                <a:gd name="T30" fmla="*/ 88 w 338"/>
                <a:gd name="T31" fmla="*/ 28 h 256"/>
                <a:gd name="T32" fmla="*/ 94 w 338"/>
                <a:gd name="T33" fmla="*/ 26 h 256"/>
                <a:gd name="T34" fmla="*/ 102 w 338"/>
                <a:gd name="T35" fmla="*/ 14 h 256"/>
                <a:gd name="T36" fmla="*/ 98 w 338"/>
                <a:gd name="T37" fmla="*/ 4 h 256"/>
                <a:gd name="T38" fmla="*/ 90 w 338"/>
                <a:gd name="T39" fmla="*/ 0 h 256"/>
                <a:gd name="T40" fmla="*/ 72 w 338"/>
                <a:gd name="T41" fmla="*/ 4 h 256"/>
                <a:gd name="T42" fmla="*/ 52 w 338"/>
                <a:gd name="T43" fmla="*/ 20 h 256"/>
                <a:gd name="T44" fmla="*/ 34 w 338"/>
                <a:gd name="T45" fmla="*/ 54 h 256"/>
                <a:gd name="T46" fmla="*/ 4 w 338"/>
                <a:gd name="T47" fmla="*/ 152 h 256"/>
                <a:gd name="T48" fmla="*/ 0 w 338"/>
                <a:gd name="T49" fmla="*/ 168 h 256"/>
                <a:gd name="T50" fmla="*/ 6 w 338"/>
                <a:gd name="T51" fmla="*/ 208 h 256"/>
                <a:gd name="T52" fmla="*/ 12 w 338"/>
                <a:gd name="T53" fmla="*/ 234 h 256"/>
                <a:gd name="T54" fmla="*/ 24 w 338"/>
                <a:gd name="T55" fmla="*/ 250 h 256"/>
                <a:gd name="T56" fmla="*/ 124 w 338"/>
                <a:gd name="T57" fmla="*/ 256 h 256"/>
                <a:gd name="T58" fmla="*/ 136 w 338"/>
                <a:gd name="T59" fmla="*/ 254 h 256"/>
                <a:gd name="T60" fmla="*/ 156 w 338"/>
                <a:gd name="T61" fmla="*/ 224 h 256"/>
                <a:gd name="T62" fmla="*/ 164 w 338"/>
                <a:gd name="T63" fmla="*/ 182 h 256"/>
                <a:gd name="T64" fmla="*/ 180 w 338"/>
                <a:gd name="T65" fmla="*/ 184 h 256"/>
                <a:gd name="T66" fmla="*/ 182 w 338"/>
                <a:gd name="T67" fmla="*/ 224 h 256"/>
                <a:gd name="T68" fmla="*/ 202 w 338"/>
                <a:gd name="T69" fmla="*/ 254 h 256"/>
                <a:gd name="T70" fmla="*/ 298 w 338"/>
                <a:gd name="T71" fmla="*/ 256 h 256"/>
                <a:gd name="T72" fmla="*/ 316 w 338"/>
                <a:gd name="T73" fmla="*/ 250 h 256"/>
                <a:gd name="T74" fmla="*/ 326 w 338"/>
                <a:gd name="T75" fmla="*/ 234 h 256"/>
                <a:gd name="T76" fmla="*/ 332 w 338"/>
                <a:gd name="T77" fmla="*/ 208 h 256"/>
                <a:gd name="T78" fmla="*/ 338 w 338"/>
                <a:gd name="T79" fmla="*/ 168 h 256"/>
                <a:gd name="T80" fmla="*/ 336 w 338"/>
                <a:gd name="T81" fmla="*/ 152 h 256"/>
                <a:gd name="T82" fmla="*/ 130 w 338"/>
                <a:gd name="T83" fmla="*/ 220 h 256"/>
                <a:gd name="T84" fmla="*/ 124 w 338"/>
                <a:gd name="T85" fmla="*/ 228 h 256"/>
                <a:gd name="T86" fmla="*/ 40 w 338"/>
                <a:gd name="T87" fmla="*/ 228 h 256"/>
                <a:gd name="T88" fmla="*/ 34 w 338"/>
                <a:gd name="T89" fmla="*/ 204 h 256"/>
                <a:gd name="T90" fmla="*/ 132 w 338"/>
                <a:gd name="T91" fmla="*/ 180 h 256"/>
                <a:gd name="T92" fmla="*/ 306 w 338"/>
                <a:gd name="T93" fmla="*/ 204 h 256"/>
                <a:gd name="T94" fmla="*/ 300 w 338"/>
                <a:gd name="T95" fmla="*/ 228 h 256"/>
                <a:gd name="T96" fmla="*/ 214 w 338"/>
                <a:gd name="T97" fmla="*/ 228 h 256"/>
                <a:gd name="T98" fmla="*/ 210 w 338"/>
                <a:gd name="T99" fmla="*/ 220 h 256"/>
                <a:gd name="T100" fmla="*/ 310 w 338"/>
                <a:gd name="T101" fmla="*/ 18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8" h="256">
                  <a:moveTo>
                    <a:pt x="336" y="152"/>
                  </a:moveTo>
                  <a:lnTo>
                    <a:pt x="336" y="152"/>
                  </a:lnTo>
                  <a:lnTo>
                    <a:pt x="316" y="88"/>
                  </a:lnTo>
                  <a:lnTo>
                    <a:pt x="304" y="54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88" y="20"/>
                  </a:lnTo>
                  <a:lnTo>
                    <a:pt x="280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4" y="2"/>
                  </a:lnTo>
                  <a:lnTo>
                    <a:pt x="238" y="4"/>
                  </a:lnTo>
                  <a:lnTo>
                    <a:pt x="236" y="8"/>
                  </a:lnTo>
                  <a:lnTo>
                    <a:pt x="234" y="14"/>
                  </a:lnTo>
                  <a:lnTo>
                    <a:pt x="234" y="14"/>
                  </a:lnTo>
                  <a:lnTo>
                    <a:pt x="236" y="20"/>
                  </a:lnTo>
                  <a:lnTo>
                    <a:pt x="238" y="24"/>
                  </a:lnTo>
                  <a:lnTo>
                    <a:pt x="244" y="26"/>
                  </a:lnTo>
                  <a:lnTo>
                    <a:pt x="248" y="28"/>
                  </a:lnTo>
                  <a:lnTo>
                    <a:pt x="248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8" y="30"/>
                  </a:lnTo>
                  <a:lnTo>
                    <a:pt x="264" y="3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78" y="60"/>
                  </a:lnTo>
                  <a:lnTo>
                    <a:pt x="288" y="88"/>
                  </a:lnTo>
                  <a:lnTo>
                    <a:pt x="306" y="152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52" y="88"/>
                  </a:lnTo>
                  <a:lnTo>
                    <a:pt x="60" y="60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74" y="36"/>
                  </a:lnTo>
                  <a:lnTo>
                    <a:pt x="82" y="30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4" y="26"/>
                  </a:lnTo>
                  <a:lnTo>
                    <a:pt x="98" y="24"/>
                  </a:lnTo>
                  <a:lnTo>
                    <a:pt x="102" y="20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98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4" y="2"/>
                  </a:lnTo>
                  <a:lnTo>
                    <a:pt x="72" y="4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52" y="2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34" y="54"/>
                  </a:lnTo>
                  <a:lnTo>
                    <a:pt x="22" y="88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24"/>
                  </a:lnTo>
                  <a:lnTo>
                    <a:pt x="10" y="224"/>
                  </a:lnTo>
                  <a:lnTo>
                    <a:pt x="12" y="234"/>
                  </a:lnTo>
                  <a:lnTo>
                    <a:pt x="16" y="242"/>
                  </a:lnTo>
                  <a:lnTo>
                    <a:pt x="20" y="246"/>
                  </a:lnTo>
                  <a:lnTo>
                    <a:pt x="24" y="250"/>
                  </a:lnTo>
                  <a:lnTo>
                    <a:pt x="34" y="256"/>
                  </a:lnTo>
                  <a:lnTo>
                    <a:pt x="4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30" y="256"/>
                  </a:lnTo>
                  <a:lnTo>
                    <a:pt x="136" y="254"/>
                  </a:lnTo>
                  <a:lnTo>
                    <a:pt x="146" y="248"/>
                  </a:lnTo>
                  <a:lnTo>
                    <a:pt x="154" y="236"/>
                  </a:lnTo>
                  <a:lnTo>
                    <a:pt x="156" y="22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4" y="182"/>
                  </a:lnTo>
                  <a:lnTo>
                    <a:pt x="170" y="182"/>
                  </a:lnTo>
                  <a:lnTo>
                    <a:pt x="176" y="182"/>
                  </a:lnTo>
                  <a:lnTo>
                    <a:pt x="180" y="184"/>
                  </a:lnTo>
                  <a:lnTo>
                    <a:pt x="182" y="222"/>
                  </a:lnTo>
                  <a:lnTo>
                    <a:pt x="182" y="224"/>
                  </a:lnTo>
                  <a:lnTo>
                    <a:pt x="182" y="224"/>
                  </a:lnTo>
                  <a:lnTo>
                    <a:pt x="186" y="236"/>
                  </a:lnTo>
                  <a:lnTo>
                    <a:pt x="192" y="248"/>
                  </a:lnTo>
                  <a:lnTo>
                    <a:pt x="202" y="254"/>
                  </a:lnTo>
                  <a:lnTo>
                    <a:pt x="208" y="256"/>
                  </a:lnTo>
                  <a:lnTo>
                    <a:pt x="214" y="256"/>
                  </a:lnTo>
                  <a:lnTo>
                    <a:pt x="298" y="256"/>
                  </a:lnTo>
                  <a:lnTo>
                    <a:pt x="298" y="256"/>
                  </a:lnTo>
                  <a:lnTo>
                    <a:pt x="306" y="256"/>
                  </a:lnTo>
                  <a:lnTo>
                    <a:pt x="316" y="250"/>
                  </a:lnTo>
                  <a:lnTo>
                    <a:pt x="320" y="246"/>
                  </a:lnTo>
                  <a:lnTo>
                    <a:pt x="324" y="242"/>
                  </a:lnTo>
                  <a:lnTo>
                    <a:pt x="326" y="234"/>
                  </a:lnTo>
                  <a:lnTo>
                    <a:pt x="330" y="224"/>
                  </a:lnTo>
                  <a:lnTo>
                    <a:pt x="330" y="224"/>
                  </a:lnTo>
                  <a:lnTo>
                    <a:pt x="332" y="208"/>
                  </a:lnTo>
                  <a:lnTo>
                    <a:pt x="332" y="208"/>
                  </a:lnTo>
                  <a:lnTo>
                    <a:pt x="338" y="184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8" y="160"/>
                  </a:lnTo>
                  <a:lnTo>
                    <a:pt x="336" y="152"/>
                  </a:lnTo>
                  <a:lnTo>
                    <a:pt x="336" y="152"/>
                  </a:lnTo>
                  <a:close/>
                  <a:moveTo>
                    <a:pt x="130" y="220"/>
                  </a:moveTo>
                  <a:lnTo>
                    <a:pt x="130" y="220"/>
                  </a:lnTo>
                  <a:lnTo>
                    <a:pt x="128" y="226"/>
                  </a:lnTo>
                  <a:lnTo>
                    <a:pt x="126" y="228"/>
                  </a:lnTo>
                  <a:lnTo>
                    <a:pt x="124" y="228"/>
                  </a:lnTo>
                  <a:lnTo>
                    <a:pt x="42" y="228"/>
                  </a:lnTo>
                  <a:lnTo>
                    <a:pt x="42" y="228"/>
                  </a:lnTo>
                  <a:lnTo>
                    <a:pt x="40" y="228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28" y="180"/>
                  </a:lnTo>
                  <a:lnTo>
                    <a:pt x="132" y="180"/>
                  </a:lnTo>
                  <a:lnTo>
                    <a:pt x="130" y="220"/>
                  </a:lnTo>
                  <a:close/>
                  <a:moveTo>
                    <a:pt x="306" y="204"/>
                  </a:moveTo>
                  <a:lnTo>
                    <a:pt x="306" y="204"/>
                  </a:lnTo>
                  <a:lnTo>
                    <a:pt x="302" y="220"/>
                  </a:lnTo>
                  <a:lnTo>
                    <a:pt x="302" y="220"/>
                  </a:lnTo>
                  <a:lnTo>
                    <a:pt x="300" y="228"/>
                  </a:lnTo>
                  <a:lnTo>
                    <a:pt x="29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2" y="228"/>
                  </a:lnTo>
                  <a:lnTo>
                    <a:pt x="210" y="226"/>
                  </a:lnTo>
                  <a:lnTo>
                    <a:pt x="210" y="220"/>
                  </a:lnTo>
                  <a:lnTo>
                    <a:pt x="206" y="180"/>
                  </a:lnTo>
                  <a:lnTo>
                    <a:pt x="310" y="180"/>
                  </a:lnTo>
                  <a:lnTo>
                    <a:pt x="310" y="180"/>
                  </a:lnTo>
                  <a:lnTo>
                    <a:pt x="306" y="204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3982356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0">
            <a:extLst>
              <a:ext uri="{FF2B5EF4-FFF2-40B4-BE49-F238E27FC236}">
                <a16:creationId xmlns:a16="http://schemas.microsoft.com/office/drawing/2014/main" id="{4778B0CD-D1EF-4FA7-923E-026E30C8B5B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DCE04D82-CCB9-4546-B258-2778F16D4CBC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E21FB416-5DA0-4211-B82D-6B514F75F5BA}"/>
                </a:ext>
              </a:extLst>
            </p:cNvPr>
            <p:cNvSpPr txBox="1"/>
            <p:nvPr/>
          </p:nvSpPr>
          <p:spPr>
            <a:xfrm>
              <a:off x="292647" y="413112"/>
              <a:ext cx="8689427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b="1" spc="-15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외부강의등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 해당여부</a:t>
              </a:r>
              <a:r>
                <a:rPr lang="en-US" altLang="ko-KR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( </a:t>
              </a:r>
              <a:r>
                <a:rPr lang="ko-KR" altLang="en-US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①외부</a:t>
              </a:r>
              <a:r>
                <a:rPr lang="en-US" altLang="ko-KR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/</a:t>
              </a:r>
              <a:r>
                <a:rPr lang="ko-KR" altLang="en-US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내부</a:t>
              </a:r>
              <a:r>
                <a:rPr lang="en-US" altLang="ko-KR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, </a:t>
              </a:r>
              <a:r>
                <a:rPr lang="ko-KR" altLang="en-US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② 요청</a:t>
              </a:r>
              <a:r>
                <a:rPr lang="en-US" altLang="ko-KR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/</a:t>
              </a:r>
              <a:r>
                <a:rPr lang="ko-KR" altLang="en-US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자발성</a:t>
              </a:r>
              <a:r>
                <a:rPr lang="en-US" altLang="ko-KR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, </a:t>
              </a:r>
              <a:r>
                <a:rPr lang="ko-KR" altLang="en-US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③ 형태요건</a:t>
              </a:r>
              <a:r>
                <a:rPr lang="en-US" altLang="ko-KR" sz="22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)</a:t>
              </a:r>
              <a:endPara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:a16="http://schemas.microsoft.com/office/drawing/2014/main" id="{4A948464-298C-4D4E-A657-18CCD204329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:a16="http://schemas.microsoft.com/office/drawing/2014/main" id="{A7F3B788-F9EB-4F6A-A6ED-21320D26C1E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35F37A23-7A39-47A7-92A0-FBDF5ED8BE8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41">
              <a:extLst>
                <a:ext uri="{FF2B5EF4-FFF2-40B4-BE49-F238E27FC236}">
                  <a16:creationId xmlns:a16="http://schemas.microsoft.com/office/drawing/2014/main" id="{5D69BEFC-F9F2-488D-B71A-3B92DA5D67F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3" name="직사각형 42">
                <a:extLst>
                  <a:ext uri="{FF2B5EF4-FFF2-40B4-BE49-F238E27FC236}">
                    <a16:creationId xmlns:a16="http://schemas.microsoft.com/office/drawing/2014/main" id="{5C2AD1C4-69FC-4013-A906-F45DE68A383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B236180C-980D-4FAA-89ED-351DD79833E5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72BDB987-1B3D-4EF8-BE82-C68A11AA3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40</a:t>
            </a:fld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>
            <a:off x="380479" y="2560536"/>
            <a:ext cx="8513762" cy="3917388"/>
            <a:chOff x="468312" y="1519229"/>
            <a:chExt cx="8513762" cy="4754571"/>
          </a:xfrm>
        </p:grpSpPr>
        <p:sp>
          <p:nvSpPr>
            <p:cNvPr id="52" name="직사각형 51"/>
            <p:cNvSpPr/>
            <p:nvPr/>
          </p:nvSpPr>
          <p:spPr>
            <a:xfrm>
              <a:off x="4572000" y="1592285"/>
              <a:ext cx="4103688" cy="444069"/>
            </a:xfrm>
            <a:prstGeom prst="rect">
              <a:avLst/>
            </a:prstGeom>
            <a:gradFill flip="none" rotWithShape="1">
              <a:gsLst>
                <a:gs pos="0">
                  <a:srgbClr val="00897A"/>
                </a:gs>
                <a:gs pos="50000">
                  <a:srgbClr val="00897A"/>
                </a:gs>
                <a:gs pos="95000">
                  <a:schemeClr val="bg1"/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rtlCol="0" anchor="ctr"/>
            <a:lstStyle/>
            <a:p>
              <a:pPr defTabSz="217488" fontAlgn="base">
                <a:buFont typeface="Wingdings" pitchFamily="2" charset="2"/>
                <a:buChar char="§"/>
                <a:tabLst>
                  <a:tab pos="90488" algn="l"/>
                  <a:tab pos="136525" algn="l"/>
                </a:tabLst>
              </a:pPr>
              <a:r>
                <a:rPr lang="en-US" altLang="ko-KR" spc="-150" dirty="0">
                  <a:ln w="17780" cmpd="sng">
                    <a:solidFill>
                      <a:prstClr val="white">
                        <a:alpha val="5000"/>
                      </a:prstClr>
                    </a:solidFill>
                    <a:prstDash val="solid"/>
                    <a:miter lim="800000"/>
                  </a:ln>
                  <a:solidFill>
                    <a:prstClr val="white"/>
                  </a:solidFill>
                  <a:effectLst>
                    <a:outerShdw blurRad="101600" algn="ctr" rotWithShape="0">
                      <a:prstClr val="black">
                        <a:alpha val="40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		</a:t>
              </a:r>
              <a:r>
                <a:rPr lang="ko-KR" altLang="en-US" spc="-150" dirty="0">
                  <a:ln w="17780" cmpd="sng">
                    <a:solidFill>
                      <a:prstClr val="white">
                        <a:alpha val="5000"/>
                      </a:prstClr>
                    </a:solidFill>
                    <a:prstDash val="solid"/>
                    <a:miter lim="800000"/>
                  </a:ln>
                  <a:solidFill>
                    <a:prstClr val="white"/>
                  </a:solidFill>
                  <a:effectLst>
                    <a:outerShdw blurRad="101600" algn="ctr" rotWithShape="0">
                      <a:prstClr val="black">
                        <a:alpha val="40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외부강의등 해당하지 않는 사례</a:t>
              </a:r>
              <a:endParaRPr lang="ko-KR" altLang="en-US" sz="2000" spc="-15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101600" algn="ctr" rotWithShape="0">
                    <a:prstClr val="black">
                      <a:alpha val="40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endParaRPr>
            </a:p>
          </p:txBody>
        </p:sp>
        <p:grpSp>
          <p:nvGrpSpPr>
            <p:cNvPr id="5" name="그룹 49"/>
            <p:cNvGrpSpPr/>
            <p:nvPr/>
          </p:nvGrpSpPr>
          <p:grpSpPr>
            <a:xfrm>
              <a:off x="7529159" y="1519229"/>
              <a:ext cx="873255" cy="960266"/>
              <a:chOff x="851766" y="450046"/>
              <a:chExt cx="424027" cy="466276"/>
            </a:xfrm>
            <a:gradFill>
              <a:gsLst>
                <a:gs pos="23000">
                  <a:srgbClr val="2C9D93"/>
                </a:gs>
                <a:gs pos="0">
                  <a:srgbClr val="8BC7C7">
                    <a:lumMod val="94000"/>
                    <a:lumOff val="6000"/>
                  </a:srgbClr>
                </a:gs>
                <a:gs pos="100000">
                  <a:srgbClr val="00897A">
                    <a:lumMod val="70000"/>
                  </a:srgbClr>
                </a:gs>
                <a:gs pos="59000">
                  <a:srgbClr val="00897A"/>
                </a:gs>
              </a:gsLst>
              <a:lin ang="5400000" scaled="0"/>
            </a:gradFill>
          </p:grpSpPr>
          <p:sp>
            <p:nvSpPr>
              <p:cNvPr id="54" name="Freeform 19"/>
              <p:cNvSpPr>
                <a:spLocks/>
              </p:cNvSpPr>
              <p:nvPr/>
            </p:nvSpPr>
            <p:spPr bwMode="auto">
              <a:xfrm>
                <a:off x="884142" y="450046"/>
                <a:ext cx="74859" cy="74996"/>
              </a:xfrm>
              <a:custGeom>
                <a:avLst/>
                <a:gdLst>
                  <a:gd name="T0" fmla="*/ 544 w 678"/>
                  <a:gd name="T1" fmla="*/ 567 h 679"/>
                  <a:gd name="T2" fmla="*/ 566 w 678"/>
                  <a:gd name="T3" fmla="*/ 135 h 679"/>
                  <a:gd name="T4" fmla="*/ 134 w 678"/>
                  <a:gd name="T5" fmla="*/ 112 h 679"/>
                  <a:gd name="T6" fmla="*/ 112 w 678"/>
                  <a:gd name="T7" fmla="*/ 544 h 679"/>
                  <a:gd name="T8" fmla="*/ 544 w 678"/>
                  <a:gd name="T9" fmla="*/ 567 h 6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8" h="679">
                    <a:moveTo>
                      <a:pt x="544" y="567"/>
                    </a:moveTo>
                    <a:cubicBezTo>
                      <a:pt x="668" y="455"/>
                      <a:pt x="678" y="260"/>
                      <a:pt x="566" y="135"/>
                    </a:cubicBezTo>
                    <a:cubicBezTo>
                      <a:pt x="454" y="10"/>
                      <a:pt x="259" y="0"/>
                      <a:pt x="134" y="112"/>
                    </a:cubicBezTo>
                    <a:cubicBezTo>
                      <a:pt x="9" y="224"/>
                      <a:pt x="0" y="420"/>
                      <a:pt x="112" y="544"/>
                    </a:cubicBezTo>
                    <a:cubicBezTo>
                      <a:pt x="227" y="669"/>
                      <a:pt x="419" y="679"/>
                      <a:pt x="544" y="567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buFont typeface="Wingdings" pitchFamily="2" charset="2"/>
                  <a:buChar char="§"/>
                </a:pPr>
                <a:endParaRPr lang="ko-KR" altLang="en-US" u="sng" dirty="0"/>
              </a:p>
            </p:txBody>
          </p:sp>
          <p:sp>
            <p:nvSpPr>
              <p:cNvPr id="55" name="Freeform 20"/>
              <p:cNvSpPr>
                <a:spLocks/>
              </p:cNvSpPr>
              <p:nvPr/>
            </p:nvSpPr>
            <p:spPr bwMode="auto">
              <a:xfrm>
                <a:off x="851766" y="533458"/>
                <a:ext cx="208442" cy="382864"/>
              </a:xfrm>
              <a:custGeom>
                <a:avLst/>
                <a:gdLst>
                  <a:gd name="T0" fmla="*/ 1376 w 1379"/>
                  <a:gd name="T1" fmla="*/ 644 h 2532"/>
                  <a:gd name="T2" fmla="*/ 1296 w 1379"/>
                  <a:gd name="T3" fmla="*/ 560 h 2532"/>
                  <a:gd name="T4" fmla="*/ 899 w 1379"/>
                  <a:gd name="T5" fmla="*/ 541 h 2532"/>
                  <a:gd name="T6" fmla="*/ 534 w 1379"/>
                  <a:gd name="T7" fmla="*/ 96 h 2532"/>
                  <a:gd name="T8" fmla="*/ 534 w 1379"/>
                  <a:gd name="T9" fmla="*/ 96 h 2532"/>
                  <a:gd name="T10" fmla="*/ 534 w 1379"/>
                  <a:gd name="T11" fmla="*/ 96 h 2532"/>
                  <a:gd name="T12" fmla="*/ 349 w 1379"/>
                  <a:gd name="T13" fmla="*/ 7 h 2532"/>
                  <a:gd name="T14" fmla="*/ 80 w 1379"/>
                  <a:gd name="T15" fmla="*/ 256 h 2532"/>
                  <a:gd name="T16" fmla="*/ 48 w 1379"/>
                  <a:gd name="T17" fmla="*/ 1079 h 2532"/>
                  <a:gd name="T18" fmla="*/ 48 w 1379"/>
                  <a:gd name="T19" fmla="*/ 1085 h 2532"/>
                  <a:gd name="T20" fmla="*/ 48 w 1379"/>
                  <a:gd name="T21" fmla="*/ 1085 h 2532"/>
                  <a:gd name="T22" fmla="*/ 48 w 1379"/>
                  <a:gd name="T23" fmla="*/ 1693 h 2532"/>
                  <a:gd name="T24" fmla="*/ 3 w 1379"/>
                  <a:gd name="T25" fmla="*/ 2426 h 2532"/>
                  <a:gd name="T26" fmla="*/ 77 w 1379"/>
                  <a:gd name="T27" fmla="*/ 2512 h 2532"/>
                  <a:gd name="T28" fmla="*/ 176 w 1379"/>
                  <a:gd name="T29" fmla="*/ 2522 h 2532"/>
                  <a:gd name="T30" fmla="*/ 259 w 1379"/>
                  <a:gd name="T31" fmla="*/ 2452 h 2532"/>
                  <a:gd name="T32" fmla="*/ 301 w 1379"/>
                  <a:gd name="T33" fmla="*/ 1700 h 2532"/>
                  <a:gd name="T34" fmla="*/ 304 w 1379"/>
                  <a:gd name="T35" fmla="*/ 1351 h 2532"/>
                  <a:gd name="T36" fmla="*/ 400 w 1379"/>
                  <a:gd name="T37" fmla="*/ 1712 h 2532"/>
                  <a:gd name="T38" fmla="*/ 374 w 1379"/>
                  <a:gd name="T39" fmla="*/ 2452 h 2532"/>
                  <a:gd name="T40" fmla="*/ 454 w 1379"/>
                  <a:gd name="T41" fmla="*/ 2532 h 2532"/>
                  <a:gd name="T42" fmla="*/ 550 w 1379"/>
                  <a:gd name="T43" fmla="*/ 2532 h 2532"/>
                  <a:gd name="T44" fmla="*/ 634 w 1379"/>
                  <a:gd name="T45" fmla="*/ 2455 h 2532"/>
                  <a:gd name="T46" fmla="*/ 675 w 1379"/>
                  <a:gd name="T47" fmla="*/ 1687 h 2532"/>
                  <a:gd name="T48" fmla="*/ 672 w 1379"/>
                  <a:gd name="T49" fmla="*/ 1655 h 2532"/>
                  <a:gd name="T50" fmla="*/ 570 w 1379"/>
                  <a:gd name="T51" fmla="*/ 1095 h 2532"/>
                  <a:gd name="T52" fmla="*/ 589 w 1379"/>
                  <a:gd name="T53" fmla="*/ 570 h 2532"/>
                  <a:gd name="T54" fmla="*/ 742 w 1379"/>
                  <a:gd name="T55" fmla="*/ 759 h 2532"/>
                  <a:gd name="T56" fmla="*/ 842 w 1379"/>
                  <a:gd name="T57" fmla="*/ 807 h 2532"/>
                  <a:gd name="T58" fmla="*/ 845 w 1379"/>
                  <a:gd name="T59" fmla="*/ 807 h 2532"/>
                  <a:gd name="T60" fmla="*/ 1302 w 1379"/>
                  <a:gd name="T61" fmla="*/ 775 h 2532"/>
                  <a:gd name="T62" fmla="*/ 1379 w 1379"/>
                  <a:gd name="T63" fmla="*/ 692 h 2532"/>
                  <a:gd name="T64" fmla="*/ 1376 w 1379"/>
                  <a:gd name="T65" fmla="*/ 644 h 2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79" h="2532">
                    <a:moveTo>
                      <a:pt x="1376" y="644"/>
                    </a:moveTo>
                    <a:cubicBezTo>
                      <a:pt x="1376" y="599"/>
                      <a:pt x="1341" y="564"/>
                      <a:pt x="1296" y="560"/>
                    </a:cubicBezTo>
                    <a:cubicBezTo>
                      <a:pt x="899" y="541"/>
                      <a:pt x="899" y="541"/>
                      <a:pt x="899" y="541"/>
                    </a:cubicBezTo>
                    <a:cubicBezTo>
                      <a:pt x="534" y="96"/>
                      <a:pt x="534" y="96"/>
                      <a:pt x="534" y="96"/>
                    </a:cubicBezTo>
                    <a:cubicBezTo>
                      <a:pt x="534" y="96"/>
                      <a:pt x="534" y="96"/>
                      <a:pt x="534" y="96"/>
                    </a:cubicBezTo>
                    <a:cubicBezTo>
                      <a:pt x="534" y="96"/>
                      <a:pt x="534" y="96"/>
                      <a:pt x="534" y="96"/>
                    </a:cubicBezTo>
                    <a:cubicBezTo>
                      <a:pt x="490" y="42"/>
                      <a:pt x="422" y="7"/>
                      <a:pt x="349" y="7"/>
                    </a:cubicBezTo>
                    <a:cubicBezTo>
                      <a:pt x="205" y="0"/>
                      <a:pt x="86" y="112"/>
                      <a:pt x="80" y="256"/>
                    </a:cubicBezTo>
                    <a:cubicBezTo>
                      <a:pt x="48" y="1079"/>
                      <a:pt x="48" y="1079"/>
                      <a:pt x="48" y="1079"/>
                    </a:cubicBezTo>
                    <a:cubicBezTo>
                      <a:pt x="48" y="1082"/>
                      <a:pt x="48" y="1082"/>
                      <a:pt x="48" y="1085"/>
                    </a:cubicBezTo>
                    <a:cubicBezTo>
                      <a:pt x="48" y="1085"/>
                      <a:pt x="48" y="1085"/>
                      <a:pt x="48" y="1085"/>
                    </a:cubicBezTo>
                    <a:cubicBezTo>
                      <a:pt x="48" y="1693"/>
                      <a:pt x="48" y="1693"/>
                      <a:pt x="48" y="1693"/>
                    </a:cubicBezTo>
                    <a:cubicBezTo>
                      <a:pt x="3" y="2426"/>
                      <a:pt x="3" y="2426"/>
                      <a:pt x="3" y="2426"/>
                    </a:cubicBezTo>
                    <a:cubicBezTo>
                      <a:pt x="0" y="2471"/>
                      <a:pt x="35" y="2509"/>
                      <a:pt x="77" y="2512"/>
                    </a:cubicBezTo>
                    <a:cubicBezTo>
                      <a:pt x="176" y="2522"/>
                      <a:pt x="176" y="2522"/>
                      <a:pt x="176" y="2522"/>
                    </a:cubicBezTo>
                    <a:cubicBezTo>
                      <a:pt x="218" y="2525"/>
                      <a:pt x="256" y="2493"/>
                      <a:pt x="259" y="2452"/>
                    </a:cubicBezTo>
                    <a:cubicBezTo>
                      <a:pt x="301" y="1700"/>
                      <a:pt x="301" y="1700"/>
                      <a:pt x="301" y="1700"/>
                    </a:cubicBezTo>
                    <a:cubicBezTo>
                      <a:pt x="304" y="1351"/>
                      <a:pt x="304" y="1351"/>
                      <a:pt x="304" y="1351"/>
                    </a:cubicBezTo>
                    <a:cubicBezTo>
                      <a:pt x="400" y="1712"/>
                      <a:pt x="400" y="1712"/>
                      <a:pt x="400" y="1712"/>
                    </a:cubicBezTo>
                    <a:cubicBezTo>
                      <a:pt x="374" y="2452"/>
                      <a:pt x="374" y="2452"/>
                      <a:pt x="374" y="2452"/>
                    </a:cubicBezTo>
                    <a:cubicBezTo>
                      <a:pt x="374" y="2496"/>
                      <a:pt x="413" y="2532"/>
                      <a:pt x="454" y="2532"/>
                    </a:cubicBezTo>
                    <a:cubicBezTo>
                      <a:pt x="550" y="2532"/>
                      <a:pt x="550" y="2532"/>
                      <a:pt x="550" y="2532"/>
                    </a:cubicBezTo>
                    <a:cubicBezTo>
                      <a:pt x="595" y="2532"/>
                      <a:pt x="630" y="2496"/>
                      <a:pt x="634" y="2455"/>
                    </a:cubicBezTo>
                    <a:cubicBezTo>
                      <a:pt x="675" y="1687"/>
                      <a:pt x="675" y="1687"/>
                      <a:pt x="675" y="1687"/>
                    </a:cubicBezTo>
                    <a:cubicBezTo>
                      <a:pt x="672" y="1655"/>
                      <a:pt x="672" y="1655"/>
                      <a:pt x="672" y="1655"/>
                    </a:cubicBezTo>
                    <a:cubicBezTo>
                      <a:pt x="570" y="1095"/>
                      <a:pt x="570" y="1095"/>
                      <a:pt x="570" y="1095"/>
                    </a:cubicBezTo>
                    <a:cubicBezTo>
                      <a:pt x="589" y="570"/>
                      <a:pt x="589" y="570"/>
                      <a:pt x="589" y="570"/>
                    </a:cubicBezTo>
                    <a:cubicBezTo>
                      <a:pt x="742" y="759"/>
                      <a:pt x="742" y="759"/>
                      <a:pt x="742" y="759"/>
                    </a:cubicBezTo>
                    <a:cubicBezTo>
                      <a:pt x="768" y="788"/>
                      <a:pt x="803" y="807"/>
                      <a:pt x="842" y="807"/>
                    </a:cubicBezTo>
                    <a:cubicBezTo>
                      <a:pt x="845" y="807"/>
                      <a:pt x="845" y="807"/>
                      <a:pt x="845" y="807"/>
                    </a:cubicBezTo>
                    <a:cubicBezTo>
                      <a:pt x="1302" y="775"/>
                      <a:pt x="1302" y="775"/>
                      <a:pt x="1302" y="775"/>
                    </a:cubicBezTo>
                    <a:cubicBezTo>
                      <a:pt x="1347" y="772"/>
                      <a:pt x="1379" y="733"/>
                      <a:pt x="1379" y="692"/>
                    </a:cubicBezTo>
                    <a:lnTo>
                      <a:pt x="1376" y="64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buFont typeface="Wingdings" pitchFamily="2" charset="2"/>
                  <a:buChar char="§"/>
                </a:pPr>
                <a:endParaRPr lang="ko-KR" altLang="en-US" u="sng"/>
              </a:p>
            </p:txBody>
          </p:sp>
          <p:sp>
            <p:nvSpPr>
              <p:cNvPr id="56" name="Freeform 21"/>
              <p:cNvSpPr>
                <a:spLocks/>
              </p:cNvSpPr>
              <p:nvPr/>
            </p:nvSpPr>
            <p:spPr bwMode="auto">
              <a:xfrm>
                <a:off x="1168184" y="450046"/>
                <a:ext cx="74859" cy="74996"/>
              </a:xfrm>
              <a:custGeom>
                <a:avLst/>
                <a:gdLst>
                  <a:gd name="T0" fmla="*/ 135 w 679"/>
                  <a:gd name="T1" fmla="*/ 567 h 679"/>
                  <a:gd name="T2" fmla="*/ 112 w 679"/>
                  <a:gd name="T3" fmla="*/ 135 h 679"/>
                  <a:gd name="T4" fmla="*/ 544 w 679"/>
                  <a:gd name="T5" fmla="*/ 112 h 679"/>
                  <a:gd name="T6" fmla="*/ 567 w 679"/>
                  <a:gd name="T7" fmla="*/ 544 h 679"/>
                  <a:gd name="T8" fmla="*/ 135 w 679"/>
                  <a:gd name="T9" fmla="*/ 567 h 6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9" h="679">
                    <a:moveTo>
                      <a:pt x="135" y="567"/>
                    </a:moveTo>
                    <a:cubicBezTo>
                      <a:pt x="10" y="455"/>
                      <a:pt x="0" y="260"/>
                      <a:pt x="112" y="135"/>
                    </a:cubicBezTo>
                    <a:cubicBezTo>
                      <a:pt x="224" y="10"/>
                      <a:pt x="419" y="0"/>
                      <a:pt x="544" y="112"/>
                    </a:cubicBezTo>
                    <a:cubicBezTo>
                      <a:pt x="669" y="224"/>
                      <a:pt x="679" y="420"/>
                      <a:pt x="567" y="544"/>
                    </a:cubicBezTo>
                    <a:cubicBezTo>
                      <a:pt x="455" y="669"/>
                      <a:pt x="263" y="679"/>
                      <a:pt x="135" y="567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buFont typeface="Wingdings" pitchFamily="2" charset="2"/>
                  <a:buChar char="§"/>
                </a:pPr>
                <a:endParaRPr lang="ko-KR" altLang="en-US" u="sng"/>
              </a:p>
            </p:txBody>
          </p:sp>
          <p:sp>
            <p:nvSpPr>
              <p:cNvPr id="57" name="Freeform 22"/>
              <p:cNvSpPr>
                <a:spLocks/>
              </p:cNvSpPr>
              <p:nvPr/>
            </p:nvSpPr>
            <p:spPr bwMode="auto">
              <a:xfrm>
                <a:off x="1067351" y="533458"/>
                <a:ext cx="208442" cy="382864"/>
              </a:xfrm>
              <a:custGeom>
                <a:avLst/>
                <a:gdLst>
                  <a:gd name="T0" fmla="*/ 3 w 1379"/>
                  <a:gd name="T1" fmla="*/ 644 h 2532"/>
                  <a:gd name="T2" fmla="*/ 83 w 1379"/>
                  <a:gd name="T3" fmla="*/ 560 h 2532"/>
                  <a:gd name="T4" fmla="*/ 480 w 1379"/>
                  <a:gd name="T5" fmla="*/ 541 h 2532"/>
                  <a:gd name="T6" fmla="*/ 845 w 1379"/>
                  <a:gd name="T7" fmla="*/ 96 h 2532"/>
                  <a:gd name="T8" fmla="*/ 845 w 1379"/>
                  <a:gd name="T9" fmla="*/ 96 h 2532"/>
                  <a:gd name="T10" fmla="*/ 845 w 1379"/>
                  <a:gd name="T11" fmla="*/ 96 h 2532"/>
                  <a:gd name="T12" fmla="*/ 1031 w 1379"/>
                  <a:gd name="T13" fmla="*/ 7 h 2532"/>
                  <a:gd name="T14" fmla="*/ 1299 w 1379"/>
                  <a:gd name="T15" fmla="*/ 256 h 2532"/>
                  <a:gd name="T16" fmla="*/ 1331 w 1379"/>
                  <a:gd name="T17" fmla="*/ 1079 h 2532"/>
                  <a:gd name="T18" fmla="*/ 1331 w 1379"/>
                  <a:gd name="T19" fmla="*/ 1085 h 2532"/>
                  <a:gd name="T20" fmla="*/ 1331 w 1379"/>
                  <a:gd name="T21" fmla="*/ 1085 h 2532"/>
                  <a:gd name="T22" fmla="*/ 1331 w 1379"/>
                  <a:gd name="T23" fmla="*/ 1693 h 2532"/>
                  <a:gd name="T24" fmla="*/ 1376 w 1379"/>
                  <a:gd name="T25" fmla="*/ 2426 h 2532"/>
                  <a:gd name="T26" fmla="*/ 1303 w 1379"/>
                  <a:gd name="T27" fmla="*/ 2512 h 2532"/>
                  <a:gd name="T28" fmla="*/ 1203 w 1379"/>
                  <a:gd name="T29" fmla="*/ 2522 h 2532"/>
                  <a:gd name="T30" fmla="*/ 1120 w 1379"/>
                  <a:gd name="T31" fmla="*/ 2452 h 2532"/>
                  <a:gd name="T32" fmla="*/ 1079 w 1379"/>
                  <a:gd name="T33" fmla="*/ 1700 h 2532"/>
                  <a:gd name="T34" fmla="*/ 1075 w 1379"/>
                  <a:gd name="T35" fmla="*/ 1351 h 2532"/>
                  <a:gd name="T36" fmla="*/ 979 w 1379"/>
                  <a:gd name="T37" fmla="*/ 1712 h 2532"/>
                  <a:gd name="T38" fmla="*/ 1005 w 1379"/>
                  <a:gd name="T39" fmla="*/ 2452 h 2532"/>
                  <a:gd name="T40" fmla="*/ 925 w 1379"/>
                  <a:gd name="T41" fmla="*/ 2532 h 2532"/>
                  <a:gd name="T42" fmla="*/ 829 w 1379"/>
                  <a:gd name="T43" fmla="*/ 2532 h 2532"/>
                  <a:gd name="T44" fmla="*/ 746 w 1379"/>
                  <a:gd name="T45" fmla="*/ 2455 h 2532"/>
                  <a:gd name="T46" fmla="*/ 704 w 1379"/>
                  <a:gd name="T47" fmla="*/ 1687 h 2532"/>
                  <a:gd name="T48" fmla="*/ 707 w 1379"/>
                  <a:gd name="T49" fmla="*/ 1655 h 2532"/>
                  <a:gd name="T50" fmla="*/ 810 w 1379"/>
                  <a:gd name="T51" fmla="*/ 1095 h 2532"/>
                  <a:gd name="T52" fmla="*/ 791 w 1379"/>
                  <a:gd name="T53" fmla="*/ 570 h 2532"/>
                  <a:gd name="T54" fmla="*/ 637 w 1379"/>
                  <a:gd name="T55" fmla="*/ 759 h 2532"/>
                  <a:gd name="T56" fmla="*/ 538 w 1379"/>
                  <a:gd name="T57" fmla="*/ 807 h 2532"/>
                  <a:gd name="T58" fmla="*/ 535 w 1379"/>
                  <a:gd name="T59" fmla="*/ 807 h 2532"/>
                  <a:gd name="T60" fmla="*/ 77 w 1379"/>
                  <a:gd name="T61" fmla="*/ 775 h 2532"/>
                  <a:gd name="T62" fmla="*/ 0 w 1379"/>
                  <a:gd name="T63" fmla="*/ 692 h 2532"/>
                  <a:gd name="T64" fmla="*/ 3 w 1379"/>
                  <a:gd name="T65" fmla="*/ 644 h 2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79" h="2532">
                    <a:moveTo>
                      <a:pt x="3" y="644"/>
                    </a:moveTo>
                    <a:cubicBezTo>
                      <a:pt x="3" y="599"/>
                      <a:pt x="39" y="564"/>
                      <a:pt x="83" y="560"/>
                    </a:cubicBezTo>
                    <a:cubicBezTo>
                      <a:pt x="480" y="541"/>
                      <a:pt x="480" y="541"/>
                      <a:pt x="480" y="541"/>
                    </a:cubicBezTo>
                    <a:cubicBezTo>
                      <a:pt x="845" y="96"/>
                      <a:pt x="845" y="96"/>
                      <a:pt x="845" y="96"/>
                    </a:cubicBezTo>
                    <a:cubicBezTo>
                      <a:pt x="845" y="96"/>
                      <a:pt x="845" y="96"/>
                      <a:pt x="845" y="96"/>
                    </a:cubicBezTo>
                    <a:cubicBezTo>
                      <a:pt x="845" y="96"/>
                      <a:pt x="845" y="96"/>
                      <a:pt x="845" y="96"/>
                    </a:cubicBezTo>
                    <a:cubicBezTo>
                      <a:pt x="890" y="42"/>
                      <a:pt x="957" y="7"/>
                      <a:pt x="1031" y="7"/>
                    </a:cubicBezTo>
                    <a:cubicBezTo>
                      <a:pt x="1175" y="0"/>
                      <a:pt x="1293" y="112"/>
                      <a:pt x="1299" y="256"/>
                    </a:cubicBezTo>
                    <a:cubicBezTo>
                      <a:pt x="1331" y="1079"/>
                      <a:pt x="1331" y="1079"/>
                      <a:pt x="1331" y="1079"/>
                    </a:cubicBezTo>
                    <a:cubicBezTo>
                      <a:pt x="1331" y="1082"/>
                      <a:pt x="1331" y="1082"/>
                      <a:pt x="1331" y="1085"/>
                    </a:cubicBezTo>
                    <a:cubicBezTo>
                      <a:pt x="1331" y="1085"/>
                      <a:pt x="1331" y="1085"/>
                      <a:pt x="1331" y="1085"/>
                    </a:cubicBezTo>
                    <a:cubicBezTo>
                      <a:pt x="1331" y="1693"/>
                      <a:pt x="1331" y="1693"/>
                      <a:pt x="1331" y="1693"/>
                    </a:cubicBezTo>
                    <a:cubicBezTo>
                      <a:pt x="1376" y="2426"/>
                      <a:pt x="1376" y="2426"/>
                      <a:pt x="1376" y="2426"/>
                    </a:cubicBezTo>
                    <a:cubicBezTo>
                      <a:pt x="1379" y="2471"/>
                      <a:pt x="1344" y="2509"/>
                      <a:pt x="1303" y="2512"/>
                    </a:cubicBezTo>
                    <a:cubicBezTo>
                      <a:pt x="1203" y="2522"/>
                      <a:pt x="1203" y="2522"/>
                      <a:pt x="1203" y="2522"/>
                    </a:cubicBezTo>
                    <a:cubicBezTo>
                      <a:pt x="1162" y="2525"/>
                      <a:pt x="1123" y="2493"/>
                      <a:pt x="1120" y="2452"/>
                    </a:cubicBezTo>
                    <a:cubicBezTo>
                      <a:pt x="1079" y="1700"/>
                      <a:pt x="1079" y="1700"/>
                      <a:pt x="1079" y="1700"/>
                    </a:cubicBezTo>
                    <a:cubicBezTo>
                      <a:pt x="1075" y="1351"/>
                      <a:pt x="1075" y="1351"/>
                      <a:pt x="1075" y="1351"/>
                    </a:cubicBezTo>
                    <a:cubicBezTo>
                      <a:pt x="979" y="1712"/>
                      <a:pt x="979" y="1712"/>
                      <a:pt x="979" y="1712"/>
                    </a:cubicBezTo>
                    <a:cubicBezTo>
                      <a:pt x="1005" y="2452"/>
                      <a:pt x="1005" y="2452"/>
                      <a:pt x="1005" y="2452"/>
                    </a:cubicBezTo>
                    <a:cubicBezTo>
                      <a:pt x="1005" y="2496"/>
                      <a:pt x="967" y="2532"/>
                      <a:pt x="925" y="2532"/>
                    </a:cubicBezTo>
                    <a:cubicBezTo>
                      <a:pt x="829" y="2532"/>
                      <a:pt x="829" y="2532"/>
                      <a:pt x="829" y="2532"/>
                    </a:cubicBezTo>
                    <a:cubicBezTo>
                      <a:pt x="784" y="2532"/>
                      <a:pt x="749" y="2496"/>
                      <a:pt x="746" y="2455"/>
                    </a:cubicBezTo>
                    <a:cubicBezTo>
                      <a:pt x="704" y="1687"/>
                      <a:pt x="704" y="1687"/>
                      <a:pt x="704" y="1687"/>
                    </a:cubicBezTo>
                    <a:cubicBezTo>
                      <a:pt x="707" y="1655"/>
                      <a:pt x="707" y="1655"/>
                      <a:pt x="707" y="1655"/>
                    </a:cubicBezTo>
                    <a:cubicBezTo>
                      <a:pt x="810" y="1095"/>
                      <a:pt x="810" y="1095"/>
                      <a:pt x="810" y="1095"/>
                    </a:cubicBezTo>
                    <a:cubicBezTo>
                      <a:pt x="791" y="570"/>
                      <a:pt x="791" y="570"/>
                      <a:pt x="791" y="570"/>
                    </a:cubicBezTo>
                    <a:cubicBezTo>
                      <a:pt x="637" y="759"/>
                      <a:pt x="637" y="759"/>
                      <a:pt x="637" y="759"/>
                    </a:cubicBezTo>
                    <a:cubicBezTo>
                      <a:pt x="611" y="788"/>
                      <a:pt x="576" y="807"/>
                      <a:pt x="538" y="807"/>
                    </a:cubicBezTo>
                    <a:cubicBezTo>
                      <a:pt x="535" y="807"/>
                      <a:pt x="535" y="807"/>
                      <a:pt x="535" y="807"/>
                    </a:cubicBezTo>
                    <a:cubicBezTo>
                      <a:pt x="77" y="775"/>
                      <a:pt x="77" y="775"/>
                      <a:pt x="77" y="775"/>
                    </a:cubicBezTo>
                    <a:cubicBezTo>
                      <a:pt x="32" y="772"/>
                      <a:pt x="0" y="733"/>
                      <a:pt x="0" y="692"/>
                    </a:cubicBezTo>
                    <a:lnTo>
                      <a:pt x="3" y="64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buFont typeface="Wingdings" pitchFamily="2" charset="2"/>
                  <a:buChar char="§"/>
                </a:pPr>
                <a:endParaRPr lang="ko-KR" altLang="en-US" u="sng"/>
              </a:p>
            </p:txBody>
          </p:sp>
          <p:sp>
            <p:nvSpPr>
              <p:cNvPr id="58" name="Freeform 23"/>
              <p:cNvSpPr>
                <a:spLocks noEditPoints="1"/>
              </p:cNvSpPr>
              <p:nvPr/>
            </p:nvSpPr>
            <p:spPr bwMode="auto">
              <a:xfrm>
                <a:off x="1003070" y="464854"/>
                <a:ext cx="121983" cy="147545"/>
              </a:xfrm>
              <a:custGeom>
                <a:avLst/>
                <a:gdLst>
                  <a:gd name="T0" fmla="*/ 240 w 806"/>
                  <a:gd name="T1" fmla="*/ 208 h 976"/>
                  <a:gd name="T2" fmla="*/ 560 w 806"/>
                  <a:gd name="T3" fmla="*/ 208 h 976"/>
                  <a:gd name="T4" fmla="*/ 630 w 806"/>
                  <a:gd name="T5" fmla="*/ 48 h 976"/>
                  <a:gd name="T6" fmla="*/ 400 w 806"/>
                  <a:gd name="T7" fmla="*/ 99 h 976"/>
                  <a:gd name="T8" fmla="*/ 169 w 806"/>
                  <a:gd name="T9" fmla="*/ 48 h 976"/>
                  <a:gd name="T10" fmla="*/ 240 w 806"/>
                  <a:gd name="T11" fmla="*/ 208 h 976"/>
                  <a:gd name="T12" fmla="*/ 563 w 806"/>
                  <a:gd name="T13" fmla="*/ 323 h 976"/>
                  <a:gd name="T14" fmla="*/ 243 w 806"/>
                  <a:gd name="T15" fmla="*/ 323 h 976"/>
                  <a:gd name="T16" fmla="*/ 0 w 806"/>
                  <a:gd name="T17" fmla="*/ 787 h 976"/>
                  <a:gd name="T18" fmla="*/ 403 w 806"/>
                  <a:gd name="T19" fmla="*/ 957 h 976"/>
                  <a:gd name="T20" fmla="*/ 806 w 806"/>
                  <a:gd name="T21" fmla="*/ 787 h 976"/>
                  <a:gd name="T22" fmla="*/ 563 w 806"/>
                  <a:gd name="T23" fmla="*/ 323 h 976"/>
                  <a:gd name="T24" fmla="*/ 544 w 806"/>
                  <a:gd name="T25" fmla="*/ 237 h 976"/>
                  <a:gd name="T26" fmla="*/ 572 w 806"/>
                  <a:gd name="T27" fmla="*/ 266 h 976"/>
                  <a:gd name="T28" fmla="*/ 544 w 806"/>
                  <a:gd name="T29" fmla="*/ 294 h 976"/>
                  <a:gd name="T30" fmla="*/ 256 w 806"/>
                  <a:gd name="T31" fmla="*/ 294 h 976"/>
                  <a:gd name="T32" fmla="*/ 227 w 806"/>
                  <a:gd name="T33" fmla="*/ 266 h 976"/>
                  <a:gd name="T34" fmla="*/ 256 w 806"/>
                  <a:gd name="T35" fmla="*/ 237 h 976"/>
                  <a:gd name="T36" fmla="*/ 544 w 806"/>
                  <a:gd name="T37" fmla="*/ 237 h 9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06" h="976">
                    <a:moveTo>
                      <a:pt x="240" y="208"/>
                    </a:moveTo>
                    <a:cubicBezTo>
                      <a:pt x="560" y="208"/>
                      <a:pt x="560" y="208"/>
                      <a:pt x="560" y="208"/>
                    </a:cubicBezTo>
                    <a:cubicBezTo>
                      <a:pt x="560" y="208"/>
                      <a:pt x="688" y="96"/>
                      <a:pt x="630" y="48"/>
                    </a:cubicBezTo>
                    <a:cubicBezTo>
                      <a:pt x="572" y="0"/>
                      <a:pt x="444" y="102"/>
                      <a:pt x="400" y="99"/>
                    </a:cubicBezTo>
                    <a:cubicBezTo>
                      <a:pt x="355" y="102"/>
                      <a:pt x="227" y="0"/>
                      <a:pt x="169" y="48"/>
                    </a:cubicBezTo>
                    <a:cubicBezTo>
                      <a:pt x="112" y="99"/>
                      <a:pt x="240" y="208"/>
                      <a:pt x="240" y="208"/>
                    </a:cubicBezTo>
                    <a:moveTo>
                      <a:pt x="563" y="323"/>
                    </a:moveTo>
                    <a:cubicBezTo>
                      <a:pt x="243" y="323"/>
                      <a:pt x="243" y="323"/>
                      <a:pt x="243" y="323"/>
                    </a:cubicBezTo>
                    <a:cubicBezTo>
                      <a:pt x="99" y="429"/>
                      <a:pt x="0" y="646"/>
                      <a:pt x="0" y="787"/>
                    </a:cubicBezTo>
                    <a:cubicBezTo>
                      <a:pt x="0" y="976"/>
                      <a:pt x="179" y="957"/>
                      <a:pt x="403" y="957"/>
                    </a:cubicBezTo>
                    <a:cubicBezTo>
                      <a:pt x="627" y="957"/>
                      <a:pt x="806" y="976"/>
                      <a:pt x="806" y="787"/>
                    </a:cubicBezTo>
                    <a:cubicBezTo>
                      <a:pt x="803" y="650"/>
                      <a:pt x="704" y="429"/>
                      <a:pt x="563" y="323"/>
                    </a:cubicBezTo>
                    <a:moveTo>
                      <a:pt x="544" y="237"/>
                    </a:moveTo>
                    <a:cubicBezTo>
                      <a:pt x="560" y="237"/>
                      <a:pt x="572" y="250"/>
                      <a:pt x="572" y="266"/>
                    </a:cubicBezTo>
                    <a:cubicBezTo>
                      <a:pt x="572" y="282"/>
                      <a:pt x="560" y="294"/>
                      <a:pt x="544" y="294"/>
                    </a:cubicBezTo>
                    <a:cubicBezTo>
                      <a:pt x="256" y="294"/>
                      <a:pt x="256" y="294"/>
                      <a:pt x="256" y="294"/>
                    </a:cubicBezTo>
                    <a:cubicBezTo>
                      <a:pt x="240" y="294"/>
                      <a:pt x="227" y="282"/>
                      <a:pt x="227" y="266"/>
                    </a:cubicBezTo>
                    <a:cubicBezTo>
                      <a:pt x="227" y="250"/>
                      <a:pt x="240" y="237"/>
                      <a:pt x="256" y="237"/>
                    </a:cubicBezTo>
                    <a:lnTo>
                      <a:pt x="544" y="23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buFont typeface="Wingdings" pitchFamily="2" charset="2"/>
                  <a:buChar char="§"/>
                </a:pPr>
                <a:endParaRPr lang="ko-KR" altLang="en-US" u="sng"/>
              </a:p>
            </p:txBody>
          </p:sp>
        </p:grpSp>
        <p:sp>
          <p:nvSpPr>
            <p:cNvPr id="59" name="직사각형 58"/>
            <p:cNvSpPr/>
            <p:nvPr/>
          </p:nvSpPr>
          <p:spPr>
            <a:xfrm>
              <a:off x="468312" y="1592263"/>
              <a:ext cx="4103687" cy="444113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75000"/>
                    <a:shade val="30000"/>
                    <a:satMod val="115000"/>
                  </a:schemeClr>
                </a:gs>
                <a:gs pos="50000">
                  <a:schemeClr val="bg1">
                    <a:lumMod val="75000"/>
                    <a:shade val="67500"/>
                    <a:satMod val="11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180975" fontAlgn="base"/>
              <a:r>
                <a:rPr lang="en-US" altLang="ko-KR" spc="-150" dirty="0">
                  <a:ln w="17780" cmpd="sng">
                    <a:solidFill>
                      <a:prstClr val="white">
                        <a:alpha val="5000"/>
                      </a:prstClr>
                    </a:solidFill>
                    <a:prstDash val="solid"/>
                    <a:miter lim="800000"/>
                  </a:ln>
                  <a:solidFill>
                    <a:prstClr val="white"/>
                  </a:solidFill>
                  <a:effectLst>
                    <a:outerShdw blurRad="101600" algn="ctr" rotWithShape="0">
                      <a:prstClr val="black">
                        <a:alpha val="40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	</a:t>
              </a:r>
              <a:r>
                <a:rPr lang="ko-KR" altLang="en-US" spc="-150" dirty="0">
                  <a:ln w="17780" cmpd="sng">
                    <a:solidFill>
                      <a:prstClr val="white">
                        <a:alpha val="5000"/>
                      </a:prstClr>
                    </a:solidFill>
                    <a:prstDash val="solid"/>
                    <a:miter lim="800000"/>
                  </a:ln>
                  <a:solidFill>
                    <a:prstClr val="white"/>
                  </a:solidFill>
                  <a:effectLst>
                    <a:outerShdw blurRad="101600" algn="ctr" rotWithShape="0">
                      <a:prstClr val="black">
                        <a:alpha val="40000"/>
                      </a:prstClr>
                    </a:outerShdw>
                  </a:effectLst>
                  <a:latin typeface="나눔바른고딕" pitchFamily="50" charset="-127"/>
                  <a:ea typeface="나눔바른고딕" pitchFamily="50" charset="-127"/>
                </a:rPr>
                <a:t>외부강의등 해당 사례</a:t>
              </a:r>
              <a:endParaRPr lang="ko-KR" altLang="en-US" sz="2000" spc="-150" dirty="0">
                <a:ln w="17780" cmpd="sng">
                  <a:solidFill>
                    <a:prstClr val="white">
                      <a:alpha val="5000"/>
                    </a:prst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101600" algn="ctr" rotWithShape="0">
                    <a:prstClr val="black">
                      <a:alpha val="40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endParaRPr>
            </a:p>
          </p:txBody>
        </p:sp>
        <p:grpSp>
          <p:nvGrpSpPr>
            <p:cNvPr id="6" name="Group 4"/>
            <p:cNvGrpSpPr>
              <a:grpSpLocks noChangeAspect="1"/>
            </p:cNvGrpSpPr>
            <p:nvPr/>
          </p:nvGrpSpPr>
          <p:grpSpPr bwMode="auto">
            <a:xfrm>
              <a:off x="3246453" y="1565144"/>
              <a:ext cx="1042198" cy="815100"/>
              <a:chOff x="2327" y="1734"/>
              <a:chExt cx="1106" cy="865"/>
            </a:xfrm>
            <a:solidFill>
              <a:srgbClr val="8A8A8A"/>
            </a:solidFill>
          </p:grpSpPr>
          <p:sp>
            <p:nvSpPr>
              <p:cNvPr id="61" name="Freeform 5"/>
              <p:cNvSpPr>
                <a:spLocks/>
              </p:cNvSpPr>
              <p:nvPr/>
            </p:nvSpPr>
            <p:spPr bwMode="auto">
              <a:xfrm>
                <a:off x="2535" y="1734"/>
                <a:ext cx="137" cy="150"/>
              </a:xfrm>
              <a:custGeom>
                <a:avLst/>
                <a:gdLst>
                  <a:gd name="T0" fmla="*/ 8 w 167"/>
                  <a:gd name="T1" fmla="*/ 140 h 183"/>
                  <a:gd name="T2" fmla="*/ 19 w 167"/>
                  <a:gd name="T3" fmla="*/ 156 h 183"/>
                  <a:gd name="T4" fmla="*/ 32 w 167"/>
                  <a:gd name="T5" fmla="*/ 164 h 183"/>
                  <a:gd name="T6" fmla="*/ 48 w 167"/>
                  <a:gd name="T7" fmla="*/ 175 h 183"/>
                  <a:gd name="T8" fmla="*/ 65 w 167"/>
                  <a:gd name="T9" fmla="*/ 180 h 183"/>
                  <a:gd name="T10" fmla="*/ 81 w 167"/>
                  <a:gd name="T11" fmla="*/ 183 h 183"/>
                  <a:gd name="T12" fmla="*/ 97 w 167"/>
                  <a:gd name="T13" fmla="*/ 180 h 183"/>
                  <a:gd name="T14" fmla="*/ 113 w 167"/>
                  <a:gd name="T15" fmla="*/ 175 h 183"/>
                  <a:gd name="T16" fmla="*/ 126 w 167"/>
                  <a:gd name="T17" fmla="*/ 164 h 183"/>
                  <a:gd name="T18" fmla="*/ 140 w 167"/>
                  <a:gd name="T19" fmla="*/ 156 h 183"/>
                  <a:gd name="T20" fmla="*/ 151 w 167"/>
                  <a:gd name="T21" fmla="*/ 140 h 183"/>
                  <a:gd name="T22" fmla="*/ 161 w 167"/>
                  <a:gd name="T23" fmla="*/ 126 h 183"/>
                  <a:gd name="T24" fmla="*/ 164 w 167"/>
                  <a:gd name="T25" fmla="*/ 110 h 183"/>
                  <a:gd name="T26" fmla="*/ 167 w 167"/>
                  <a:gd name="T27" fmla="*/ 91 h 183"/>
                  <a:gd name="T28" fmla="*/ 164 w 167"/>
                  <a:gd name="T29" fmla="*/ 72 h 183"/>
                  <a:gd name="T30" fmla="*/ 161 w 167"/>
                  <a:gd name="T31" fmla="*/ 56 h 183"/>
                  <a:gd name="T32" fmla="*/ 151 w 167"/>
                  <a:gd name="T33" fmla="*/ 37 h 183"/>
                  <a:gd name="T34" fmla="*/ 140 w 167"/>
                  <a:gd name="T35" fmla="*/ 27 h 183"/>
                  <a:gd name="T36" fmla="*/ 126 w 167"/>
                  <a:gd name="T37" fmla="*/ 13 h 183"/>
                  <a:gd name="T38" fmla="*/ 113 w 167"/>
                  <a:gd name="T39" fmla="*/ 8 h 183"/>
                  <a:gd name="T40" fmla="*/ 97 w 167"/>
                  <a:gd name="T41" fmla="*/ 2 h 183"/>
                  <a:gd name="T42" fmla="*/ 81 w 167"/>
                  <a:gd name="T43" fmla="*/ 0 h 183"/>
                  <a:gd name="T44" fmla="*/ 65 w 167"/>
                  <a:gd name="T45" fmla="*/ 2 h 183"/>
                  <a:gd name="T46" fmla="*/ 48 w 167"/>
                  <a:gd name="T47" fmla="*/ 8 h 183"/>
                  <a:gd name="T48" fmla="*/ 32 w 167"/>
                  <a:gd name="T49" fmla="*/ 13 h 183"/>
                  <a:gd name="T50" fmla="*/ 19 w 167"/>
                  <a:gd name="T51" fmla="*/ 27 h 183"/>
                  <a:gd name="T52" fmla="*/ 8 w 167"/>
                  <a:gd name="T53" fmla="*/ 37 h 183"/>
                  <a:gd name="T54" fmla="*/ 3 w 167"/>
                  <a:gd name="T55" fmla="*/ 56 h 183"/>
                  <a:gd name="T56" fmla="*/ 0 w 167"/>
                  <a:gd name="T57" fmla="*/ 72 h 183"/>
                  <a:gd name="T58" fmla="*/ 0 w 167"/>
                  <a:gd name="T59" fmla="*/ 91 h 183"/>
                  <a:gd name="T60" fmla="*/ 0 w 167"/>
                  <a:gd name="T61" fmla="*/ 110 h 183"/>
                  <a:gd name="T62" fmla="*/ 3 w 167"/>
                  <a:gd name="T63" fmla="*/ 126 h 183"/>
                  <a:gd name="T64" fmla="*/ 8 w 167"/>
                  <a:gd name="T65" fmla="*/ 14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7" h="183">
                    <a:moveTo>
                      <a:pt x="8" y="140"/>
                    </a:moveTo>
                    <a:lnTo>
                      <a:pt x="19" y="156"/>
                    </a:lnTo>
                    <a:lnTo>
                      <a:pt x="32" y="164"/>
                    </a:lnTo>
                    <a:lnTo>
                      <a:pt x="48" y="175"/>
                    </a:lnTo>
                    <a:lnTo>
                      <a:pt x="65" y="180"/>
                    </a:lnTo>
                    <a:lnTo>
                      <a:pt x="81" y="183"/>
                    </a:lnTo>
                    <a:lnTo>
                      <a:pt x="97" y="180"/>
                    </a:lnTo>
                    <a:lnTo>
                      <a:pt x="113" y="175"/>
                    </a:lnTo>
                    <a:lnTo>
                      <a:pt x="126" y="164"/>
                    </a:lnTo>
                    <a:lnTo>
                      <a:pt x="140" y="156"/>
                    </a:lnTo>
                    <a:lnTo>
                      <a:pt x="151" y="140"/>
                    </a:lnTo>
                    <a:lnTo>
                      <a:pt x="161" y="126"/>
                    </a:lnTo>
                    <a:lnTo>
                      <a:pt x="164" y="110"/>
                    </a:lnTo>
                    <a:lnTo>
                      <a:pt x="167" y="91"/>
                    </a:lnTo>
                    <a:lnTo>
                      <a:pt x="164" y="72"/>
                    </a:lnTo>
                    <a:lnTo>
                      <a:pt x="161" y="56"/>
                    </a:lnTo>
                    <a:lnTo>
                      <a:pt x="151" y="37"/>
                    </a:lnTo>
                    <a:lnTo>
                      <a:pt x="140" y="27"/>
                    </a:lnTo>
                    <a:lnTo>
                      <a:pt x="126" y="13"/>
                    </a:lnTo>
                    <a:lnTo>
                      <a:pt x="113" y="8"/>
                    </a:lnTo>
                    <a:lnTo>
                      <a:pt x="97" y="2"/>
                    </a:lnTo>
                    <a:lnTo>
                      <a:pt x="81" y="0"/>
                    </a:lnTo>
                    <a:lnTo>
                      <a:pt x="65" y="2"/>
                    </a:lnTo>
                    <a:lnTo>
                      <a:pt x="48" y="8"/>
                    </a:lnTo>
                    <a:lnTo>
                      <a:pt x="32" y="13"/>
                    </a:lnTo>
                    <a:lnTo>
                      <a:pt x="19" y="27"/>
                    </a:lnTo>
                    <a:lnTo>
                      <a:pt x="8" y="37"/>
                    </a:lnTo>
                    <a:lnTo>
                      <a:pt x="3" y="56"/>
                    </a:lnTo>
                    <a:lnTo>
                      <a:pt x="0" y="72"/>
                    </a:lnTo>
                    <a:lnTo>
                      <a:pt x="0" y="91"/>
                    </a:lnTo>
                    <a:lnTo>
                      <a:pt x="0" y="110"/>
                    </a:lnTo>
                    <a:lnTo>
                      <a:pt x="3" y="126"/>
                    </a:lnTo>
                    <a:lnTo>
                      <a:pt x="8" y="1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6"/>
              <p:cNvSpPr>
                <a:spLocks/>
              </p:cNvSpPr>
              <p:nvPr/>
            </p:nvSpPr>
            <p:spPr bwMode="auto">
              <a:xfrm>
                <a:off x="3143" y="1744"/>
                <a:ext cx="141" cy="150"/>
              </a:xfrm>
              <a:custGeom>
                <a:avLst/>
                <a:gdLst>
                  <a:gd name="T0" fmla="*/ 5 w 172"/>
                  <a:gd name="T1" fmla="*/ 126 h 183"/>
                  <a:gd name="T2" fmla="*/ 16 w 172"/>
                  <a:gd name="T3" fmla="*/ 145 h 183"/>
                  <a:gd name="T4" fmla="*/ 27 w 172"/>
                  <a:gd name="T5" fmla="*/ 156 h 183"/>
                  <a:gd name="T6" fmla="*/ 40 w 172"/>
                  <a:gd name="T7" fmla="*/ 169 h 183"/>
                  <a:gd name="T8" fmla="*/ 54 w 172"/>
                  <a:gd name="T9" fmla="*/ 175 h 183"/>
                  <a:gd name="T10" fmla="*/ 70 w 172"/>
                  <a:gd name="T11" fmla="*/ 180 h 183"/>
                  <a:gd name="T12" fmla="*/ 86 w 172"/>
                  <a:gd name="T13" fmla="*/ 183 h 183"/>
                  <a:gd name="T14" fmla="*/ 102 w 172"/>
                  <a:gd name="T15" fmla="*/ 180 h 183"/>
                  <a:gd name="T16" fmla="*/ 118 w 172"/>
                  <a:gd name="T17" fmla="*/ 175 h 183"/>
                  <a:gd name="T18" fmla="*/ 132 w 172"/>
                  <a:gd name="T19" fmla="*/ 169 h 183"/>
                  <a:gd name="T20" fmla="*/ 145 w 172"/>
                  <a:gd name="T21" fmla="*/ 156 h 183"/>
                  <a:gd name="T22" fmla="*/ 156 w 172"/>
                  <a:gd name="T23" fmla="*/ 145 h 183"/>
                  <a:gd name="T24" fmla="*/ 164 w 172"/>
                  <a:gd name="T25" fmla="*/ 126 h 183"/>
                  <a:gd name="T26" fmla="*/ 169 w 172"/>
                  <a:gd name="T27" fmla="*/ 110 h 183"/>
                  <a:gd name="T28" fmla="*/ 172 w 172"/>
                  <a:gd name="T29" fmla="*/ 91 h 183"/>
                  <a:gd name="T30" fmla="*/ 169 w 172"/>
                  <a:gd name="T31" fmla="*/ 72 h 183"/>
                  <a:gd name="T32" fmla="*/ 164 w 172"/>
                  <a:gd name="T33" fmla="*/ 56 h 183"/>
                  <a:gd name="T34" fmla="*/ 156 w 172"/>
                  <a:gd name="T35" fmla="*/ 43 h 183"/>
                  <a:gd name="T36" fmla="*/ 145 w 172"/>
                  <a:gd name="T37" fmla="*/ 27 h 183"/>
                  <a:gd name="T38" fmla="*/ 132 w 172"/>
                  <a:gd name="T39" fmla="*/ 19 h 183"/>
                  <a:gd name="T40" fmla="*/ 118 w 172"/>
                  <a:gd name="T41" fmla="*/ 8 h 183"/>
                  <a:gd name="T42" fmla="*/ 102 w 172"/>
                  <a:gd name="T43" fmla="*/ 2 h 183"/>
                  <a:gd name="T44" fmla="*/ 86 w 172"/>
                  <a:gd name="T45" fmla="*/ 0 h 183"/>
                  <a:gd name="T46" fmla="*/ 70 w 172"/>
                  <a:gd name="T47" fmla="*/ 2 h 183"/>
                  <a:gd name="T48" fmla="*/ 54 w 172"/>
                  <a:gd name="T49" fmla="*/ 8 h 183"/>
                  <a:gd name="T50" fmla="*/ 40 w 172"/>
                  <a:gd name="T51" fmla="*/ 19 h 183"/>
                  <a:gd name="T52" fmla="*/ 27 w 172"/>
                  <a:gd name="T53" fmla="*/ 27 h 183"/>
                  <a:gd name="T54" fmla="*/ 16 w 172"/>
                  <a:gd name="T55" fmla="*/ 43 h 183"/>
                  <a:gd name="T56" fmla="*/ 5 w 172"/>
                  <a:gd name="T57" fmla="*/ 56 h 183"/>
                  <a:gd name="T58" fmla="*/ 3 w 172"/>
                  <a:gd name="T59" fmla="*/ 72 h 183"/>
                  <a:gd name="T60" fmla="*/ 0 w 172"/>
                  <a:gd name="T61" fmla="*/ 91 h 183"/>
                  <a:gd name="T62" fmla="*/ 3 w 172"/>
                  <a:gd name="T63" fmla="*/ 110 h 183"/>
                  <a:gd name="T64" fmla="*/ 5 w 172"/>
                  <a:gd name="T65" fmla="*/ 126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2" h="183">
                    <a:moveTo>
                      <a:pt x="5" y="126"/>
                    </a:moveTo>
                    <a:lnTo>
                      <a:pt x="16" y="145"/>
                    </a:lnTo>
                    <a:lnTo>
                      <a:pt x="27" y="156"/>
                    </a:lnTo>
                    <a:lnTo>
                      <a:pt x="40" y="169"/>
                    </a:lnTo>
                    <a:lnTo>
                      <a:pt x="54" y="175"/>
                    </a:lnTo>
                    <a:lnTo>
                      <a:pt x="70" y="180"/>
                    </a:lnTo>
                    <a:lnTo>
                      <a:pt x="86" y="183"/>
                    </a:lnTo>
                    <a:lnTo>
                      <a:pt x="102" y="180"/>
                    </a:lnTo>
                    <a:lnTo>
                      <a:pt x="118" y="175"/>
                    </a:lnTo>
                    <a:lnTo>
                      <a:pt x="132" y="169"/>
                    </a:lnTo>
                    <a:lnTo>
                      <a:pt x="145" y="156"/>
                    </a:lnTo>
                    <a:lnTo>
                      <a:pt x="156" y="145"/>
                    </a:lnTo>
                    <a:lnTo>
                      <a:pt x="164" y="126"/>
                    </a:lnTo>
                    <a:lnTo>
                      <a:pt x="169" y="110"/>
                    </a:lnTo>
                    <a:lnTo>
                      <a:pt x="172" y="91"/>
                    </a:lnTo>
                    <a:lnTo>
                      <a:pt x="169" y="72"/>
                    </a:lnTo>
                    <a:lnTo>
                      <a:pt x="164" y="56"/>
                    </a:lnTo>
                    <a:lnTo>
                      <a:pt x="156" y="43"/>
                    </a:lnTo>
                    <a:lnTo>
                      <a:pt x="145" y="27"/>
                    </a:lnTo>
                    <a:lnTo>
                      <a:pt x="132" y="19"/>
                    </a:lnTo>
                    <a:lnTo>
                      <a:pt x="118" y="8"/>
                    </a:lnTo>
                    <a:lnTo>
                      <a:pt x="102" y="2"/>
                    </a:lnTo>
                    <a:lnTo>
                      <a:pt x="86" y="0"/>
                    </a:lnTo>
                    <a:lnTo>
                      <a:pt x="70" y="2"/>
                    </a:lnTo>
                    <a:lnTo>
                      <a:pt x="54" y="8"/>
                    </a:lnTo>
                    <a:lnTo>
                      <a:pt x="40" y="19"/>
                    </a:lnTo>
                    <a:lnTo>
                      <a:pt x="27" y="27"/>
                    </a:lnTo>
                    <a:lnTo>
                      <a:pt x="16" y="43"/>
                    </a:lnTo>
                    <a:lnTo>
                      <a:pt x="5" y="56"/>
                    </a:lnTo>
                    <a:lnTo>
                      <a:pt x="3" y="72"/>
                    </a:lnTo>
                    <a:lnTo>
                      <a:pt x="0" y="91"/>
                    </a:lnTo>
                    <a:lnTo>
                      <a:pt x="3" y="110"/>
                    </a:lnTo>
                    <a:lnTo>
                      <a:pt x="5" y="1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7"/>
              <p:cNvSpPr>
                <a:spLocks/>
              </p:cNvSpPr>
              <p:nvPr/>
            </p:nvSpPr>
            <p:spPr bwMode="auto">
              <a:xfrm>
                <a:off x="2364" y="1803"/>
                <a:ext cx="575" cy="398"/>
              </a:xfrm>
              <a:custGeom>
                <a:avLst/>
                <a:gdLst>
                  <a:gd name="T0" fmla="*/ 124 w 575"/>
                  <a:gd name="T1" fmla="*/ 237 h 398"/>
                  <a:gd name="T2" fmla="*/ 143 w 575"/>
                  <a:gd name="T3" fmla="*/ 237 h 398"/>
                  <a:gd name="T4" fmla="*/ 100 w 575"/>
                  <a:gd name="T5" fmla="*/ 398 h 398"/>
                  <a:gd name="T6" fmla="*/ 371 w 575"/>
                  <a:gd name="T7" fmla="*/ 398 h 398"/>
                  <a:gd name="T8" fmla="*/ 320 w 575"/>
                  <a:gd name="T9" fmla="*/ 237 h 398"/>
                  <a:gd name="T10" fmla="*/ 341 w 575"/>
                  <a:gd name="T11" fmla="*/ 237 h 398"/>
                  <a:gd name="T12" fmla="*/ 368 w 575"/>
                  <a:gd name="T13" fmla="*/ 317 h 398"/>
                  <a:gd name="T14" fmla="*/ 374 w 575"/>
                  <a:gd name="T15" fmla="*/ 326 h 398"/>
                  <a:gd name="T16" fmla="*/ 382 w 575"/>
                  <a:gd name="T17" fmla="*/ 336 h 398"/>
                  <a:gd name="T18" fmla="*/ 387 w 575"/>
                  <a:gd name="T19" fmla="*/ 342 h 398"/>
                  <a:gd name="T20" fmla="*/ 398 w 575"/>
                  <a:gd name="T21" fmla="*/ 344 h 398"/>
                  <a:gd name="T22" fmla="*/ 406 w 575"/>
                  <a:gd name="T23" fmla="*/ 344 h 398"/>
                  <a:gd name="T24" fmla="*/ 414 w 575"/>
                  <a:gd name="T25" fmla="*/ 342 h 398"/>
                  <a:gd name="T26" fmla="*/ 425 w 575"/>
                  <a:gd name="T27" fmla="*/ 339 h 398"/>
                  <a:gd name="T28" fmla="*/ 435 w 575"/>
                  <a:gd name="T29" fmla="*/ 328 h 398"/>
                  <a:gd name="T30" fmla="*/ 527 w 575"/>
                  <a:gd name="T31" fmla="*/ 218 h 398"/>
                  <a:gd name="T32" fmla="*/ 532 w 575"/>
                  <a:gd name="T33" fmla="*/ 204 h 398"/>
                  <a:gd name="T34" fmla="*/ 532 w 575"/>
                  <a:gd name="T35" fmla="*/ 191 h 398"/>
                  <a:gd name="T36" fmla="*/ 532 w 575"/>
                  <a:gd name="T37" fmla="*/ 178 h 398"/>
                  <a:gd name="T38" fmla="*/ 527 w 575"/>
                  <a:gd name="T39" fmla="*/ 172 h 398"/>
                  <a:gd name="T40" fmla="*/ 575 w 575"/>
                  <a:gd name="T41" fmla="*/ 172 h 398"/>
                  <a:gd name="T42" fmla="*/ 575 w 575"/>
                  <a:gd name="T43" fmla="*/ 0 h 398"/>
                  <a:gd name="T44" fmla="*/ 500 w 575"/>
                  <a:gd name="T45" fmla="*/ 0 h 398"/>
                  <a:gd name="T46" fmla="*/ 500 w 575"/>
                  <a:gd name="T47" fmla="*/ 161 h 398"/>
                  <a:gd name="T48" fmla="*/ 497 w 575"/>
                  <a:gd name="T49" fmla="*/ 161 h 398"/>
                  <a:gd name="T50" fmla="*/ 486 w 575"/>
                  <a:gd name="T51" fmla="*/ 164 h 398"/>
                  <a:gd name="T52" fmla="*/ 476 w 575"/>
                  <a:gd name="T53" fmla="*/ 175 h 398"/>
                  <a:gd name="T54" fmla="*/ 419 w 575"/>
                  <a:gd name="T55" fmla="*/ 239 h 398"/>
                  <a:gd name="T56" fmla="*/ 409 w 575"/>
                  <a:gd name="T57" fmla="*/ 204 h 398"/>
                  <a:gd name="T58" fmla="*/ 401 w 575"/>
                  <a:gd name="T59" fmla="*/ 188 h 398"/>
                  <a:gd name="T60" fmla="*/ 395 w 575"/>
                  <a:gd name="T61" fmla="*/ 172 h 398"/>
                  <a:gd name="T62" fmla="*/ 382 w 575"/>
                  <a:gd name="T63" fmla="*/ 159 h 398"/>
                  <a:gd name="T64" fmla="*/ 368 w 575"/>
                  <a:gd name="T65" fmla="*/ 145 h 398"/>
                  <a:gd name="T66" fmla="*/ 349 w 575"/>
                  <a:gd name="T67" fmla="*/ 132 h 398"/>
                  <a:gd name="T68" fmla="*/ 333 w 575"/>
                  <a:gd name="T69" fmla="*/ 124 h 398"/>
                  <a:gd name="T70" fmla="*/ 312 w 575"/>
                  <a:gd name="T71" fmla="*/ 118 h 398"/>
                  <a:gd name="T72" fmla="*/ 290 w 575"/>
                  <a:gd name="T73" fmla="*/ 118 h 398"/>
                  <a:gd name="T74" fmla="*/ 167 w 575"/>
                  <a:gd name="T75" fmla="*/ 118 h 398"/>
                  <a:gd name="T76" fmla="*/ 145 w 575"/>
                  <a:gd name="T77" fmla="*/ 118 h 398"/>
                  <a:gd name="T78" fmla="*/ 129 w 575"/>
                  <a:gd name="T79" fmla="*/ 124 h 398"/>
                  <a:gd name="T80" fmla="*/ 113 w 575"/>
                  <a:gd name="T81" fmla="*/ 134 h 398"/>
                  <a:gd name="T82" fmla="*/ 97 w 575"/>
                  <a:gd name="T83" fmla="*/ 145 h 398"/>
                  <a:gd name="T84" fmla="*/ 81 w 575"/>
                  <a:gd name="T85" fmla="*/ 159 h 398"/>
                  <a:gd name="T86" fmla="*/ 73 w 575"/>
                  <a:gd name="T87" fmla="*/ 172 h 398"/>
                  <a:gd name="T88" fmla="*/ 62 w 575"/>
                  <a:gd name="T89" fmla="*/ 183 h 398"/>
                  <a:gd name="T90" fmla="*/ 59 w 575"/>
                  <a:gd name="T91" fmla="*/ 194 h 398"/>
                  <a:gd name="T92" fmla="*/ 0 w 575"/>
                  <a:gd name="T93" fmla="*/ 398 h 398"/>
                  <a:gd name="T94" fmla="*/ 78 w 575"/>
                  <a:gd name="T95" fmla="*/ 398 h 398"/>
                  <a:gd name="T96" fmla="*/ 124 w 575"/>
                  <a:gd name="T97" fmla="*/ 237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75" h="398">
                    <a:moveTo>
                      <a:pt x="124" y="237"/>
                    </a:moveTo>
                    <a:lnTo>
                      <a:pt x="143" y="237"/>
                    </a:lnTo>
                    <a:lnTo>
                      <a:pt x="100" y="398"/>
                    </a:lnTo>
                    <a:lnTo>
                      <a:pt x="371" y="398"/>
                    </a:lnTo>
                    <a:lnTo>
                      <a:pt x="320" y="237"/>
                    </a:lnTo>
                    <a:lnTo>
                      <a:pt x="341" y="237"/>
                    </a:lnTo>
                    <a:lnTo>
                      <a:pt x="368" y="317"/>
                    </a:lnTo>
                    <a:lnTo>
                      <a:pt x="374" y="326"/>
                    </a:lnTo>
                    <a:lnTo>
                      <a:pt x="382" y="336"/>
                    </a:lnTo>
                    <a:lnTo>
                      <a:pt x="387" y="342"/>
                    </a:lnTo>
                    <a:lnTo>
                      <a:pt x="398" y="344"/>
                    </a:lnTo>
                    <a:lnTo>
                      <a:pt x="406" y="344"/>
                    </a:lnTo>
                    <a:lnTo>
                      <a:pt x="414" y="342"/>
                    </a:lnTo>
                    <a:lnTo>
                      <a:pt x="425" y="339"/>
                    </a:lnTo>
                    <a:lnTo>
                      <a:pt x="435" y="328"/>
                    </a:lnTo>
                    <a:lnTo>
                      <a:pt x="527" y="218"/>
                    </a:lnTo>
                    <a:lnTo>
                      <a:pt x="532" y="204"/>
                    </a:lnTo>
                    <a:lnTo>
                      <a:pt x="532" y="191"/>
                    </a:lnTo>
                    <a:lnTo>
                      <a:pt x="532" y="178"/>
                    </a:lnTo>
                    <a:lnTo>
                      <a:pt x="527" y="172"/>
                    </a:lnTo>
                    <a:lnTo>
                      <a:pt x="575" y="172"/>
                    </a:lnTo>
                    <a:lnTo>
                      <a:pt x="575" y="0"/>
                    </a:lnTo>
                    <a:lnTo>
                      <a:pt x="500" y="0"/>
                    </a:lnTo>
                    <a:lnTo>
                      <a:pt x="500" y="161"/>
                    </a:lnTo>
                    <a:lnTo>
                      <a:pt x="497" y="161"/>
                    </a:lnTo>
                    <a:lnTo>
                      <a:pt x="486" y="164"/>
                    </a:lnTo>
                    <a:lnTo>
                      <a:pt x="476" y="175"/>
                    </a:lnTo>
                    <a:lnTo>
                      <a:pt x="419" y="239"/>
                    </a:lnTo>
                    <a:lnTo>
                      <a:pt x="409" y="204"/>
                    </a:lnTo>
                    <a:lnTo>
                      <a:pt x="401" y="188"/>
                    </a:lnTo>
                    <a:lnTo>
                      <a:pt x="395" y="172"/>
                    </a:lnTo>
                    <a:lnTo>
                      <a:pt x="382" y="159"/>
                    </a:lnTo>
                    <a:lnTo>
                      <a:pt x="368" y="145"/>
                    </a:lnTo>
                    <a:lnTo>
                      <a:pt x="349" y="132"/>
                    </a:lnTo>
                    <a:lnTo>
                      <a:pt x="333" y="124"/>
                    </a:lnTo>
                    <a:lnTo>
                      <a:pt x="312" y="118"/>
                    </a:lnTo>
                    <a:lnTo>
                      <a:pt x="290" y="118"/>
                    </a:lnTo>
                    <a:lnTo>
                      <a:pt x="167" y="118"/>
                    </a:lnTo>
                    <a:lnTo>
                      <a:pt x="145" y="118"/>
                    </a:lnTo>
                    <a:lnTo>
                      <a:pt x="129" y="124"/>
                    </a:lnTo>
                    <a:lnTo>
                      <a:pt x="113" y="134"/>
                    </a:lnTo>
                    <a:lnTo>
                      <a:pt x="97" y="145"/>
                    </a:lnTo>
                    <a:lnTo>
                      <a:pt x="81" y="159"/>
                    </a:lnTo>
                    <a:lnTo>
                      <a:pt x="73" y="172"/>
                    </a:lnTo>
                    <a:lnTo>
                      <a:pt x="62" y="183"/>
                    </a:lnTo>
                    <a:lnTo>
                      <a:pt x="59" y="194"/>
                    </a:lnTo>
                    <a:lnTo>
                      <a:pt x="0" y="398"/>
                    </a:lnTo>
                    <a:lnTo>
                      <a:pt x="78" y="398"/>
                    </a:lnTo>
                    <a:lnTo>
                      <a:pt x="124" y="2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8"/>
              <p:cNvSpPr>
                <a:spLocks/>
              </p:cNvSpPr>
              <p:nvPr/>
            </p:nvSpPr>
            <p:spPr bwMode="auto">
              <a:xfrm>
                <a:off x="2327" y="1921"/>
                <a:ext cx="1106" cy="678"/>
              </a:xfrm>
              <a:custGeom>
                <a:avLst/>
                <a:gdLst>
                  <a:gd name="T0" fmla="*/ 1053 w 1106"/>
                  <a:gd name="T1" fmla="*/ 312 h 678"/>
                  <a:gd name="T2" fmla="*/ 1053 w 1106"/>
                  <a:gd name="T3" fmla="*/ 61 h 678"/>
                  <a:gd name="T4" fmla="*/ 1053 w 1106"/>
                  <a:gd name="T5" fmla="*/ 51 h 678"/>
                  <a:gd name="T6" fmla="*/ 1050 w 1106"/>
                  <a:gd name="T7" fmla="*/ 37 h 678"/>
                  <a:gd name="T8" fmla="*/ 1044 w 1106"/>
                  <a:gd name="T9" fmla="*/ 26 h 678"/>
                  <a:gd name="T10" fmla="*/ 1034 w 1106"/>
                  <a:gd name="T11" fmla="*/ 21 h 678"/>
                  <a:gd name="T12" fmla="*/ 1023 w 1106"/>
                  <a:gd name="T13" fmla="*/ 10 h 678"/>
                  <a:gd name="T14" fmla="*/ 1010 w 1106"/>
                  <a:gd name="T15" fmla="*/ 8 h 678"/>
                  <a:gd name="T16" fmla="*/ 996 w 1106"/>
                  <a:gd name="T17" fmla="*/ 2 h 678"/>
                  <a:gd name="T18" fmla="*/ 980 w 1106"/>
                  <a:gd name="T19" fmla="*/ 0 h 678"/>
                  <a:gd name="T20" fmla="*/ 776 w 1106"/>
                  <a:gd name="T21" fmla="*/ 0 h 678"/>
                  <a:gd name="T22" fmla="*/ 749 w 1106"/>
                  <a:gd name="T23" fmla="*/ 2 h 678"/>
                  <a:gd name="T24" fmla="*/ 733 w 1106"/>
                  <a:gd name="T25" fmla="*/ 10 h 678"/>
                  <a:gd name="T26" fmla="*/ 722 w 1106"/>
                  <a:gd name="T27" fmla="*/ 16 h 678"/>
                  <a:gd name="T28" fmla="*/ 711 w 1106"/>
                  <a:gd name="T29" fmla="*/ 26 h 678"/>
                  <a:gd name="T30" fmla="*/ 540 w 1106"/>
                  <a:gd name="T31" fmla="*/ 231 h 678"/>
                  <a:gd name="T32" fmla="*/ 526 w 1106"/>
                  <a:gd name="T33" fmla="*/ 247 h 678"/>
                  <a:gd name="T34" fmla="*/ 526 w 1106"/>
                  <a:gd name="T35" fmla="*/ 266 h 678"/>
                  <a:gd name="T36" fmla="*/ 532 w 1106"/>
                  <a:gd name="T37" fmla="*/ 279 h 678"/>
                  <a:gd name="T38" fmla="*/ 545 w 1106"/>
                  <a:gd name="T39" fmla="*/ 290 h 678"/>
                  <a:gd name="T40" fmla="*/ 558 w 1106"/>
                  <a:gd name="T41" fmla="*/ 301 h 678"/>
                  <a:gd name="T42" fmla="*/ 572 w 1106"/>
                  <a:gd name="T43" fmla="*/ 301 h 678"/>
                  <a:gd name="T44" fmla="*/ 588 w 1106"/>
                  <a:gd name="T45" fmla="*/ 296 h 678"/>
                  <a:gd name="T46" fmla="*/ 604 w 1106"/>
                  <a:gd name="T47" fmla="*/ 285 h 678"/>
                  <a:gd name="T48" fmla="*/ 773 w 1106"/>
                  <a:gd name="T49" fmla="*/ 88 h 678"/>
                  <a:gd name="T50" fmla="*/ 773 w 1106"/>
                  <a:gd name="T51" fmla="*/ 312 h 678"/>
                  <a:gd name="T52" fmla="*/ 0 w 1106"/>
                  <a:gd name="T53" fmla="*/ 312 h 678"/>
                  <a:gd name="T54" fmla="*/ 0 w 1106"/>
                  <a:gd name="T55" fmla="*/ 419 h 678"/>
                  <a:gd name="T56" fmla="*/ 773 w 1106"/>
                  <a:gd name="T57" fmla="*/ 419 h 678"/>
                  <a:gd name="T58" fmla="*/ 773 w 1106"/>
                  <a:gd name="T59" fmla="*/ 678 h 678"/>
                  <a:gd name="T60" fmla="*/ 870 w 1106"/>
                  <a:gd name="T61" fmla="*/ 678 h 678"/>
                  <a:gd name="T62" fmla="*/ 870 w 1106"/>
                  <a:gd name="T63" fmla="*/ 419 h 678"/>
                  <a:gd name="T64" fmla="*/ 870 w 1106"/>
                  <a:gd name="T65" fmla="*/ 409 h 678"/>
                  <a:gd name="T66" fmla="*/ 891 w 1106"/>
                  <a:gd name="T67" fmla="*/ 409 h 678"/>
                  <a:gd name="T68" fmla="*/ 891 w 1106"/>
                  <a:gd name="T69" fmla="*/ 419 h 678"/>
                  <a:gd name="T70" fmla="*/ 891 w 1106"/>
                  <a:gd name="T71" fmla="*/ 678 h 678"/>
                  <a:gd name="T72" fmla="*/ 988 w 1106"/>
                  <a:gd name="T73" fmla="*/ 678 h 678"/>
                  <a:gd name="T74" fmla="*/ 988 w 1106"/>
                  <a:gd name="T75" fmla="*/ 419 h 678"/>
                  <a:gd name="T76" fmla="*/ 1106 w 1106"/>
                  <a:gd name="T77" fmla="*/ 419 h 678"/>
                  <a:gd name="T78" fmla="*/ 1106 w 1106"/>
                  <a:gd name="T79" fmla="*/ 312 h 678"/>
                  <a:gd name="T80" fmla="*/ 1053 w 1106"/>
                  <a:gd name="T81" fmla="*/ 312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06" h="678">
                    <a:moveTo>
                      <a:pt x="1053" y="312"/>
                    </a:moveTo>
                    <a:lnTo>
                      <a:pt x="1053" y="61"/>
                    </a:lnTo>
                    <a:lnTo>
                      <a:pt x="1053" y="51"/>
                    </a:lnTo>
                    <a:lnTo>
                      <a:pt x="1050" y="37"/>
                    </a:lnTo>
                    <a:lnTo>
                      <a:pt x="1044" y="26"/>
                    </a:lnTo>
                    <a:lnTo>
                      <a:pt x="1034" y="21"/>
                    </a:lnTo>
                    <a:lnTo>
                      <a:pt x="1023" y="10"/>
                    </a:lnTo>
                    <a:lnTo>
                      <a:pt x="1010" y="8"/>
                    </a:lnTo>
                    <a:lnTo>
                      <a:pt x="996" y="2"/>
                    </a:lnTo>
                    <a:lnTo>
                      <a:pt x="980" y="0"/>
                    </a:lnTo>
                    <a:lnTo>
                      <a:pt x="776" y="0"/>
                    </a:lnTo>
                    <a:lnTo>
                      <a:pt x="749" y="2"/>
                    </a:lnTo>
                    <a:lnTo>
                      <a:pt x="733" y="10"/>
                    </a:lnTo>
                    <a:lnTo>
                      <a:pt x="722" y="16"/>
                    </a:lnTo>
                    <a:lnTo>
                      <a:pt x="711" y="26"/>
                    </a:lnTo>
                    <a:lnTo>
                      <a:pt x="540" y="231"/>
                    </a:lnTo>
                    <a:lnTo>
                      <a:pt x="526" y="247"/>
                    </a:lnTo>
                    <a:lnTo>
                      <a:pt x="526" y="266"/>
                    </a:lnTo>
                    <a:lnTo>
                      <a:pt x="532" y="279"/>
                    </a:lnTo>
                    <a:lnTo>
                      <a:pt x="545" y="290"/>
                    </a:lnTo>
                    <a:lnTo>
                      <a:pt x="558" y="301"/>
                    </a:lnTo>
                    <a:lnTo>
                      <a:pt x="572" y="301"/>
                    </a:lnTo>
                    <a:lnTo>
                      <a:pt x="588" y="296"/>
                    </a:lnTo>
                    <a:lnTo>
                      <a:pt x="604" y="285"/>
                    </a:lnTo>
                    <a:lnTo>
                      <a:pt x="773" y="88"/>
                    </a:lnTo>
                    <a:lnTo>
                      <a:pt x="773" y="312"/>
                    </a:lnTo>
                    <a:lnTo>
                      <a:pt x="0" y="312"/>
                    </a:lnTo>
                    <a:lnTo>
                      <a:pt x="0" y="419"/>
                    </a:lnTo>
                    <a:lnTo>
                      <a:pt x="773" y="419"/>
                    </a:lnTo>
                    <a:lnTo>
                      <a:pt x="773" y="678"/>
                    </a:lnTo>
                    <a:lnTo>
                      <a:pt x="870" y="678"/>
                    </a:lnTo>
                    <a:lnTo>
                      <a:pt x="870" y="419"/>
                    </a:lnTo>
                    <a:lnTo>
                      <a:pt x="870" y="409"/>
                    </a:lnTo>
                    <a:lnTo>
                      <a:pt x="891" y="409"/>
                    </a:lnTo>
                    <a:lnTo>
                      <a:pt x="891" y="419"/>
                    </a:lnTo>
                    <a:lnTo>
                      <a:pt x="891" y="678"/>
                    </a:lnTo>
                    <a:lnTo>
                      <a:pt x="988" y="678"/>
                    </a:lnTo>
                    <a:lnTo>
                      <a:pt x="988" y="419"/>
                    </a:lnTo>
                    <a:lnTo>
                      <a:pt x="1106" y="419"/>
                    </a:lnTo>
                    <a:lnTo>
                      <a:pt x="1106" y="312"/>
                    </a:lnTo>
                    <a:lnTo>
                      <a:pt x="1053" y="3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65" name="직사각형 64"/>
            <p:cNvSpPr/>
            <p:nvPr/>
          </p:nvSpPr>
          <p:spPr>
            <a:xfrm>
              <a:off x="4210049" y="1592263"/>
              <a:ext cx="361949" cy="443606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alpha val="47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Font typeface="Wingdings" pitchFamily="2" charset="2"/>
                <a:buChar char="§"/>
              </a:pPr>
              <a:endParaRPr lang="ko-KR" altLang="en-US"/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4572000" y="2078971"/>
              <a:ext cx="4103688" cy="663390"/>
            </a:xfrm>
            <a:prstGeom prst="rect">
              <a:avLst/>
            </a:prstGeom>
            <a:gradFill>
              <a:gsLst>
                <a:gs pos="48000">
                  <a:srgbClr val="EEECE1"/>
                </a:gs>
                <a:gs pos="1000">
                  <a:srgbClr val="EEECE1"/>
                </a:gs>
                <a:gs pos="95000">
                  <a:schemeClr val="bg1"/>
                </a:gs>
              </a:gsLst>
              <a:lin ang="0" scaled="0"/>
            </a:gradFill>
          </p:spPr>
          <p:txBody>
            <a:bodyPr wrap="square" lIns="180000" anchor="ctr">
              <a:noAutofit/>
            </a:bodyPr>
            <a:lstStyle/>
            <a:p>
              <a:pPr marL="90488" fontAlgn="base" latinLnBrk="0"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1" lang="ko-KR" altLang="en-US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 법령상 위원회 등 위원으로 회의 참석</a:t>
              </a:r>
              <a:endParaRPr kumimoji="1" lang="en-US" altLang="ko-KR" sz="165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endParaRPr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4572000" y="2785208"/>
              <a:ext cx="4103688" cy="663390"/>
            </a:xfrm>
            <a:prstGeom prst="rect">
              <a:avLst/>
            </a:prstGeom>
            <a:gradFill>
              <a:gsLst>
                <a:gs pos="48000">
                  <a:srgbClr val="EEECE1"/>
                </a:gs>
                <a:gs pos="1000">
                  <a:srgbClr val="EEECE1"/>
                </a:gs>
                <a:gs pos="95000">
                  <a:schemeClr val="bg1"/>
                </a:gs>
              </a:gsLst>
              <a:lin ang="0" scaled="0"/>
            </a:gradFill>
          </p:spPr>
          <p:txBody>
            <a:bodyPr wrap="square" lIns="180000" anchor="ctr">
              <a:noAutofit/>
            </a:bodyPr>
            <a:lstStyle/>
            <a:p>
              <a:pPr marL="208800" indent="-133200" fontAlgn="base" latinLnBrk="0"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1" lang="ko-KR" altLang="en-US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시험출제위원으로서 시험출제 회의 참석</a:t>
              </a:r>
              <a:r>
                <a:rPr kumimoji="1" lang="en-US" altLang="ko-KR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, </a:t>
              </a:r>
              <a:r>
                <a:rPr kumimoji="1" lang="ko-KR" altLang="en-US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시험문제 출제</a:t>
              </a:r>
              <a:r>
                <a:rPr kumimoji="1" lang="en-US" altLang="ko-KR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 </a:t>
              </a:r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4572000" y="4903919"/>
              <a:ext cx="4103688" cy="663390"/>
            </a:xfrm>
            <a:prstGeom prst="rect">
              <a:avLst/>
            </a:prstGeom>
            <a:gradFill>
              <a:gsLst>
                <a:gs pos="48000">
                  <a:srgbClr val="EEECE1"/>
                </a:gs>
                <a:gs pos="1000">
                  <a:srgbClr val="EEECE1"/>
                </a:gs>
                <a:gs pos="95000">
                  <a:schemeClr val="bg1"/>
                </a:gs>
              </a:gsLst>
              <a:lin ang="0" scaled="0"/>
            </a:gradFill>
          </p:spPr>
          <p:txBody>
            <a:bodyPr wrap="square" lIns="180000" anchor="ctr">
              <a:noAutofit/>
            </a:bodyPr>
            <a:lstStyle/>
            <a:p>
              <a:pPr marL="90488" fontAlgn="base" latinLnBrk="0"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1" lang="ko-KR" altLang="en-US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 </a:t>
              </a:r>
              <a:r>
                <a:rPr kumimoji="1" lang="en-US" altLang="ko-KR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1:1</a:t>
              </a:r>
              <a:r>
                <a:rPr kumimoji="1" lang="ko-KR" altLang="en-US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이거나 회의형태가 아닌 용역ㆍ자문</a:t>
              </a:r>
              <a:endParaRPr kumimoji="1" lang="en-US" altLang="ko-KR" sz="165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endParaRPr>
            </a:p>
          </p:txBody>
        </p:sp>
        <p:sp>
          <p:nvSpPr>
            <p:cNvPr id="69" name="직사각형 68"/>
            <p:cNvSpPr/>
            <p:nvPr/>
          </p:nvSpPr>
          <p:spPr>
            <a:xfrm>
              <a:off x="4572000" y="5610158"/>
              <a:ext cx="4103688" cy="663390"/>
            </a:xfrm>
            <a:prstGeom prst="rect">
              <a:avLst/>
            </a:prstGeom>
            <a:gradFill>
              <a:gsLst>
                <a:gs pos="48000">
                  <a:srgbClr val="EEECE1"/>
                </a:gs>
                <a:gs pos="1000">
                  <a:srgbClr val="EEECE1"/>
                </a:gs>
                <a:gs pos="95000">
                  <a:schemeClr val="bg1"/>
                </a:gs>
              </a:gsLst>
              <a:lin ang="0" scaled="0"/>
            </a:gradFill>
          </p:spPr>
          <p:txBody>
            <a:bodyPr wrap="square" lIns="180000" anchor="ctr">
              <a:noAutofit/>
            </a:bodyPr>
            <a:lstStyle/>
            <a:p>
              <a:pPr marL="90488" fontAlgn="base" latinLnBrk="0"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1" lang="ko-KR" altLang="en-US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 방송사 아나운서의 행사 단순 진행</a:t>
              </a:r>
              <a:endParaRPr kumimoji="1" lang="en-US" altLang="ko-KR" sz="165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endParaRPr>
            </a:p>
          </p:txBody>
        </p:sp>
        <p:sp>
          <p:nvSpPr>
            <p:cNvPr id="70" name="직사각형 69"/>
            <p:cNvSpPr/>
            <p:nvPr/>
          </p:nvSpPr>
          <p:spPr>
            <a:xfrm>
              <a:off x="4572000" y="3491445"/>
              <a:ext cx="4103688" cy="663390"/>
            </a:xfrm>
            <a:prstGeom prst="rect">
              <a:avLst/>
            </a:prstGeom>
            <a:gradFill>
              <a:gsLst>
                <a:gs pos="48000">
                  <a:srgbClr val="EEECE1"/>
                </a:gs>
                <a:gs pos="1000">
                  <a:srgbClr val="EEECE1"/>
                </a:gs>
                <a:gs pos="95000">
                  <a:schemeClr val="bg1"/>
                </a:gs>
              </a:gsLst>
              <a:lin ang="0" scaled="0"/>
            </a:gradFill>
          </p:spPr>
          <p:txBody>
            <a:bodyPr wrap="square" lIns="180000" anchor="ctr">
              <a:noAutofit/>
            </a:bodyPr>
            <a:lstStyle/>
            <a:p>
              <a:pPr marL="90488" fontAlgn="base" latinLnBrk="0"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1" lang="ko-KR" altLang="en-US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 방송 다큐멘터리 등 원고 작성</a:t>
              </a:r>
              <a:endParaRPr kumimoji="1" lang="en-US" altLang="ko-KR" sz="165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endParaRPr>
            </a:p>
          </p:txBody>
        </p:sp>
        <p:sp>
          <p:nvSpPr>
            <p:cNvPr id="71" name="직사각형 70"/>
            <p:cNvSpPr/>
            <p:nvPr/>
          </p:nvSpPr>
          <p:spPr>
            <a:xfrm>
              <a:off x="4571999" y="4197682"/>
              <a:ext cx="4410075" cy="663390"/>
            </a:xfrm>
            <a:prstGeom prst="rect">
              <a:avLst/>
            </a:prstGeom>
            <a:gradFill>
              <a:gsLst>
                <a:gs pos="48000">
                  <a:srgbClr val="EEECE1"/>
                </a:gs>
                <a:gs pos="1000">
                  <a:srgbClr val="EEECE1"/>
                </a:gs>
                <a:gs pos="95000">
                  <a:schemeClr val="bg1"/>
                </a:gs>
              </a:gsLst>
              <a:lin ang="0" scaled="0"/>
            </a:gradFill>
          </p:spPr>
          <p:txBody>
            <a:bodyPr wrap="square" lIns="180000" anchor="ctr">
              <a:noAutofit/>
            </a:bodyPr>
            <a:lstStyle/>
            <a:p>
              <a:pPr marL="90488" fontAlgn="base" latinLnBrk="0">
                <a:spcAft>
                  <a:spcPts val="600"/>
                </a:spcAft>
                <a:buFont typeface="Wingdings" pitchFamily="2" charset="2"/>
                <a:buChar char="§"/>
              </a:pPr>
              <a:r>
                <a:rPr kumimoji="1" lang="en-US" altLang="ko-KR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 </a:t>
              </a:r>
              <a:r>
                <a:rPr kumimoji="1" lang="ko-KR" altLang="en-US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언론인터뷰</a:t>
              </a:r>
              <a:r>
                <a:rPr kumimoji="1" lang="en-US" altLang="ko-KR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, </a:t>
              </a:r>
              <a:r>
                <a:rPr kumimoji="1" lang="ko-KR" altLang="en-US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스포츠 해설</a:t>
              </a:r>
              <a:r>
                <a:rPr kumimoji="1" lang="en-US" altLang="ko-KR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, </a:t>
              </a:r>
              <a:r>
                <a:rPr kumimoji="1" lang="ko-KR" altLang="en-US" sz="165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006458"/>
                  </a:solidFill>
                  <a:latin typeface="나눔바른고딕" pitchFamily="50" charset="-127"/>
                  <a:ea typeface="나눔바른고딕" pitchFamily="50" charset="-127"/>
                  <a:cs typeface="+mj-cs"/>
                </a:rPr>
                <a:t>방송 예능 프로그램 출연</a:t>
              </a:r>
              <a:endParaRPr kumimoji="1" lang="en-US" altLang="ko-KR" sz="1650" b="1" spc="-8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06458"/>
                </a:solidFill>
                <a:latin typeface="나눔바른고딕" pitchFamily="50" charset="-127"/>
                <a:ea typeface="나눔바른고딕" pitchFamily="50" charset="-127"/>
                <a:cs typeface="+mj-cs"/>
              </a:endParaRPr>
            </a:p>
          </p:txBody>
        </p:sp>
        <p:grpSp>
          <p:nvGrpSpPr>
            <p:cNvPr id="7" name="그룹 104"/>
            <p:cNvGrpSpPr/>
            <p:nvPr/>
          </p:nvGrpSpPr>
          <p:grpSpPr>
            <a:xfrm>
              <a:off x="468312" y="2078718"/>
              <a:ext cx="4103687" cy="663895"/>
              <a:chOff x="468312" y="2078718"/>
              <a:chExt cx="4103687" cy="663895"/>
            </a:xfrm>
          </p:grpSpPr>
          <p:sp>
            <p:nvSpPr>
              <p:cNvPr id="73" name="직사각형 72"/>
              <p:cNvSpPr/>
              <p:nvPr/>
            </p:nvSpPr>
            <p:spPr>
              <a:xfrm>
                <a:off x="468312" y="2078718"/>
                <a:ext cx="4103687" cy="663895"/>
              </a:xfrm>
              <a:prstGeom prst="rect">
                <a:avLst/>
              </a:prstGeom>
              <a:solidFill>
                <a:srgbClr val="E4E4E4"/>
              </a:solidFill>
            </p:spPr>
            <p:txBody>
              <a:bodyPr wrap="square" anchor="ctr">
                <a:noAutofit/>
              </a:bodyPr>
              <a:lstStyle/>
              <a:p>
                <a:pPr marL="207963" indent="-131763" latinLnBrk="0">
                  <a:spcAft>
                    <a:spcPts val="500"/>
                  </a:spcAft>
                  <a:buClr>
                    <a:schemeClr val="tx1">
                      <a:lumMod val="65000"/>
                      <a:lumOff val="35000"/>
                    </a:schemeClr>
                  </a:buClr>
                  <a:buSzPct val="100000"/>
                  <a:buFont typeface="Wingdings" panose="05000000000000000000" pitchFamily="2" charset="2"/>
                  <a:buChar char="§"/>
                  <a:defRPr/>
                </a:pPr>
                <a:r>
                  <a:rPr lang="ko-KR" altLang="en-US" sz="1600" b="1" spc="-8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C00000"/>
                    </a:solidFill>
                    <a:latin typeface="나눔바른고딕" pitchFamily="50" charset="-127"/>
                    <a:ea typeface="나눔바른고딕" pitchFamily="50" charset="-127"/>
                  </a:rPr>
                  <a:t>다수인을 대상으로 하거나 회의형태</a:t>
                </a:r>
                <a:r>
                  <a:rPr lang="ko-KR" altLang="en-US" sz="1600" b="1" spc="-8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C2C2C"/>
                    </a:solidFill>
                    <a:latin typeface="나눔바른고딕" pitchFamily="50" charset="-127"/>
                    <a:ea typeface="나눔바른고딕" pitchFamily="50" charset="-127"/>
                  </a:rPr>
                  <a:t>인</a:t>
                </a:r>
                <a:r>
                  <a:rPr lang="ko-KR" altLang="en-US" sz="1600" b="1" spc="-8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C00000"/>
                    </a:solidFill>
                    <a:latin typeface="나눔바른고딕" pitchFamily="50" charset="-127"/>
                    <a:ea typeface="나눔바른고딕" pitchFamily="50" charset="-127"/>
                  </a:rPr>
                  <a:t> </a:t>
                </a:r>
                <a:r>
                  <a:rPr lang="ko-KR" altLang="en-US" sz="1600" b="1" spc="-8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C2C2C"/>
                    </a:solidFill>
                    <a:latin typeface="나눔바른고딕" pitchFamily="50" charset="-127"/>
                    <a:ea typeface="나눔바른고딕" pitchFamily="50" charset="-127"/>
                  </a:rPr>
                  <a:t>강의ㆍ강연</a:t>
                </a:r>
                <a:endParaRPr lang="en-US" altLang="ko-KR" sz="160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74" name="직사각형 73"/>
              <p:cNvSpPr/>
              <p:nvPr/>
            </p:nvSpPr>
            <p:spPr>
              <a:xfrm>
                <a:off x="4210049" y="2078718"/>
                <a:ext cx="361949" cy="663388"/>
              </a:xfrm>
              <a:prstGeom prst="rect">
                <a:avLst/>
              </a:prstGeom>
              <a:gradFill flip="none" rotWithShape="1">
                <a:gsLst>
                  <a:gs pos="0">
                    <a:schemeClr val="tx1">
                      <a:alpha val="47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</p:grpSp>
        <p:grpSp>
          <p:nvGrpSpPr>
            <p:cNvPr id="8" name="그룹 107"/>
            <p:cNvGrpSpPr/>
            <p:nvPr/>
          </p:nvGrpSpPr>
          <p:grpSpPr>
            <a:xfrm>
              <a:off x="468312" y="2784955"/>
              <a:ext cx="4103687" cy="663895"/>
              <a:chOff x="468312" y="2784955"/>
              <a:chExt cx="4103687" cy="663895"/>
            </a:xfrm>
          </p:grpSpPr>
          <p:sp>
            <p:nvSpPr>
              <p:cNvPr id="76" name="직사각형 75"/>
              <p:cNvSpPr/>
              <p:nvPr/>
            </p:nvSpPr>
            <p:spPr>
              <a:xfrm>
                <a:off x="468312" y="2784955"/>
                <a:ext cx="4103687" cy="663895"/>
              </a:xfrm>
              <a:prstGeom prst="rect">
                <a:avLst/>
              </a:prstGeom>
              <a:solidFill>
                <a:srgbClr val="E4E4E4"/>
              </a:solidFill>
            </p:spPr>
            <p:txBody>
              <a:bodyPr wrap="square" anchor="ctr">
                <a:noAutofit/>
              </a:bodyPr>
              <a:lstStyle/>
              <a:p>
                <a:pPr marL="207963" indent="-131763" latinLnBrk="0">
                  <a:spcAft>
                    <a:spcPts val="500"/>
                  </a:spcAft>
                  <a:buClr>
                    <a:schemeClr val="tx1">
                      <a:lumMod val="65000"/>
                      <a:lumOff val="35000"/>
                    </a:schemeClr>
                  </a:buClr>
                  <a:buSzPct val="100000"/>
                  <a:buFont typeface="Wingdings" panose="05000000000000000000" pitchFamily="2" charset="2"/>
                  <a:buChar char="§"/>
                </a:pPr>
                <a:r>
                  <a:rPr lang="ko-KR" altLang="en-US" sz="1600" b="1" spc="-8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C2C2C"/>
                    </a:solidFill>
                    <a:latin typeface="나눔바른고딕" pitchFamily="50" charset="-127"/>
                    <a:ea typeface="나눔바른고딕" pitchFamily="50" charset="-127"/>
                  </a:rPr>
                  <a:t>다수인을 대상으로 하거나 회의형태인 </a:t>
                </a:r>
                <a:r>
                  <a:rPr lang="ko-KR" altLang="en-US" sz="1600" b="1" spc="-8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C2C2C"/>
                    </a:solidFill>
                    <a:latin typeface="나눔바른고딕" pitchFamily="50" charset="-127"/>
                    <a:ea typeface="나눔바른고딕" pitchFamily="50" charset="-127"/>
                  </a:rPr>
                  <a:t>발표ㆍ토론ㆍ심사ㆍ평가ㆍ의결</a:t>
                </a:r>
                <a:r>
                  <a:rPr lang="ko-KR" altLang="en-US" sz="1600" b="1" spc="-8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C2C2C"/>
                    </a:solidFill>
                    <a:latin typeface="나눔바른고딕" pitchFamily="50" charset="-127"/>
                    <a:ea typeface="나눔바른고딕" pitchFamily="50" charset="-127"/>
                  </a:rPr>
                  <a:t> 등</a:t>
                </a:r>
                <a:endParaRPr lang="en-US" altLang="ko-KR" sz="160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77" name="직사각형 76"/>
              <p:cNvSpPr/>
              <p:nvPr/>
            </p:nvSpPr>
            <p:spPr>
              <a:xfrm>
                <a:off x="4210049" y="2784955"/>
                <a:ext cx="361949" cy="663388"/>
              </a:xfrm>
              <a:prstGeom prst="rect">
                <a:avLst/>
              </a:prstGeom>
              <a:gradFill flip="none" rotWithShape="1">
                <a:gsLst>
                  <a:gs pos="0">
                    <a:schemeClr val="tx1">
                      <a:alpha val="47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</p:grpSp>
        <p:grpSp>
          <p:nvGrpSpPr>
            <p:cNvPr id="9" name="그룹 110"/>
            <p:cNvGrpSpPr/>
            <p:nvPr/>
          </p:nvGrpSpPr>
          <p:grpSpPr>
            <a:xfrm>
              <a:off x="468312" y="3491192"/>
              <a:ext cx="4103687" cy="663895"/>
              <a:chOff x="468312" y="3491192"/>
              <a:chExt cx="4103687" cy="663895"/>
            </a:xfrm>
          </p:grpSpPr>
          <p:sp>
            <p:nvSpPr>
              <p:cNvPr id="79" name="직사각형 78"/>
              <p:cNvSpPr/>
              <p:nvPr/>
            </p:nvSpPr>
            <p:spPr>
              <a:xfrm>
                <a:off x="468312" y="3491192"/>
                <a:ext cx="4103687" cy="663895"/>
              </a:xfrm>
              <a:prstGeom prst="rect">
                <a:avLst/>
              </a:prstGeom>
              <a:solidFill>
                <a:srgbClr val="E4E4E4"/>
              </a:solidFill>
            </p:spPr>
            <p:txBody>
              <a:bodyPr wrap="square" anchor="ctr">
                <a:noAutofit/>
              </a:bodyPr>
              <a:lstStyle/>
              <a:p>
                <a:pPr marL="207963" indent="-131763" latinLnBrk="0">
                  <a:spcAft>
                    <a:spcPts val="500"/>
                  </a:spcAft>
                  <a:buClr>
                    <a:schemeClr val="tx1">
                      <a:lumMod val="65000"/>
                      <a:lumOff val="35000"/>
                    </a:schemeClr>
                  </a:buClr>
                  <a:buSzPct val="100000"/>
                  <a:buFont typeface="Wingdings" panose="05000000000000000000" pitchFamily="2" charset="2"/>
                  <a:buChar char="§"/>
                </a:pPr>
                <a:r>
                  <a:rPr lang="ko-KR" altLang="en-US" sz="1600" b="1" spc="-8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C2C2C"/>
                    </a:solidFill>
                    <a:latin typeface="나눔바른고딕" pitchFamily="50" charset="-127"/>
                    <a:ea typeface="나눔바른고딕" pitchFamily="50" charset="-127"/>
                  </a:rPr>
                  <a:t>회의 형태로 이루어지는 자문회의 참석</a:t>
                </a:r>
                <a:endParaRPr lang="en-US" altLang="ko-KR" sz="160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80" name="직사각형 79"/>
              <p:cNvSpPr/>
              <p:nvPr/>
            </p:nvSpPr>
            <p:spPr>
              <a:xfrm>
                <a:off x="4210049" y="3491192"/>
                <a:ext cx="361949" cy="663388"/>
              </a:xfrm>
              <a:prstGeom prst="rect">
                <a:avLst/>
              </a:prstGeom>
              <a:gradFill flip="none" rotWithShape="1">
                <a:gsLst>
                  <a:gs pos="0">
                    <a:schemeClr val="tx1">
                      <a:alpha val="47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</p:grpSp>
        <p:grpSp>
          <p:nvGrpSpPr>
            <p:cNvPr id="10" name="그룹 113"/>
            <p:cNvGrpSpPr/>
            <p:nvPr/>
          </p:nvGrpSpPr>
          <p:grpSpPr>
            <a:xfrm>
              <a:off x="468312" y="4197429"/>
              <a:ext cx="4103687" cy="663895"/>
              <a:chOff x="468312" y="4197429"/>
              <a:chExt cx="4103687" cy="663895"/>
            </a:xfrm>
          </p:grpSpPr>
          <p:sp>
            <p:nvSpPr>
              <p:cNvPr id="82" name="직사각형 81"/>
              <p:cNvSpPr/>
              <p:nvPr/>
            </p:nvSpPr>
            <p:spPr>
              <a:xfrm>
                <a:off x="468312" y="4197429"/>
                <a:ext cx="4103687" cy="663895"/>
              </a:xfrm>
              <a:prstGeom prst="rect">
                <a:avLst/>
              </a:prstGeom>
              <a:solidFill>
                <a:srgbClr val="E4E4E4"/>
              </a:solidFill>
            </p:spPr>
            <p:txBody>
              <a:bodyPr wrap="square" anchor="ctr">
                <a:noAutofit/>
              </a:bodyPr>
              <a:lstStyle/>
              <a:p>
                <a:pPr marL="207963" indent="-131763" latinLnBrk="0">
                  <a:spcAft>
                    <a:spcPts val="500"/>
                  </a:spcAft>
                  <a:buClr>
                    <a:schemeClr val="tx1">
                      <a:lumMod val="65000"/>
                      <a:lumOff val="35000"/>
                    </a:schemeClr>
                  </a:buClr>
                  <a:buSzPct val="100000"/>
                  <a:buFont typeface="Wingdings" panose="05000000000000000000" pitchFamily="2" charset="2"/>
                  <a:buChar char="§"/>
                </a:pPr>
                <a:r>
                  <a:rPr lang="ko-KR" altLang="en-US" sz="1600" b="1" spc="-8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C2C2C"/>
                    </a:solidFill>
                    <a:latin typeface="나눔바른고딕" pitchFamily="50" charset="-127"/>
                    <a:ea typeface="나눔바른고딕" pitchFamily="50" charset="-127"/>
                  </a:rPr>
                  <a:t>공청회ㆍ간담회 등의 좌장</a:t>
                </a:r>
                <a:endParaRPr lang="en-US" altLang="ko-KR" sz="160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83" name="직사각형 82"/>
              <p:cNvSpPr/>
              <p:nvPr/>
            </p:nvSpPr>
            <p:spPr>
              <a:xfrm>
                <a:off x="4210049" y="4197429"/>
                <a:ext cx="361949" cy="663388"/>
              </a:xfrm>
              <a:prstGeom prst="rect">
                <a:avLst/>
              </a:prstGeom>
              <a:gradFill flip="none" rotWithShape="1">
                <a:gsLst>
                  <a:gs pos="0">
                    <a:schemeClr val="tx1">
                      <a:alpha val="47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</p:grpSp>
        <p:grpSp>
          <p:nvGrpSpPr>
            <p:cNvPr id="11" name="그룹 84"/>
            <p:cNvGrpSpPr/>
            <p:nvPr/>
          </p:nvGrpSpPr>
          <p:grpSpPr>
            <a:xfrm>
              <a:off x="468312" y="4903666"/>
              <a:ext cx="4103687" cy="663895"/>
              <a:chOff x="468312" y="4903666"/>
              <a:chExt cx="4103687" cy="663895"/>
            </a:xfrm>
          </p:grpSpPr>
          <p:sp>
            <p:nvSpPr>
              <p:cNvPr id="89" name="직사각형 88"/>
              <p:cNvSpPr/>
              <p:nvPr/>
            </p:nvSpPr>
            <p:spPr>
              <a:xfrm>
                <a:off x="468312" y="4903666"/>
                <a:ext cx="4103687" cy="663895"/>
              </a:xfrm>
              <a:prstGeom prst="rect">
                <a:avLst/>
              </a:prstGeom>
              <a:solidFill>
                <a:srgbClr val="E4E4E4"/>
              </a:solidFill>
            </p:spPr>
            <p:txBody>
              <a:bodyPr wrap="square" anchor="ctr">
                <a:noAutofit/>
              </a:bodyPr>
              <a:lstStyle/>
              <a:p>
                <a:pPr marL="207963" indent="-131763" latinLnBrk="0">
                  <a:spcAft>
                    <a:spcPts val="500"/>
                  </a:spcAft>
                  <a:buClr>
                    <a:schemeClr val="tx1">
                      <a:lumMod val="65000"/>
                      <a:lumOff val="35000"/>
                    </a:schemeClr>
                  </a:buClr>
                  <a:buSzPct val="100000"/>
                  <a:buFont typeface="Wingdings" panose="05000000000000000000" pitchFamily="2" charset="2"/>
                  <a:buChar char="§"/>
                </a:pPr>
                <a:r>
                  <a:rPr lang="ko-KR" altLang="en-US" sz="1600" b="1" spc="-8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C2C2C"/>
                    </a:solidFill>
                    <a:latin typeface="나눔바른고딕" pitchFamily="50" charset="-127"/>
                    <a:ea typeface="나눔바른고딕" pitchFamily="50" charset="-127"/>
                  </a:rPr>
                  <a:t>온라인 동영상 강의</a:t>
                </a:r>
                <a:endParaRPr lang="en-US" altLang="ko-KR" sz="160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90" name="직사각형 89"/>
              <p:cNvSpPr/>
              <p:nvPr/>
            </p:nvSpPr>
            <p:spPr>
              <a:xfrm>
                <a:off x="4210049" y="4903666"/>
                <a:ext cx="361949" cy="663643"/>
              </a:xfrm>
              <a:prstGeom prst="rect">
                <a:avLst/>
              </a:prstGeom>
              <a:gradFill flip="none" rotWithShape="1">
                <a:gsLst>
                  <a:gs pos="0">
                    <a:schemeClr val="tx1">
                      <a:alpha val="47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</p:grpSp>
        <p:grpSp>
          <p:nvGrpSpPr>
            <p:cNvPr id="12" name="그룹 119"/>
            <p:cNvGrpSpPr/>
            <p:nvPr/>
          </p:nvGrpSpPr>
          <p:grpSpPr>
            <a:xfrm>
              <a:off x="468312" y="5609905"/>
              <a:ext cx="4103687" cy="663895"/>
              <a:chOff x="468312" y="5609905"/>
              <a:chExt cx="4103687" cy="663895"/>
            </a:xfrm>
          </p:grpSpPr>
          <p:sp>
            <p:nvSpPr>
              <p:cNvPr id="92" name="직사각형 91"/>
              <p:cNvSpPr/>
              <p:nvPr/>
            </p:nvSpPr>
            <p:spPr>
              <a:xfrm>
                <a:off x="468312" y="5609905"/>
                <a:ext cx="4103687" cy="663895"/>
              </a:xfrm>
              <a:prstGeom prst="rect">
                <a:avLst/>
              </a:prstGeom>
              <a:solidFill>
                <a:srgbClr val="E4E4E4"/>
              </a:solidFill>
            </p:spPr>
            <p:txBody>
              <a:bodyPr wrap="square" anchor="ctr">
                <a:noAutofit/>
              </a:bodyPr>
              <a:lstStyle/>
              <a:p>
                <a:pPr marL="207963" indent="-131763" latinLnBrk="0">
                  <a:spcAft>
                    <a:spcPts val="500"/>
                  </a:spcAft>
                  <a:buClr>
                    <a:schemeClr val="tx1">
                      <a:lumMod val="65000"/>
                      <a:lumOff val="35000"/>
                    </a:schemeClr>
                  </a:buClr>
                  <a:buSzPct val="100000"/>
                  <a:buFont typeface="Wingdings" panose="05000000000000000000" pitchFamily="2" charset="2"/>
                  <a:buChar char="§"/>
                </a:pPr>
                <a:r>
                  <a:rPr lang="ko-KR" altLang="en-US" sz="1600" b="1" spc="-8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C2C2C"/>
                    </a:solidFill>
                    <a:latin typeface="나눔바른고딕" pitchFamily="50" charset="-127"/>
                    <a:ea typeface="나눔바른고딕" pitchFamily="50" charset="-127"/>
                  </a:rPr>
                  <a:t>신문ㆍ잡지에의 기고</a:t>
                </a:r>
                <a:endParaRPr lang="en-US" altLang="ko-KR" sz="1600" b="1" spc="-8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C2C2C"/>
                  </a:solidFill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  <p:sp>
            <p:nvSpPr>
              <p:cNvPr id="93" name="직사각형 92"/>
              <p:cNvSpPr/>
              <p:nvPr/>
            </p:nvSpPr>
            <p:spPr>
              <a:xfrm>
                <a:off x="4210049" y="5609905"/>
                <a:ext cx="361949" cy="663895"/>
              </a:xfrm>
              <a:prstGeom prst="rect">
                <a:avLst/>
              </a:prstGeom>
              <a:gradFill flip="none" rotWithShape="1">
                <a:gsLst>
                  <a:gs pos="0">
                    <a:schemeClr val="tx1">
                      <a:alpha val="47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b="1">
                  <a:latin typeface="나눔바른고딕" pitchFamily="50" charset="-127"/>
                  <a:ea typeface="나눔바른고딕" pitchFamily="50" charset="-127"/>
                </a:endParaRPr>
              </a:p>
            </p:txBody>
          </p:sp>
        </p:grpSp>
      </p:grpSp>
      <p:sp>
        <p:nvSpPr>
          <p:cNvPr id="85" name="직사각형 84">
            <a:extLst>
              <a:ext uri="{FF2B5EF4-FFF2-40B4-BE49-F238E27FC236}">
                <a16:creationId xmlns:a16="http://schemas.microsoft.com/office/drawing/2014/main" id="{C38AD4C1-6CC8-486D-A070-6DD4C41892B9}"/>
              </a:ext>
            </a:extLst>
          </p:cNvPr>
          <p:cNvSpPr/>
          <p:nvPr/>
        </p:nvSpPr>
        <p:spPr>
          <a:xfrm>
            <a:off x="0" y="1028702"/>
            <a:ext cx="9144000" cy="1035974"/>
          </a:xfrm>
          <a:prstGeom prst="rect">
            <a:avLst/>
          </a:prstGeom>
          <a:gradFill flip="none" rotWithShape="1">
            <a:gsLst>
              <a:gs pos="90000">
                <a:srgbClr val="E8E8E8">
                  <a:lumMod val="68000"/>
                  <a:lumOff val="32000"/>
                </a:srgbClr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Freeform 15">
            <a:extLst>
              <a:ext uri="{FF2B5EF4-FFF2-40B4-BE49-F238E27FC236}">
                <a16:creationId xmlns:a16="http://schemas.microsoft.com/office/drawing/2014/main" id="{B1F0223F-A9AE-42B1-8CC7-0A1FF83E5E71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7751914" y="1130777"/>
            <a:ext cx="922186" cy="1194713"/>
          </a:xfrm>
          <a:custGeom>
            <a:avLst/>
            <a:gdLst>
              <a:gd name="T0" fmla="*/ 68 w 624"/>
              <a:gd name="T1" fmla="*/ 132 h 774"/>
              <a:gd name="T2" fmla="*/ 0 w 624"/>
              <a:gd name="T3" fmla="*/ 106 h 774"/>
              <a:gd name="T4" fmla="*/ 0 w 624"/>
              <a:gd name="T5" fmla="*/ 84 h 774"/>
              <a:gd name="T6" fmla="*/ 68 w 624"/>
              <a:gd name="T7" fmla="*/ 0 h 774"/>
              <a:gd name="T8" fmla="*/ 0 w 624"/>
              <a:gd name="T9" fmla="*/ 84 h 774"/>
              <a:gd name="T10" fmla="*/ 68 w 624"/>
              <a:gd name="T11" fmla="*/ 520 h 774"/>
              <a:gd name="T12" fmla="*/ 34 w 624"/>
              <a:gd name="T13" fmla="*/ 586 h 774"/>
              <a:gd name="T14" fmla="*/ 214 w 624"/>
              <a:gd name="T15" fmla="*/ 318 h 774"/>
              <a:gd name="T16" fmla="*/ 486 w 624"/>
              <a:gd name="T17" fmla="*/ 354 h 774"/>
              <a:gd name="T18" fmla="*/ 0 w 624"/>
              <a:gd name="T19" fmla="*/ 500 h 774"/>
              <a:gd name="T20" fmla="*/ 68 w 624"/>
              <a:gd name="T21" fmla="*/ 150 h 774"/>
              <a:gd name="T22" fmla="*/ 0 w 624"/>
              <a:gd name="T23" fmla="*/ 500 h 774"/>
              <a:gd name="T24" fmla="*/ 518 w 624"/>
              <a:gd name="T25" fmla="*/ 610 h 774"/>
              <a:gd name="T26" fmla="*/ 344 w 624"/>
              <a:gd name="T27" fmla="*/ 410 h 774"/>
              <a:gd name="T28" fmla="*/ 302 w 624"/>
              <a:gd name="T29" fmla="*/ 410 h 774"/>
              <a:gd name="T30" fmla="*/ 200 w 624"/>
              <a:gd name="T31" fmla="*/ 428 h 774"/>
              <a:gd name="T32" fmla="*/ 302 w 624"/>
              <a:gd name="T33" fmla="*/ 410 h 774"/>
              <a:gd name="T34" fmla="*/ 200 w 624"/>
              <a:gd name="T35" fmla="*/ 580 h 774"/>
              <a:gd name="T36" fmla="*/ 302 w 624"/>
              <a:gd name="T37" fmla="*/ 598 h 774"/>
              <a:gd name="T38" fmla="*/ 84 w 624"/>
              <a:gd name="T39" fmla="*/ 118 h 774"/>
              <a:gd name="T40" fmla="*/ 556 w 624"/>
              <a:gd name="T41" fmla="*/ 774 h 774"/>
              <a:gd name="T42" fmla="*/ 568 w 624"/>
              <a:gd name="T43" fmla="*/ 772 h 774"/>
              <a:gd name="T44" fmla="*/ 594 w 624"/>
              <a:gd name="T45" fmla="*/ 758 h 774"/>
              <a:gd name="T46" fmla="*/ 612 w 624"/>
              <a:gd name="T47" fmla="*/ 734 h 774"/>
              <a:gd name="T48" fmla="*/ 622 w 624"/>
              <a:gd name="T49" fmla="*/ 704 h 774"/>
              <a:gd name="T50" fmla="*/ 624 w 624"/>
              <a:gd name="T51" fmla="*/ 118 h 774"/>
              <a:gd name="T52" fmla="*/ 580 w 624"/>
              <a:gd name="T53" fmla="*/ 686 h 774"/>
              <a:gd name="T54" fmla="*/ 578 w 624"/>
              <a:gd name="T55" fmla="*/ 698 h 774"/>
              <a:gd name="T56" fmla="*/ 566 w 624"/>
              <a:gd name="T57" fmla="*/ 718 h 774"/>
              <a:gd name="T58" fmla="*/ 556 w 624"/>
              <a:gd name="T59" fmla="*/ 720 h 774"/>
              <a:gd name="T60" fmla="*/ 128 w 624"/>
              <a:gd name="T61" fmla="*/ 172 h 774"/>
              <a:gd name="T62" fmla="*/ 580 w 624"/>
              <a:gd name="T63" fmla="*/ 686 h 774"/>
              <a:gd name="T64" fmla="*/ 200 w 624"/>
              <a:gd name="T65" fmla="*/ 636 h 774"/>
              <a:gd name="T66" fmla="*/ 302 w 624"/>
              <a:gd name="T67" fmla="*/ 654 h 774"/>
              <a:gd name="T68" fmla="*/ 302 w 624"/>
              <a:gd name="T69" fmla="*/ 468 h 774"/>
              <a:gd name="T70" fmla="*/ 200 w 624"/>
              <a:gd name="T71" fmla="*/ 486 h 774"/>
              <a:gd name="T72" fmla="*/ 302 w 624"/>
              <a:gd name="T73" fmla="*/ 468 h 774"/>
              <a:gd name="T74" fmla="*/ 200 w 624"/>
              <a:gd name="T75" fmla="*/ 524 h 774"/>
              <a:gd name="T76" fmla="*/ 302 w 624"/>
              <a:gd name="T77" fmla="*/ 542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24" h="774">
                <a:moveTo>
                  <a:pt x="0" y="132"/>
                </a:moveTo>
                <a:lnTo>
                  <a:pt x="68" y="132"/>
                </a:lnTo>
                <a:lnTo>
                  <a:pt x="68" y="106"/>
                </a:lnTo>
                <a:lnTo>
                  <a:pt x="0" y="106"/>
                </a:lnTo>
                <a:lnTo>
                  <a:pt x="0" y="132"/>
                </a:lnTo>
                <a:close/>
                <a:moveTo>
                  <a:pt x="0" y="84"/>
                </a:moveTo>
                <a:lnTo>
                  <a:pt x="68" y="84"/>
                </a:lnTo>
                <a:lnTo>
                  <a:pt x="68" y="0"/>
                </a:lnTo>
                <a:lnTo>
                  <a:pt x="0" y="0"/>
                </a:lnTo>
                <a:lnTo>
                  <a:pt x="0" y="84"/>
                </a:lnTo>
                <a:close/>
                <a:moveTo>
                  <a:pt x="34" y="586"/>
                </a:moveTo>
                <a:lnTo>
                  <a:pt x="68" y="520"/>
                </a:lnTo>
                <a:lnTo>
                  <a:pt x="0" y="520"/>
                </a:lnTo>
                <a:lnTo>
                  <a:pt x="34" y="586"/>
                </a:lnTo>
                <a:close/>
                <a:moveTo>
                  <a:pt x="486" y="318"/>
                </a:moveTo>
                <a:lnTo>
                  <a:pt x="214" y="318"/>
                </a:lnTo>
                <a:lnTo>
                  <a:pt x="214" y="354"/>
                </a:lnTo>
                <a:lnTo>
                  <a:pt x="486" y="354"/>
                </a:lnTo>
                <a:lnTo>
                  <a:pt x="486" y="318"/>
                </a:lnTo>
                <a:close/>
                <a:moveTo>
                  <a:pt x="0" y="500"/>
                </a:moveTo>
                <a:lnTo>
                  <a:pt x="68" y="500"/>
                </a:lnTo>
                <a:lnTo>
                  <a:pt x="68" y="150"/>
                </a:lnTo>
                <a:lnTo>
                  <a:pt x="0" y="150"/>
                </a:lnTo>
                <a:lnTo>
                  <a:pt x="0" y="500"/>
                </a:lnTo>
                <a:close/>
                <a:moveTo>
                  <a:pt x="344" y="610"/>
                </a:moveTo>
                <a:lnTo>
                  <a:pt x="518" y="610"/>
                </a:lnTo>
                <a:lnTo>
                  <a:pt x="518" y="410"/>
                </a:lnTo>
                <a:lnTo>
                  <a:pt x="344" y="410"/>
                </a:lnTo>
                <a:lnTo>
                  <a:pt x="344" y="610"/>
                </a:lnTo>
                <a:close/>
                <a:moveTo>
                  <a:pt x="302" y="410"/>
                </a:moveTo>
                <a:lnTo>
                  <a:pt x="200" y="410"/>
                </a:lnTo>
                <a:lnTo>
                  <a:pt x="200" y="428"/>
                </a:lnTo>
                <a:lnTo>
                  <a:pt x="302" y="428"/>
                </a:lnTo>
                <a:lnTo>
                  <a:pt x="302" y="410"/>
                </a:lnTo>
                <a:close/>
                <a:moveTo>
                  <a:pt x="302" y="580"/>
                </a:moveTo>
                <a:lnTo>
                  <a:pt x="200" y="580"/>
                </a:lnTo>
                <a:lnTo>
                  <a:pt x="200" y="598"/>
                </a:lnTo>
                <a:lnTo>
                  <a:pt x="302" y="598"/>
                </a:lnTo>
                <a:lnTo>
                  <a:pt x="302" y="580"/>
                </a:lnTo>
                <a:close/>
                <a:moveTo>
                  <a:pt x="84" y="118"/>
                </a:moveTo>
                <a:lnTo>
                  <a:pt x="84" y="774"/>
                </a:lnTo>
                <a:lnTo>
                  <a:pt x="556" y="774"/>
                </a:lnTo>
                <a:lnTo>
                  <a:pt x="556" y="774"/>
                </a:lnTo>
                <a:lnTo>
                  <a:pt x="568" y="772"/>
                </a:lnTo>
                <a:lnTo>
                  <a:pt x="582" y="766"/>
                </a:lnTo>
                <a:lnTo>
                  <a:pt x="594" y="758"/>
                </a:lnTo>
                <a:lnTo>
                  <a:pt x="604" y="748"/>
                </a:lnTo>
                <a:lnTo>
                  <a:pt x="612" y="734"/>
                </a:lnTo>
                <a:lnTo>
                  <a:pt x="618" y="720"/>
                </a:lnTo>
                <a:lnTo>
                  <a:pt x="622" y="704"/>
                </a:lnTo>
                <a:lnTo>
                  <a:pt x="624" y="686"/>
                </a:lnTo>
                <a:lnTo>
                  <a:pt x="624" y="118"/>
                </a:lnTo>
                <a:lnTo>
                  <a:pt x="84" y="118"/>
                </a:lnTo>
                <a:close/>
                <a:moveTo>
                  <a:pt x="580" y="686"/>
                </a:moveTo>
                <a:lnTo>
                  <a:pt x="580" y="686"/>
                </a:lnTo>
                <a:lnTo>
                  <a:pt x="578" y="698"/>
                </a:lnTo>
                <a:lnTo>
                  <a:pt x="574" y="708"/>
                </a:lnTo>
                <a:lnTo>
                  <a:pt x="566" y="718"/>
                </a:lnTo>
                <a:lnTo>
                  <a:pt x="562" y="720"/>
                </a:lnTo>
                <a:lnTo>
                  <a:pt x="556" y="720"/>
                </a:lnTo>
                <a:lnTo>
                  <a:pt x="128" y="720"/>
                </a:lnTo>
                <a:lnTo>
                  <a:pt x="128" y="172"/>
                </a:lnTo>
                <a:lnTo>
                  <a:pt x="580" y="172"/>
                </a:lnTo>
                <a:lnTo>
                  <a:pt x="580" y="686"/>
                </a:lnTo>
                <a:close/>
                <a:moveTo>
                  <a:pt x="302" y="636"/>
                </a:moveTo>
                <a:lnTo>
                  <a:pt x="200" y="636"/>
                </a:lnTo>
                <a:lnTo>
                  <a:pt x="200" y="654"/>
                </a:lnTo>
                <a:lnTo>
                  <a:pt x="302" y="654"/>
                </a:lnTo>
                <a:lnTo>
                  <a:pt x="302" y="636"/>
                </a:lnTo>
                <a:close/>
                <a:moveTo>
                  <a:pt x="302" y="468"/>
                </a:moveTo>
                <a:lnTo>
                  <a:pt x="200" y="468"/>
                </a:lnTo>
                <a:lnTo>
                  <a:pt x="200" y="486"/>
                </a:lnTo>
                <a:lnTo>
                  <a:pt x="302" y="486"/>
                </a:lnTo>
                <a:lnTo>
                  <a:pt x="302" y="468"/>
                </a:lnTo>
                <a:close/>
                <a:moveTo>
                  <a:pt x="302" y="524"/>
                </a:moveTo>
                <a:lnTo>
                  <a:pt x="200" y="524"/>
                </a:lnTo>
                <a:lnTo>
                  <a:pt x="200" y="542"/>
                </a:lnTo>
                <a:lnTo>
                  <a:pt x="302" y="542"/>
                </a:lnTo>
                <a:lnTo>
                  <a:pt x="302" y="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id="{59A8A4D6-C4A7-4902-8CD8-782FD41A0220}"/>
              </a:ext>
            </a:extLst>
          </p:cNvPr>
          <p:cNvSpPr/>
          <p:nvPr/>
        </p:nvSpPr>
        <p:spPr>
          <a:xfrm>
            <a:off x="277098" y="1271680"/>
            <a:ext cx="1064715" cy="523220"/>
          </a:xfrm>
          <a:prstGeom prst="rect">
            <a:avLst/>
          </a:prstGeom>
          <a:solidFill>
            <a:srgbClr val="2E5292"/>
          </a:solidFill>
        </p:spPr>
        <p:txBody>
          <a:bodyPr wrap="none">
            <a:spAutoFit/>
          </a:bodyPr>
          <a:lstStyle/>
          <a:p>
            <a:pPr algn="ctr"/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 err="1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외부강의등</a:t>
            </a:r>
            <a:endParaRPr lang="en-US" altLang="ko-KR" sz="14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accent1">
                  <a:lumMod val="20000"/>
                  <a:lumOff val="8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(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 제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  <a:r>
              <a:rPr lang="en-US" altLang="ko-KR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1400" b="1" spc="-7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accent1">
                    <a:lumMod val="20000"/>
                    <a:lumOff val="8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ko-KR" altLang="en-US" sz="14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28D7D9C-480A-4510-88D3-5DA3A2D4ECF3}"/>
              </a:ext>
            </a:extLst>
          </p:cNvPr>
          <p:cNvSpPr txBox="1"/>
          <p:nvPr/>
        </p:nvSpPr>
        <p:spPr>
          <a:xfrm>
            <a:off x="1417462" y="1220351"/>
            <a:ext cx="7256637" cy="8412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defRPr/>
            </a:pPr>
            <a:r>
              <a:rPr lang="en-US" altLang="ko-KR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1. 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자신의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직무와 관련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되거나 지위 </a:t>
            </a:r>
            <a:r>
              <a:rPr lang="ko-KR" altLang="en-US" sz="1400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ㆍ직책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등에서 유래되는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사실상의 영향력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을 통하여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외부로부터 요청 받은</a:t>
            </a:r>
            <a:endParaRPr lang="en-US" altLang="ko-KR" sz="1400" b="1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defRPr/>
            </a:pPr>
            <a:r>
              <a:rPr lang="en-US" altLang="ko-KR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</a:t>
            </a:r>
            <a:r>
              <a:rPr lang="ko-KR" altLang="en-US" sz="1400" b="1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교육ㆍ홍보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ㆍ토론회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ㆍ세미나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ㆍ공청회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또는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회의 등</a:t>
            </a:r>
            <a:endParaRPr lang="en-US" altLang="ko-KR" sz="1400" b="1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 defTabSz="198438">
              <a:spcAft>
                <a:spcPts val="400"/>
              </a:spcAft>
              <a:buClr>
                <a:schemeClr val="tx2">
                  <a:lumMod val="60000"/>
                  <a:lumOff val="40000"/>
                </a:schemeClr>
              </a:buClr>
              <a:buSzPct val="99000"/>
              <a:defRPr/>
            </a:pPr>
            <a:r>
              <a:rPr lang="en-US" altLang="ko-KR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</a:t>
            </a:r>
            <a:r>
              <a:rPr lang="ko-KR" altLang="en-US" sz="1400" b="1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강의ㆍ강연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ㆍ기고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</a:t>
            </a:r>
            <a:endParaRPr lang="ko-KR" altLang="en-US" sz="1600" b="1" spc="-70" dirty="0">
              <a:ln>
                <a:solidFill>
                  <a:srgbClr val="4472C4">
                    <a:alpha val="0"/>
                  </a:srgbClr>
                </a:solidFill>
              </a:ln>
              <a:solidFill>
                <a:schemeClr val="accent1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1" name="사각형: 둥근 모서리 37"/>
          <p:cNvSpPr/>
          <p:nvPr/>
        </p:nvSpPr>
        <p:spPr>
          <a:xfrm>
            <a:off x="380479" y="2248524"/>
            <a:ext cx="2134121" cy="309169"/>
          </a:xfrm>
          <a:prstGeom prst="roundRect">
            <a:avLst>
              <a:gd name="adj" fmla="val 29024"/>
            </a:avLst>
          </a:prstGeom>
          <a:solidFill>
            <a:srgbClr val="A5A5A5">
              <a:lumMod val="75000"/>
            </a:srgbClr>
          </a:solidFill>
          <a:ln w="12700" cap="flat" cmpd="sng" algn="ctr">
            <a:noFill/>
            <a:prstDash val="solid"/>
            <a:miter lim="800000"/>
          </a:ln>
          <a:effectLst>
            <a:outerShdw blurRad="63500" dist="50800" dir="5400000" algn="t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000" b="0" i="0" u="none" strike="noStrike" kern="0" cap="none" spc="-80" normalizeH="0" baseline="0" noProof="0" dirty="0">
              <a:ln>
                <a:solidFill>
                  <a:sysClr val="window" lastClr="FFFFFF">
                    <a:lumMod val="85000"/>
                    <a:alpha val="0"/>
                  </a:sysClr>
                </a:solidFill>
              </a:ln>
              <a:solidFill>
                <a:sysClr val="window" lastClr="FFFFFF">
                  <a:lumMod val="85000"/>
                </a:sysClr>
              </a:solidFill>
              <a:effectLst/>
              <a:uLnTx/>
              <a:uFillTx/>
              <a:latin typeface="KoPub돋움체 Bold" panose="02020603020101020101" pitchFamily="18" charset="-127"/>
              <a:ea typeface="KoPub돋움체 Bold" panose="02020603020101020101" pitchFamily="18" charset="-127"/>
              <a:cs typeface="+mn-cs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970310" y="2279996"/>
            <a:ext cx="1192155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  <a:scene3d>
              <a:camera prst="orthographicFront"/>
              <a:lightRig rig="threePt" dir="tl"/>
            </a:scene3d>
            <a:sp3d>
              <a:bevelT w="1270" h="1270"/>
              <a:contourClr>
                <a:srgbClr val="001746"/>
              </a:contourClr>
            </a:sp3d>
          </a:bodyPr>
          <a:lstStyle>
            <a:defPPr>
              <a:defRPr lang="ko-KR"/>
            </a:defPPr>
            <a:lvl1pPr algn="ctr">
              <a:defRPr sz="2400" b="1" spc="-50">
                <a:ln w="11430"/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  <a:cs typeface="Arial" panose="020B0604020202020204" pitchFamily="34" charset="0"/>
              </a:defRPr>
            </a:lvl1pPr>
          </a:lstStyle>
          <a:p>
            <a:pPr algn="l"/>
            <a:r>
              <a:rPr lang="ko-KR" altLang="en-US" sz="1600" spc="-150" dirty="0">
                <a:solidFill>
                  <a:schemeClr val="bg1"/>
                </a:solidFill>
                <a:latin typeface="+mn-ea"/>
                <a:ea typeface="+mn-ea"/>
              </a:rPr>
              <a:t>구체적 사례</a:t>
            </a:r>
          </a:p>
        </p:txBody>
      </p:sp>
      <p:pic>
        <p:nvPicPr>
          <p:cNvPr id="95" name="그림 9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61" y="2260156"/>
            <a:ext cx="301994" cy="28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9907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0">
            <a:extLst>
              <a:ext uri="{FF2B5EF4-FFF2-40B4-BE49-F238E27FC236}">
                <a16:creationId xmlns:a16="http://schemas.microsoft.com/office/drawing/2014/main" id="{4778B0CD-D1EF-4FA7-923E-026E30C8B5B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DCE04D82-CCB9-4546-B258-2778F16D4CBC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:a16="http://schemas.microsoft.com/office/drawing/2014/main" id="{4A948464-298C-4D4E-A657-18CCD204329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38" name="직각 삼각형 37">
              <a:extLst>
                <a:ext uri="{FF2B5EF4-FFF2-40B4-BE49-F238E27FC236}">
                  <a16:creationId xmlns:a16="http://schemas.microsoft.com/office/drawing/2014/main" id="{A7F3B788-F9EB-4F6A-A6ED-21320D26C1E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35F37A23-7A39-47A7-92A0-FBDF5ED8BE8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41">
              <a:extLst>
                <a:ext uri="{FF2B5EF4-FFF2-40B4-BE49-F238E27FC236}">
                  <a16:creationId xmlns:a16="http://schemas.microsoft.com/office/drawing/2014/main" id="{5D69BEFC-F9F2-488D-B71A-3B92DA5D67F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43" name="직사각형 42">
                <a:extLst>
                  <a:ext uri="{FF2B5EF4-FFF2-40B4-BE49-F238E27FC236}">
                    <a16:creationId xmlns:a16="http://schemas.microsoft.com/office/drawing/2014/main" id="{5C2AD1C4-69FC-4013-A906-F45DE68A3836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id="{B236180C-980D-4FAA-89ED-351DD79833E5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135">
            <a:extLst>
              <a:ext uri="{FF2B5EF4-FFF2-40B4-BE49-F238E27FC236}">
                <a16:creationId xmlns:a16="http://schemas.microsoft.com/office/drawing/2014/main" id="{542B7615-C137-4690-9D1B-1E1C8DA3B552}"/>
              </a:ext>
            </a:extLst>
          </p:cNvPr>
          <p:cNvGrpSpPr/>
          <p:nvPr/>
        </p:nvGrpSpPr>
        <p:grpSpPr>
          <a:xfrm>
            <a:off x="1311663" y="1467862"/>
            <a:ext cx="6478378" cy="1426797"/>
            <a:chOff x="1332811" y="1447431"/>
            <a:chExt cx="6478378" cy="1426797"/>
          </a:xfrm>
        </p:grpSpPr>
        <p:grpSp>
          <p:nvGrpSpPr>
            <p:cNvPr id="6" name="그룹 99">
              <a:extLst>
                <a:ext uri="{FF2B5EF4-FFF2-40B4-BE49-F238E27FC236}">
                  <a16:creationId xmlns:a16="http://schemas.microsoft.com/office/drawing/2014/main" id="{CE3B08B2-E626-4B3A-B976-0887ACE013FC}"/>
                </a:ext>
              </a:extLst>
            </p:cNvPr>
            <p:cNvGrpSpPr/>
            <p:nvPr/>
          </p:nvGrpSpPr>
          <p:grpSpPr>
            <a:xfrm>
              <a:off x="1332811" y="1447431"/>
              <a:ext cx="6478378" cy="1426797"/>
              <a:chOff x="682667" y="2882531"/>
              <a:chExt cx="7777288" cy="1426797"/>
            </a:xfrm>
          </p:grpSpPr>
          <p:sp>
            <p:nvSpPr>
              <p:cNvPr id="106" name="모서리가 둥근 직사각형 42">
                <a:extLst>
                  <a:ext uri="{FF2B5EF4-FFF2-40B4-BE49-F238E27FC236}">
                    <a16:creationId xmlns:a16="http://schemas.microsoft.com/office/drawing/2014/main" id="{E88FEB7C-C81A-4455-A853-97ED8D14A577}"/>
                  </a:ext>
                </a:extLst>
              </p:cNvPr>
              <p:cNvSpPr/>
              <p:nvPr/>
            </p:nvSpPr>
            <p:spPr>
              <a:xfrm>
                <a:off x="682667" y="3271470"/>
                <a:ext cx="7777288" cy="956044"/>
              </a:xfrm>
              <a:prstGeom prst="roundRect">
                <a:avLst>
                  <a:gd name="adj" fmla="val 13150"/>
                </a:avLst>
              </a:prstGeom>
              <a:solidFill>
                <a:srgbClr val="49712D"/>
              </a:solidFill>
              <a:ln w="12700" algn="ctr">
                <a:noFill/>
                <a:miter lim="800000"/>
                <a:headEnd/>
                <a:tailEnd/>
              </a:ln>
              <a:effectLst/>
            </p:spPr>
            <p:txBody>
              <a:bodyPr wrap="none" tIns="72000" anchor="ctr" anchorCtr="0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endParaRPr lang="ko-KR" altLang="en-US" sz="1400" b="1">
                  <a:solidFill>
                    <a:prstClr val="black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04" name="모서리가 둥근 직사각형 42">
                <a:extLst>
                  <a:ext uri="{FF2B5EF4-FFF2-40B4-BE49-F238E27FC236}">
                    <a16:creationId xmlns:a16="http://schemas.microsoft.com/office/drawing/2014/main" id="{3C4C2DE6-1B2D-4C3E-BD14-5E422AED9A4E}"/>
                  </a:ext>
                </a:extLst>
              </p:cNvPr>
              <p:cNvSpPr/>
              <p:nvPr/>
            </p:nvSpPr>
            <p:spPr>
              <a:xfrm>
                <a:off x="682667" y="2882531"/>
                <a:ext cx="7777288" cy="956044"/>
              </a:xfrm>
              <a:prstGeom prst="roundRect">
                <a:avLst>
                  <a:gd name="adj" fmla="val 13150"/>
                </a:avLst>
              </a:prstGeom>
              <a:solidFill>
                <a:schemeClr val="bg1"/>
              </a:solidFill>
              <a:ln w="12700" algn="ctr">
                <a:noFill/>
                <a:miter lim="800000"/>
                <a:headEnd/>
                <a:tailEnd/>
              </a:ln>
              <a:effectLst>
                <a:outerShdw blurRad="2032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none" tIns="72000" anchor="ctr" anchorCtr="0">
                <a:scene3d>
                  <a:camera prst="orthographicFront"/>
                  <a:lightRig rig="threePt" dir="t"/>
                </a:scene3d>
                <a:sp3d>
                  <a:bevelT w="1270" h="1270"/>
                  <a:bevelB w="1270" h="1270"/>
                </a:sp3d>
              </a:bodyPr>
              <a:lstStyle/>
              <a:p>
                <a:endParaRPr lang="ko-KR" altLang="en-US" sz="1400" b="1">
                  <a:solidFill>
                    <a:prstClr val="black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05" name="TextBox 104">
                <a:extLst>
                  <a:ext uri="{FF2B5EF4-FFF2-40B4-BE49-F238E27FC236}">
                    <a16:creationId xmlns:a16="http://schemas.microsoft.com/office/drawing/2014/main" id="{C2AA2EFD-3E60-441C-A3D3-6A7BA73B8606}"/>
                  </a:ext>
                </a:extLst>
              </p:cNvPr>
              <p:cNvSpPr txBox="1"/>
              <p:nvPr/>
            </p:nvSpPr>
            <p:spPr>
              <a:xfrm>
                <a:off x="926564" y="3110092"/>
                <a:ext cx="7289493" cy="526322"/>
              </a:xfrm>
              <a:prstGeom prst="rect">
                <a:avLst/>
              </a:prstGeom>
              <a:noFill/>
            </p:spPr>
            <p:txBody>
              <a:bodyPr wrap="none" rtlCol="0" anchor="ctr">
                <a:noAutofit/>
              </a:bodyPr>
              <a:lstStyle/>
              <a:p>
                <a:pPr lvl="0" algn="ctr" defTabSz="914400">
                  <a:defRPr/>
                </a:pPr>
                <a:r>
                  <a:rPr lang="ko-KR" altLang="en-US" sz="1600" b="1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rgbClr val="C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사례금을 받는</a:t>
                </a:r>
                <a:r>
                  <a:rPr lang="ko-KR" altLang="en-US" sz="1600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 </a:t>
                </a:r>
                <a:r>
                  <a:rPr lang="ko-KR" altLang="en-US" sz="1600" b="1" spc="-80" dirty="0" err="1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2">
                        <a:lumMod val="2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외부강의등</a:t>
                </a:r>
                <a:br>
                  <a:rPr lang="en-US" altLang="ko-KR" sz="1600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2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2400" b="1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accent6">
                        <a:lumMod val="50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소속기관장에게 신고 의무화</a:t>
                </a: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2B22BF5B-C5D9-4C79-BF4C-256A26B94EF5}"/>
                  </a:ext>
                </a:extLst>
              </p:cNvPr>
              <p:cNvSpPr txBox="1"/>
              <p:nvPr/>
            </p:nvSpPr>
            <p:spPr>
              <a:xfrm>
                <a:off x="926564" y="3783006"/>
                <a:ext cx="7289493" cy="526322"/>
              </a:xfrm>
              <a:prstGeom prst="rect">
                <a:avLst/>
              </a:prstGeom>
              <a:noFill/>
            </p:spPr>
            <p:txBody>
              <a:bodyPr wrap="none" rtlCol="0" anchor="ctr">
                <a:noAutofit/>
              </a:bodyPr>
              <a:lstStyle/>
              <a:p>
                <a:pPr lvl="0" algn="ctr" defTabSz="914400">
                  <a:defRPr/>
                </a:pPr>
                <a:r>
                  <a:rPr lang="ko-KR" altLang="en-US" sz="1600" b="1" spc="-80" dirty="0">
                    <a:ln>
                      <a:solidFill>
                        <a:prstClr val="white">
                          <a:lumMod val="85000"/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신고 의무 불이행시 징계처분</a:t>
                </a:r>
              </a:p>
            </p:txBody>
          </p:sp>
        </p:grpSp>
        <p:grpSp>
          <p:nvGrpSpPr>
            <p:cNvPr id="7" name="그룹 83">
              <a:extLst>
                <a:ext uri="{FF2B5EF4-FFF2-40B4-BE49-F238E27FC236}">
                  <a16:creationId xmlns:a16="http://schemas.microsoft.com/office/drawing/2014/main" id="{14966657-FE34-492D-82DE-B5ADE8C2EB4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85912" y="1873058"/>
              <a:ext cx="634711" cy="535013"/>
              <a:chOff x="-7766051" y="-223838"/>
              <a:chExt cx="6316663" cy="5324476"/>
            </a:xfrm>
            <a:solidFill>
              <a:srgbClr val="49712D"/>
            </a:solidFill>
            <a:effectLst/>
          </p:grpSpPr>
          <p:sp>
            <p:nvSpPr>
              <p:cNvPr id="86" name="Oval 11">
                <a:extLst>
                  <a:ext uri="{FF2B5EF4-FFF2-40B4-BE49-F238E27FC236}">
                    <a16:creationId xmlns:a16="http://schemas.microsoft.com/office/drawing/2014/main" id="{AD82A468-D34A-4F21-B603-064A075069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4416426" y="-223838"/>
                <a:ext cx="1919288" cy="19177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7" name="Freeform 12">
                <a:extLst>
                  <a:ext uri="{FF2B5EF4-FFF2-40B4-BE49-F238E27FC236}">
                    <a16:creationId xmlns:a16="http://schemas.microsoft.com/office/drawing/2014/main" id="{220E753D-3257-410F-BC95-647EFA1AEE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5451476" y="2054225"/>
                <a:ext cx="4002088" cy="3046413"/>
              </a:xfrm>
              <a:custGeom>
                <a:avLst/>
                <a:gdLst>
                  <a:gd name="T0" fmla="*/ 944 w 944"/>
                  <a:gd name="T1" fmla="*/ 112 h 718"/>
                  <a:gd name="T2" fmla="*/ 832 w 944"/>
                  <a:gd name="T3" fmla="*/ 0 h 718"/>
                  <a:gd name="T4" fmla="*/ 112 w 944"/>
                  <a:gd name="T5" fmla="*/ 0 h 718"/>
                  <a:gd name="T6" fmla="*/ 0 w 944"/>
                  <a:gd name="T7" fmla="*/ 112 h 718"/>
                  <a:gd name="T8" fmla="*/ 0 w 944"/>
                  <a:gd name="T9" fmla="*/ 432 h 718"/>
                  <a:gd name="T10" fmla="*/ 348 w 944"/>
                  <a:gd name="T11" fmla="*/ 432 h 718"/>
                  <a:gd name="T12" fmla="*/ 348 w 944"/>
                  <a:gd name="T13" fmla="*/ 422 h 718"/>
                  <a:gd name="T14" fmla="*/ 325 w 944"/>
                  <a:gd name="T15" fmla="*/ 364 h 718"/>
                  <a:gd name="T16" fmla="*/ 247 w 944"/>
                  <a:gd name="T17" fmla="*/ 351 h 718"/>
                  <a:gd name="T18" fmla="*/ 146 w 944"/>
                  <a:gd name="T19" fmla="*/ 250 h 718"/>
                  <a:gd name="T20" fmla="*/ 146 w 944"/>
                  <a:gd name="T21" fmla="*/ 151 h 718"/>
                  <a:gd name="T22" fmla="*/ 244 w 944"/>
                  <a:gd name="T23" fmla="*/ 151 h 718"/>
                  <a:gd name="T24" fmla="*/ 346 w 944"/>
                  <a:gd name="T25" fmla="*/ 253 h 718"/>
                  <a:gd name="T26" fmla="*/ 356 w 944"/>
                  <a:gd name="T27" fmla="*/ 336 h 718"/>
                  <a:gd name="T28" fmla="*/ 393 w 944"/>
                  <a:gd name="T29" fmla="*/ 422 h 718"/>
                  <a:gd name="T30" fmla="*/ 393 w 944"/>
                  <a:gd name="T31" fmla="*/ 432 h 718"/>
                  <a:gd name="T32" fmla="*/ 484 w 944"/>
                  <a:gd name="T33" fmla="*/ 432 h 718"/>
                  <a:gd name="T34" fmla="*/ 619 w 944"/>
                  <a:gd name="T35" fmla="*/ 567 h 718"/>
                  <a:gd name="T36" fmla="*/ 619 w 944"/>
                  <a:gd name="T37" fmla="*/ 718 h 718"/>
                  <a:gd name="T38" fmla="*/ 942 w 944"/>
                  <a:gd name="T39" fmla="*/ 718 h 718"/>
                  <a:gd name="T40" fmla="*/ 944 w 944"/>
                  <a:gd name="T41" fmla="*/ 11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44" h="718">
                    <a:moveTo>
                      <a:pt x="944" y="112"/>
                    </a:moveTo>
                    <a:cubicBezTo>
                      <a:pt x="944" y="50"/>
                      <a:pt x="895" y="0"/>
                      <a:pt x="832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49" y="0"/>
                      <a:pt x="0" y="50"/>
                      <a:pt x="0" y="112"/>
                    </a:cubicBezTo>
                    <a:cubicBezTo>
                      <a:pt x="0" y="432"/>
                      <a:pt x="0" y="432"/>
                      <a:pt x="0" y="432"/>
                    </a:cubicBezTo>
                    <a:cubicBezTo>
                      <a:pt x="348" y="432"/>
                      <a:pt x="348" y="432"/>
                      <a:pt x="348" y="432"/>
                    </a:cubicBezTo>
                    <a:cubicBezTo>
                      <a:pt x="348" y="429"/>
                      <a:pt x="348" y="424"/>
                      <a:pt x="348" y="422"/>
                    </a:cubicBezTo>
                    <a:cubicBezTo>
                      <a:pt x="348" y="398"/>
                      <a:pt x="335" y="377"/>
                      <a:pt x="325" y="364"/>
                    </a:cubicBezTo>
                    <a:cubicBezTo>
                      <a:pt x="299" y="375"/>
                      <a:pt x="268" y="372"/>
                      <a:pt x="247" y="351"/>
                    </a:cubicBezTo>
                    <a:cubicBezTo>
                      <a:pt x="146" y="250"/>
                      <a:pt x="146" y="250"/>
                      <a:pt x="146" y="250"/>
                    </a:cubicBezTo>
                    <a:cubicBezTo>
                      <a:pt x="120" y="224"/>
                      <a:pt x="120" y="180"/>
                      <a:pt x="146" y="151"/>
                    </a:cubicBezTo>
                    <a:cubicBezTo>
                      <a:pt x="172" y="125"/>
                      <a:pt x="216" y="125"/>
                      <a:pt x="244" y="151"/>
                    </a:cubicBezTo>
                    <a:cubicBezTo>
                      <a:pt x="346" y="253"/>
                      <a:pt x="346" y="253"/>
                      <a:pt x="346" y="253"/>
                    </a:cubicBezTo>
                    <a:cubicBezTo>
                      <a:pt x="369" y="276"/>
                      <a:pt x="372" y="310"/>
                      <a:pt x="356" y="336"/>
                    </a:cubicBezTo>
                    <a:cubicBezTo>
                      <a:pt x="372" y="354"/>
                      <a:pt x="390" y="383"/>
                      <a:pt x="393" y="422"/>
                    </a:cubicBezTo>
                    <a:cubicBezTo>
                      <a:pt x="393" y="424"/>
                      <a:pt x="393" y="429"/>
                      <a:pt x="393" y="432"/>
                    </a:cubicBezTo>
                    <a:cubicBezTo>
                      <a:pt x="484" y="432"/>
                      <a:pt x="484" y="432"/>
                      <a:pt x="484" y="432"/>
                    </a:cubicBezTo>
                    <a:cubicBezTo>
                      <a:pt x="557" y="432"/>
                      <a:pt x="619" y="492"/>
                      <a:pt x="619" y="567"/>
                    </a:cubicBezTo>
                    <a:cubicBezTo>
                      <a:pt x="619" y="718"/>
                      <a:pt x="619" y="718"/>
                      <a:pt x="619" y="718"/>
                    </a:cubicBezTo>
                    <a:cubicBezTo>
                      <a:pt x="942" y="718"/>
                      <a:pt x="942" y="718"/>
                      <a:pt x="942" y="718"/>
                    </a:cubicBezTo>
                    <a:lnTo>
                      <a:pt x="944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8" name="Freeform 13">
                <a:extLst>
                  <a:ext uri="{FF2B5EF4-FFF2-40B4-BE49-F238E27FC236}">
                    <a16:creationId xmlns:a16="http://schemas.microsoft.com/office/drawing/2014/main" id="{39B1002C-72B8-498A-820E-369519B00F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7766051" y="1239838"/>
                <a:ext cx="4629150" cy="3860800"/>
              </a:xfrm>
              <a:custGeom>
                <a:avLst/>
                <a:gdLst>
                  <a:gd name="T0" fmla="*/ 1090 w 1092"/>
                  <a:gd name="T1" fmla="*/ 759 h 910"/>
                  <a:gd name="T2" fmla="*/ 1035 w 1092"/>
                  <a:gd name="T3" fmla="*/ 705 h 910"/>
                  <a:gd name="T4" fmla="*/ 1032 w 1092"/>
                  <a:gd name="T5" fmla="*/ 705 h 910"/>
                  <a:gd name="T6" fmla="*/ 541 w 1092"/>
                  <a:gd name="T7" fmla="*/ 705 h 910"/>
                  <a:gd name="T8" fmla="*/ 265 w 1092"/>
                  <a:gd name="T9" fmla="*/ 705 h 910"/>
                  <a:gd name="T10" fmla="*/ 215 w 1092"/>
                  <a:gd name="T11" fmla="*/ 437 h 910"/>
                  <a:gd name="T12" fmla="*/ 353 w 1092"/>
                  <a:gd name="T13" fmla="*/ 411 h 910"/>
                  <a:gd name="T14" fmla="*/ 538 w 1092"/>
                  <a:gd name="T15" fmla="*/ 226 h 910"/>
                  <a:gd name="T16" fmla="*/ 538 w 1092"/>
                  <a:gd name="T17" fmla="*/ 49 h 910"/>
                  <a:gd name="T18" fmla="*/ 366 w 1092"/>
                  <a:gd name="T19" fmla="*/ 47 h 910"/>
                  <a:gd name="T20" fmla="*/ 457 w 1092"/>
                  <a:gd name="T21" fmla="*/ 138 h 910"/>
                  <a:gd name="T22" fmla="*/ 413 w 1092"/>
                  <a:gd name="T23" fmla="*/ 182 h 910"/>
                  <a:gd name="T24" fmla="*/ 322 w 1092"/>
                  <a:gd name="T25" fmla="*/ 91 h 910"/>
                  <a:gd name="T26" fmla="*/ 301 w 1092"/>
                  <a:gd name="T27" fmla="*/ 112 h 910"/>
                  <a:gd name="T28" fmla="*/ 392 w 1092"/>
                  <a:gd name="T29" fmla="*/ 203 h 910"/>
                  <a:gd name="T30" fmla="*/ 348 w 1092"/>
                  <a:gd name="T31" fmla="*/ 247 h 910"/>
                  <a:gd name="T32" fmla="*/ 257 w 1092"/>
                  <a:gd name="T33" fmla="*/ 156 h 910"/>
                  <a:gd name="T34" fmla="*/ 234 w 1092"/>
                  <a:gd name="T35" fmla="*/ 179 h 910"/>
                  <a:gd name="T36" fmla="*/ 325 w 1092"/>
                  <a:gd name="T37" fmla="*/ 270 h 910"/>
                  <a:gd name="T38" fmla="*/ 281 w 1092"/>
                  <a:gd name="T39" fmla="*/ 314 h 910"/>
                  <a:gd name="T40" fmla="*/ 189 w 1092"/>
                  <a:gd name="T41" fmla="*/ 223 h 910"/>
                  <a:gd name="T42" fmla="*/ 179 w 1092"/>
                  <a:gd name="T43" fmla="*/ 234 h 910"/>
                  <a:gd name="T44" fmla="*/ 161 w 1092"/>
                  <a:gd name="T45" fmla="*/ 385 h 910"/>
                  <a:gd name="T46" fmla="*/ 169 w 1092"/>
                  <a:gd name="T47" fmla="*/ 705 h 910"/>
                  <a:gd name="T48" fmla="*/ 54 w 1092"/>
                  <a:gd name="T49" fmla="*/ 705 h 910"/>
                  <a:gd name="T50" fmla="*/ 0 w 1092"/>
                  <a:gd name="T51" fmla="*/ 759 h 910"/>
                  <a:gd name="T52" fmla="*/ 0 w 1092"/>
                  <a:gd name="T53" fmla="*/ 910 h 910"/>
                  <a:gd name="T54" fmla="*/ 1092 w 1092"/>
                  <a:gd name="T55" fmla="*/ 910 h 910"/>
                  <a:gd name="T56" fmla="*/ 1090 w 1092"/>
                  <a:gd name="T57" fmla="*/ 759 h 9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092" h="910">
                    <a:moveTo>
                      <a:pt x="1090" y="759"/>
                    </a:moveTo>
                    <a:cubicBezTo>
                      <a:pt x="1090" y="728"/>
                      <a:pt x="1064" y="705"/>
                      <a:pt x="1035" y="705"/>
                    </a:cubicBezTo>
                    <a:cubicBezTo>
                      <a:pt x="1032" y="705"/>
                      <a:pt x="1032" y="705"/>
                      <a:pt x="1032" y="705"/>
                    </a:cubicBezTo>
                    <a:cubicBezTo>
                      <a:pt x="541" y="705"/>
                      <a:pt x="541" y="705"/>
                      <a:pt x="541" y="705"/>
                    </a:cubicBezTo>
                    <a:cubicBezTo>
                      <a:pt x="265" y="705"/>
                      <a:pt x="265" y="705"/>
                      <a:pt x="265" y="705"/>
                    </a:cubicBezTo>
                    <a:cubicBezTo>
                      <a:pt x="174" y="608"/>
                      <a:pt x="158" y="517"/>
                      <a:pt x="215" y="437"/>
                    </a:cubicBezTo>
                    <a:cubicBezTo>
                      <a:pt x="260" y="455"/>
                      <a:pt x="317" y="447"/>
                      <a:pt x="353" y="411"/>
                    </a:cubicBezTo>
                    <a:cubicBezTo>
                      <a:pt x="538" y="226"/>
                      <a:pt x="538" y="226"/>
                      <a:pt x="538" y="226"/>
                    </a:cubicBezTo>
                    <a:cubicBezTo>
                      <a:pt x="588" y="177"/>
                      <a:pt x="588" y="99"/>
                      <a:pt x="538" y="49"/>
                    </a:cubicBezTo>
                    <a:cubicBezTo>
                      <a:pt x="491" y="2"/>
                      <a:pt x="416" y="0"/>
                      <a:pt x="366" y="47"/>
                    </a:cubicBezTo>
                    <a:cubicBezTo>
                      <a:pt x="457" y="138"/>
                      <a:pt x="457" y="138"/>
                      <a:pt x="457" y="138"/>
                    </a:cubicBezTo>
                    <a:cubicBezTo>
                      <a:pt x="413" y="182"/>
                      <a:pt x="413" y="182"/>
                      <a:pt x="413" y="182"/>
                    </a:cubicBezTo>
                    <a:cubicBezTo>
                      <a:pt x="322" y="91"/>
                      <a:pt x="322" y="91"/>
                      <a:pt x="322" y="91"/>
                    </a:cubicBezTo>
                    <a:cubicBezTo>
                      <a:pt x="301" y="112"/>
                      <a:pt x="301" y="112"/>
                      <a:pt x="301" y="112"/>
                    </a:cubicBezTo>
                    <a:cubicBezTo>
                      <a:pt x="392" y="203"/>
                      <a:pt x="392" y="203"/>
                      <a:pt x="392" y="203"/>
                    </a:cubicBezTo>
                    <a:cubicBezTo>
                      <a:pt x="348" y="247"/>
                      <a:pt x="348" y="247"/>
                      <a:pt x="348" y="247"/>
                    </a:cubicBezTo>
                    <a:cubicBezTo>
                      <a:pt x="257" y="156"/>
                      <a:pt x="257" y="156"/>
                      <a:pt x="257" y="156"/>
                    </a:cubicBezTo>
                    <a:cubicBezTo>
                      <a:pt x="234" y="179"/>
                      <a:pt x="234" y="179"/>
                      <a:pt x="234" y="179"/>
                    </a:cubicBezTo>
                    <a:cubicBezTo>
                      <a:pt x="325" y="270"/>
                      <a:pt x="325" y="270"/>
                      <a:pt x="325" y="270"/>
                    </a:cubicBezTo>
                    <a:cubicBezTo>
                      <a:pt x="281" y="314"/>
                      <a:pt x="281" y="314"/>
                      <a:pt x="281" y="314"/>
                    </a:cubicBezTo>
                    <a:cubicBezTo>
                      <a:pt x="189" y="223"/>
                      <a:pt x="189" y="223"/>
                      <a:pt x="189" y="223"/>
                    </a:cubicBezTo>
                    <a:cubicBezTo>
                      <a:pt x="179" y="234"/>
                      <a:pt x="179" y="234"/>
                      <a:pt x="179" y="234"/>
                    </a:cubicBezTo>
                    <a:cubicBezTo>
                      <a:pt x="137" y="275"/>
                      <a:pt x="132" y="338"/>
                      <a:pt x="161" y="385"/>
                    </a:cubicBezTo>
                    <a:cubicBezTo>
                      <a:pt x="88" y="481"/>
                      <a:pt x="91" y="593"/>
                      <a:pt x="169" y="705"/>
                    </a:cubicBezTo>
                    <a:cubicBezTo>
                      <a:pt x="54" y="705"/>
                      <a:pt x="54" y="705"/>
                      <a:pt x="54" y="705"/>
                    </a:cubicBezTo>
                    <a:cubicBezTo>
                      <a:pt x="23" y="705"/>
                      <a:pt x="0" y="731"/>
                      <a:pt x="0" y="759"/>
                    </a:cubicBezTo>
                    <a:cubicBezTo>
                      <a:pt x="0" y="910"/>
                      <a:pt x="0" y="910"/>
                      <a:pt x="0" y="910"/>
                    </a:cubicBezTo>
                    <a:cubicBezTo>
                      <a:pt x="1092" y="910"/>
                      <a:pt x="1092" y="910"/>
                      <a:pt x="1092" y="910"/>
                    </a:cubicBezTo>
                    <a:lnTo>
                      <a:pt x="1090" y="7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8" name="Group 4">
            <a:extLst>
              <a:ext uri="{FF2B5EF4-FFF2-40B4-BE49-F238E27FC236}">
                <a16:creationId xmlns:a16="http://schemas.microsoft.com/office/drawing/2014/main" id="{870E7CF5-8A8E-421B-B156-82AEA14EB82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720393" y="3100181"/>
            <a:ext cx="241540" cy="197031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109" name="Freeform 5">
              <a:extLst>
                <a:ext uri="{FF2B5EF4-FFF2-40B4-BE49-F238E27FC236}">
                  <a16:creationId xmlns:a16="http://schemas.microsoft.com/office/drawing/2014/main" id="{F82B91FB-7FF7-4F42-87D4-3DE9D1E8BE3D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10" name="Freeform 6">
              <a:extLst>
                <a:ext uri="{FF2B5EF4-FFF2-40B4-BE49-F238E27FC236}">
                  <a16:creationId xmlns:a16="http://schemas.microsoft.com/office/drawing/2014/main" id="{500D73E7-740F-4245-B610-B5401D2E7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grpSp>
        <p:nvGrpSpPr>
          <p:cNvPr id="9" name="그룹 125">
            <a:extLst>
              <a:ext uri="{FF2B5EF4-FFF2-40B4-BE49-F238E27FC236}">
                <a16:creationId xmlns:a16="http://schemas.microsoft.com/office/drawing/2014/main" id="{F30FBC69-11C2-4ACB-933F-A7A209C6DEB9}"/>
              </a:ext>
            </a:extLst>
          </p:cNvPr>
          <p:cNvGrpSpPr/>
          <p:nvPr/>
        </p:nvGrpSpPr>
        <p:grpSpPr>
          <a:xfrm>
            <a:off x="1968157" y="3192920"/>
            <a:ext cx="5336781" cy="1746667"/>
            <a:chOff x="1855185" y="3523261"/>
            <a:chExt cx="4629959" cy="1515336"/>
          </a:xfrm>
        </p:grpSpPr>
        <p:grpSp>
          <p:nvGrpSpPr>
            <p:cNvPr id="10" name="그룹 124">
              <a:extLst>
                <a:ext uri="{FF2B5EF4-FFF2-40B4-BE49-F238E27FC236}">
                  <a16:creationId xmlns:a16="http://schemas.microsoft.com/office/drawing/2014/main" id="{7E8947D8-84B4-491D-B254-CEFC538A1BA2}"/>
                </a:ext>
              </a:extLst>
            </p:cNvPr>
            <p:cNvGrpSpPr/>
            <p:nvPr/>
          </p:nvGrpSpPr>
          <p:grpSpPr>
            <a:xfrm>
              <a:off x="2592409" y="3988939"/>
              <a:ext cx="3076744" cy="605931"/>
              <a:chOff x="2561929" y="3923807"/>
              <a:chExt cx="3076744" cy="792475"/>
            </a:xfrm>
          </p:grpSpPr>
          <p:sp>
            <p:nvSpPr>
              <p:cNvPr id="122" name="화살표: 오른쪽 121">
                <a:extLst>
                  <a:ext uri="{FF2B5EF4-FFF2-40B4-BE49-F238E27FC236}">
                    <a16:creationId xmlns:a16="http://schemas.microsoft.com/office/drawing/2014/main" id="{16A2FBD9-F1CC-4711-BAFE-C804BD6A0C44}"/>
                  </a:ext>
                </a:extLst>
              </p:cNvPr>
              <p:cNvSpPr/>
              <p:nvPr/>
            </p:nvSpPr>
            <p:spPr>
              <a:xfrm flipH="1">
                <a:off x="2561929" y="4268983"/>
                <a:ext cx="3028974" cy="447299"/>
              </a:xfrm>
              <a:prstGeom prst="rightArrow">
                <a:avLst/>
              </a:prstGeom>
              <a:gradFill flip="none" rotWithShape="1">
                <a:gsLst>
                  <a:gs pos="0">
                    <a:schemeClr val="bg2">
                      <a:lumMod val="75000"/>
                      <a:shade val="30000"/>
                      <a:satMod val="115000"/>
                    </a:schemeClr>
                  </a:gs>
                  <a:gs pos="97345">
                    <a:schemeClr val="accent2">
                      <a:lumMod val="40000"/>
                      <a:lumOff val="60000"/>
                    </a:schemeClr>
                  </a:gs>
                  <a:gs pos="11000">
                    <a:schemeClr val="tx2">
                      <a:lumMod val="20000"/>
                      <a:lumOff val="8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  <p:sp>
            <p:nvSpPr>
              <p:cNvPr id="113" name="화살표: 오른쪽 112">
                <a:extLst>
                  <a:ext uri="{FF2B5EF4-FFF2-40B4-BE49-F238E27FC236}">
                    <a16:creationId xmlns:a16="http://schemas.microsoft.com/office/drawing/2014/main" id="{01D25D8D-7D46-421B-99D3-8B87C14D3332}"/>
                  </a:ext>
                </a:extLst>
              </p:cNvPr>
              <p:cNvSpPr/>
              <p:nvPr/>
            </p:nvSpPr>
            <p:spPr>
              <a:xfrm>
                <a:off x="2588590" y="3923807"/>
                <a:ext cx="3050083" cy="447300"/>
              </a:xfrm>
              <a:prstGeom prst="rightArrow">
                <a:avLst/>
              </a:prstGeom>
              <a:gradFill flip="none" rotWithShape="1">
                <a:gsLst>
                  <a:gs pos="0">
                    <a:schemeClr val="bg2">
                      <a:lumMod val="75000"/>
                      <a:shade val="30000"/>
                      <a:satMod val="115000"/>
                    </a:schemeClr>
                  </a:gs>
                  <a:gs pos="99115">
                    <a:schemeClr val="accent1">
                      <a:lumMod val="40000"/>
                      <a:lumOff val="60000"/>
                    </a:schemeClr>
                  </a:gs>
                  <a:gs pos="11000">
                    <a:schemeClr val="tx2">
                      <a:lumMod val="20000"/>
                      <a:lumOff val="80000"/>
                    </a:schemeClr>
                  </a:gs>
                </a:gsLst>
                <a:lin ang="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/>
              </a:p>
            </p:txBody>
          </p:sp>
        </p:grpSp>
        <p:sp>
          <p:nvSpPr>
            <p:cNvPr id="118" name="직사각형 117">
              <a:extLst>
                <a:ext uri="{FF2B5EF4-FFF2-40B4-BE49-F238E27FC236}">
                  <a16:creationId xmlns:a16="http://schemas.microsoft.com/office/drawing/2014/main" id="{EC672223-2469-493E-9613-3B7625359B0B}"/>
                </a:ext>
              </a:extLst>
            </p:cNvPr>
            <p:cNvSpPr/>
            <p:nvPr/>
          </p:nvSpPr>
          <p:spPr>
            <a:xfrm>
              <a:off x="2741116" y="3523261"/>
              <a:ext cx="2648380" cy="560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소속기관장에게 </a:t>
              </a:r>
              <a:r>
                <a:rPr lang="ko-KR" altLang="en-US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</a:t>
              </a:r>
              <a:endParaRPr lang="en-US" altLang="ko-KR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/>
              <a:r>
                <a:rPr lang="en-US" altLang="ko-KR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마친 날부터 </a:t>
              </a:r>
              <a:r>
                <a:rPr lang="en-US" altLang="ko-KR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</a:t>
              </a:r>
              <a:r>
                <a:rPr lang="ko-KR" altLang="en-US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일 이내</a:t>
              </a:r>
              <a:r>
                <a:rPr lang="en-US" altLang="ko-KR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ko-KR" altLang="en-US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119" name="직사각형 118">
              <a:extLst>
                <a:ext uri="{FF2B5EF4-FFF2-40B4-BE49-F238E27FC236}">
                  <a16:creationId xmlns:a16="http://schemas.microsoft.com/office/drawing/2014/main" id="{6CBF277B-001F-4C10-8831-BF22B77CD4EA}"/>
                </a:ext>
              </a:extLst>
            </p:cNvPr>
            <p:cNvSpPr/>
            <p:nvPr/>
          </p:nvSpPr>
          <p:spPr>
            <a:xfrm>
              <a:off x="2735580" y="4531271"/>
              <a:ext cx="2756535" cy="507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40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공정한 직무수행을 저해할 우려가 있는 경우 </a:t>
              </a:r>
              <a:r>
                <a:rPr lang="ko-KR" altLang="en-US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외부강의 제한 가능</a:t>
              </a:r>
            </a:p>
          </p:txBody>
        </p:sp>
        <p:grpSp>
          <p:nvGrpSpPr>
            <p:cNvPr id="11" name="그룹 122">
              <a:extLst>
                <a:ext uri="{FF2B5EF4-FFF2-40B4-BE49-F238E27FC236}">
                  <a16:creationId xmlns:a16="http://schemas.microsoft.com/office/drawing/2014/main" id="{7CC789C8-7F94-441C-A6A3-667F7810E9C7}"/>
                </a:ext>
              </a:extLst>
            </p:cNvPr>
            <p:cNvGrpSpPr/>
            <p:nvPr/>
          </p:nvGrpSpPr>
          <p:grpSpPr>
            <a:xfrm>
              <a:off x="5657144" y="3770974"/>
              <a:ext cx="828000" cy="1085273"/>
              <a:chOff x="5657144" y="3770974"/>
              <a:chExt cx="828000" cy="1085273"/>
            </a:xfrm>
          </p:grpSpPr>
          <p:sp>
            <p:nvSpPr>
              <p:cNvPr id="112" name="Freeform 5">
                <a:extLst>
                  <a:ext uri="{FF2B5EF4-FFF2-40B4-BE49-F238E27FC236}">
                    <a16:creationId xmlns:a16="http://schemas.microsoft.com/office/drawing/2014/main" id="{E47620A0-076B-4FAE-9729-9B549E629DB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5657144" y="3770974"/>
                <a:ext cx="828000" cy="828000"/>
              </a:xfrm>
              <a:custGeom>
                <a:avLst/>
                <a:gdLst>
                  <a:gd name="T0" fmla="*/ 522 w 716"/>
                  <a:gd name="T1" fmla="*/ 458 h 716"/>
                  <a:gd name="T2" fmla="*/ 400 w 716"/>
                  <a:gd name="T3" fmla="*/ 688 h 716"/>
                  <a:gd name="T4" fmla="*/ 390 w 716"/>
                  <a:gd name="T5" fmla="*/ 444 h 716"/>
                  <a:gd name="T6" fmla="*/ 384 w 716"/>
                  <a:gd name="T7" fmla="*/ 432 h 716"/>
                  <a:gd name="T8" fmla="*/ 412 w 716"/>
                  <a:gd name="T9" fmla="*/ 424 h 716"/>
                  <a:gd name="T10" fmla="*/ 440 w 716"/>
                  <a:gd name="T11" fmla="*/ 366 h 716"/>
                  <a:gd name="T12" fmla="*/ 456 w 716"/>
                  <a:gd name="T13" fmla="*/ 340 h 716"/>
                  <a:gd name="T14" fmla="*/ 472 w 716"/>
                  <a:gd name="T15" fmla="*/ 298 h 716"/>
                  <a:gd name="T16" fmla="*/ 476 w 716"/>
                  <a:gd name="T17" fmla="*/ 284 h 716"/>
                  <a:gd name="T18" fmla="*/ 486 w 716"/>
                  <a:gd name="T19" fmla="*/ 280 h 716"/>
                  <a:gd name="T20" fmla="*/ 496 w 716"/>
                  <a:gd name="T21" fmla="*/ 260 h 716"/>
                  <a:gd name="T22" fmla="*/ 500 w 716"/>
                  <a:gd name="T23" fmla="*/ 206 h 716"/>
                  <a:gd name="T24" fmla="*/ 494 w 716"/>
                  <a:gd name="T25" fmla="*/ 196 h 716"/>
                  <a:gd name="T26" fmla="*/ 492 w 716"/>
                  <a:gd name="T27" fmla="*/ 186 h 716"/>
                  <a:gd name="T28" fmla="*/ 494 w 716"/>
                  <a:gd name="T29" fmla="*/ 142 h 716"/>
                  <a:gd name="T30" fmla="*/ 486 w 716"/>
                  <a:gd name="T31" fmla="*/ 110 h 716"/>
                  <a:gd name="T32" fmla="*/ 486 w 716"/>
                  <a:gd name="T33" fmla="*/ 94 h 716"/>
                  <a:gd name="T34" fmla="*/ 476 w 716"/>
                  <a:gd name="T35" fmla="*/ 62 h 716"/>
                  <a:gd name="T36" fmla="*/ 434 w 716"/>
                  <a:gd name="T37" fmla="*/ 22 h 716"/>
                  <a:gd name="T38" fmla="*/ 414 w 716"/>
                  <a:gd name="T39" fmla="*/ 10 h 716"/>
                  <a:gd name="T40" fmla="*/ 356 w 716"/>
                  <a:gd name="T41" fmla="*/ 0 h 716"/>
                  <a:gd name="T42" fmla="*/ 296 w 716"/>
                  <a:gd name="T43" fmla="*/ 12 h 716"/>
                  <a:gd name="T44" fmla="*/ 280 w 716"/>
                  <a:gd name="T45" fmla="*/ 18 h 716"/>
                  <a:gd name="T46" fmla="*/ 256 w 716"/>
                  <a:gd name="T47" fmla="*/ 20 h 716"/>
                  <a:gd name="T48" fmla="*/ 244 w 716"/>
                  <a:gd name="T49" fmla="*/ 38 h 716"/>
                  <a:gd name="T50" fmla="*/ 246 w 716"/>
                  <a:gd name="T51" fmla="*/ 64 h 716"/>
                  <a:gd name="T52" fmla="*/ 238 w 716"/>
                  <a:gd name="T53" fmla="*/ 74 h 716"/>
                  <a:gd name="T54" fmla="*/ 226 w 716"/>
                  <a:gd name="T55" fmla="*/ 118 h 716"/>
                  <a:gd name="T56" fmla="*/ 222 w 716"/>
                  <a:gd name="T57" fmla="*/ 154 h 716"/>
                  <a:gd name="T58" fmla="*/ 226 w 716"/>
                  <a:gd name="T59" fmla="*/ 192 h 716"/>
                  <a:gd name="T60" fmla="*/ 216 w 716"/>
                  <a:gd name="T61" fmla="*/ 206 h 716"/>
                  <a:gd name="T62" fmla="*/ 218 w 716"/>
                  <a:gd name="T63" fmla="*/ 248 h 716"/>
                  <a:gd name="T64" fmla="*/ 228 w 716"/>
                  <a:gd name="T65" fmla="*/ 280 h 716"/>
                  <a:gd name="T66" fmla="*/ 236 w 716"/>
                  <a:gd name="T67" fmla="*/ 284 h 716"/>
                  <a:gd name="T68" fmla="*/ 242 w 716"/>
                  <a:gd name="T69" fmla="*/ 282 h 716"/>
                  <a:gd name="T70" fmla="*/ 254 w 716"/>
                  <a:gd name="T71" fmla="*/ 328 h 716"/>
                  <a:gd name="T72" fmla="*/ 276 w 716"/>
                  <a:gd name="T73" fmla="*/ 366 h 716"/>
                  <a:gd name="T74" fmla="*/ 298 w 716"/>
                  <a:gd name="T75" fmla="*/ 420 h 716"/>
                  <a:gd name="T76" fmla="*/ 334 w 716"/>
                  <a:gd name="T77" fmla="*/ 432 h 716"/>
                  <a:gd name="T78" fmla="*/ 326 w 716"/>
                  <a:gd name="T79" fmla="*/ 444 h 716"/>
                  <a:gd name="T80" fmla="*/ 270 w 716"/>
                  <a:gd name="T81" fmla="*/ 412 h 716"/>
                  <a:gd name="T82" fmla="*/ 192 w 716"/>
                  <a:gd name="T83" fmla="*/ 458 h 716"/>
                  <a:gd name="T84" fmla="*/ 112 w 716"/>
                  <a:gd name="T85" fmla="*/ 500 h 716"/>
                  <a:gd name="T86" fmla="*/ 58 w 716"/>
                  <a:gd name="T87" fmla="*/ 546 h 716"/>
                  <a:gd name="T88" fmla="*/ 24 w 716"/>
                  <a:gd name="T89" fmla="*/ 604 h 716"/>
                  <a:gd name="T90" fmla="*/ 2 w 716"/>
                  <a:gd name="T91" fmla="*/ 688 h 716"/>
                  <a:gd name="T92" fmla="*/ 716 w 716"/>
                  <a:gd name="T93" fmla="*/ 716 h 716"/>
                  <a:gd name="T94" fmla="*/ 698 w 716"/>
                  <a:gd name="T95" fmla="*/ 622 h 716"/>
                  <a:gd name="T96" fmla="*/ 672 w 716"/>
                  <a:gd name="T97" fmla="*/ 566 h 716"/>
                  <a:gd name="T98" fmla="*/ 624 w 716"/>
                  <a:gd name="T99" fmla="*/ 514 h 716"/>
                  <a:gd name="T100" fmla="*/ 582 w 716"/>
                  <a:gd name="T101" fmla="*/ 488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716" h="716">
                    <a:moveTo>
                      <a:pt x="582" y="488"/>
                    </a:moveTo>
                    <a:lnTo>
                      <a:pt x="582" y="488"/>
                    </a:lnTo>
                    <a:lnTo>
                      <a:pt x="522" y="458"/>
                    </a:lnTo>
                    <a:lnTo>
                      <a:pt x="478" y="432"/>
                    </a:lnTo>
                    <a:lnTo>
                      <a:pt x="444" y="412"/>
                    </a:lnTo>
                    <a:lnTo>
                      <a:pt x="400" y="688"/>
                    </a:lnTo>
                    <a:lnTo>
                      <a:pt x="372" y="484"/>
                    </a:lnTo>
                    <a:lnTo>
                      <a:pt x="390" y="444"/>
                    </a:lnTo>
                    <a:lnTo>
                      <a:pt x="390" y="444"/>
                    </a:lnTo>
                    <a:lnTo>
                      <a:pt x="390" y="440"/>
                    </a:lnTo>
                    <a:lnTo>
                      <a:pt x="390" y="438"/>
                    </a:lnTo>
                    <a:lnTo>
                      <a:pt x="384" y="432"/>
                    </a:lnTo>
                    <a:lnTo>
                      <a:pt x="384" y="432"/>
                    </a:lnTo>
                    <a:lnTo>
                      <a:pt x="398" y="430"/>
                    </a:lnTo>
                    <a:lnTo>
                      <a:pt x="412" y="424"/>
                    </a:lnTo>
                    <a:lnTo>
                      <a:pt x="426" y="416"/>
                    </a:lnTo>
                    <a:lnTo>
                      <a:pt x="440" y="408"/>
                    </a:lnTo>
                    <a:lnTo>
                      <a:pt x="440" y="366"/>
                    </a:lnTo>
                    <a:lnTo>
                      <a:pt x="440" y="366"/>
                    </a:lnTo>
                    <a:lnTo>
                      <a:pt x="446" y="360"/>
                    </a:lnTo>
                    <a:lnTo>
                      <a:pt x="456" y="340"/>
                    </a:lnTo>
                    <a:lnTo>
                      <a:pt x="462" y="328"/>
                    </a:lnTo>
                    <a:lnTo>
                      <a:pt x="468" y="314"/>
                    </a:lnTo>
                    <a:lnTo>
                      <a:pt x="472" y="298"/>
                    </a:lnTo>
                    <a:lnTo>
                      <a:pt x="474" y="282"/>
                    </a:lnTo>
                    <a:lnTo>
                      <a:pt x="474" y="282"/>
                    </a:lnTo>
                    <a:lnTo>
                      <a:pt x="476" y="284"/>
                    </a:lnTo>
                    <a:lnTo>
                      <a:pt x="480" y="284"/>
                    </a:lnTo>
                    <a:lnTo>
                      <a:pt x="486" y="280"/>
                    </a:lnTo>
                    <a:lnTo>
                      <a:pt x="486" y="280"/>
                    </a:lnTo>
                    <a:lnTo>
                      <a:pt x="488" y="280"/>
                    </a:lnTo>
                    <a:lnTo>
                      <a:pt x="492" y="270"/>
                    </a:lnTo>
                    <a:lnTo>
                      <a:pt x="496" y="260"/>
                    </a:lnTo>
                    <a:lnTo>
                      <a:pt x="498" y="248"/>
                    </a:lnTo>
                    <a:lnTo>
                      <a:pt x="498" y="228"/>
                    </a:lnTo>
                    <a:lnTo>
                      <a:pt x="500" y="206"/>
                    </a:lnTo>
                    <a:lnTo>
                      <a:pt x="500" y="206"/>
                    </a:lnTo>
                    <a:lnTo>
                      <a:pt x="496" y="200"/>
                    </a:lnTo>
                    <a:lnTo>
                      <a:pt x="494" y="196"/>
                    </a:lnTo>
                    <a:lnTo>
                      <a:pt x="490" y="192"/>
                    </a:lnTo>
                    <a:lnTo>
                      <a:pt x="490" y="192"/>
                    </a:lnTo>
                    <a:lnTo>
                      <a:pt x="492" y="186"/>
                    </a:lnTo>
                    <a:lnTo>
                      <a:pt x="494" y="170"/>
                    </a:lnTo>
                    <a:lnTo>
                      <a:pt x="494" y="156"/>
                    </a:lnTo>
                    <a:lnTo>
                      <a:pt x="494" y="142"/>
                    </a:lnTo>
                    <a:lnTo>
                      <a:pt x="492" y="128"/>
                    </a:lnTo>
                    <a:lnTo>
                      <a:pt x="486" y="110"/>
                    </a:lnTo>
                    <a:lnTo>
                      <a:pt x="486" y="110"/>
                    </a:lnTo>
                    <a:lnTo>
                      <a:pt x="486" y="102"/>
                    </a:lnTo>
                    <a:lnTo>
                      <a:pt x="486" y="102"/>
                    </a:lnTo>
                    <a:lnTo>
                      <a:pt x="486" y="94"/>
                    </a:lnTo>
                    <a:lnTo>
                      <a:pt x="486" y="86"/>
                    </a:lnTo>
                    <a:lnTo>
                      <a:pt x="482" y="74"/>
                    </a:lnTo>
                    <a:lnTo>
                      <a:pt x="476" y="62"/>
                    </a:lnTo>
                    <a:lnTo>
                      <a:pt x="466" y="50"/>
                    </a:lnTo>
                    <a:lnTo>
                      <a:pt x="454" y="36"/>
                    </a:lnTo>
                    <a:lnTo>
                      <a:pt x="434" y="22"/>
                    </a:lnTo>
                    <a:lnTo>
                      <a:pt x="434" y="22"/>
                    </a:lnTo>
                    <a:lnTo>
                      <a:pt x="426" y="16"/>
                    </a:lnTo>
                    <a:lnTo>
                      <a:pt x="414" y="10"/>
                    </a:lnTo>
                    <a:lnTo>
                      <a:pt x="400" y="6"/>
                    </a:lnTo>
                    <a:lnTo>
                      <a:pt x="380" y="0"/>
                    </a:lnTo>
                    <a:lnTo>
                      <a:pt x="356" y="0"/>
                    </a:lnTo>
                    <a:lnTo>
                      <a:pt x="328" y="2"/>
                    </a:lnTo>
                    <a:lnTo>
                      <a:pt x="314" y="6"/>
                    </a:lnTo>
                    <a:lnTo>
                      <a:pt x="296" y="12"/>
                    </a:lnTo>
                    <a:lnTo>
                      <a:pt x="296" y="12"/>
                    </a:lnTo>
                    <a:lnTo>
                      <a:pt x="292" y="14"/>
                    </a:lnTo>
                    <a:lnTo>
                      <a:pt x="280" y="18"/>
                    </a:lnTo>
                    <a:lnTo>
                      <a:pt x="272" y="20"/>
                    </a:lnTo>
                    <a:lnTo>
                      <a:pt x="264" y="20"/>
                    </a:lnTo>
                    <a:lnTo>
                      <a:pt x="256" y="20"/>
                    </a:lnTo>
                    <a:lnTo>
                      <a:pt x="250" y="16"/>
                    </a:lnTo>
                    <a:lnTo>
                      <a:pt x="250" y="16"/>
                    </a:lnTo>
                    <a:lnTo>
                      <a:pt x="244" y="38"/>
                    </a:lnTo>
                    <a:lnTo>
                      <a:pt x="242" y="54"/>
                    </a:lnTo>
                    <a:lnTo>
                      <a:pt x="244" y="60"/>
                    </a:lnTo>
                    <a:lnTo>
                      <a:pt x="246" y="64"/>
                    </a:lnTo>
                    <a:lnTo>
                      <a:pt x="246" y="64"/>
                    </a:lnTo>
                    <a:lnTo>
                      <a:pt x="244" y="66"/>
                    </a:lnTo>
                    <a:lnTo>
                      <a:pt x="238" y="74"/>
                    </a:lnTo>
                    <a:lnTo>
                      <a:pt x="232" y="90"/>
                    </a:lnTo>
                    <a:lnTo>
                      <a:pt x="226" y="118"/>
                    </a:lnTo>
                    <a:lnTo>
                      <a:pt x="226" y="118"/>
                    </a:lnTo>
                    <a:lnTo>
                      <a:pt x="226" y="128"/>
                    </a:lnTo>
                    <a:lnTo>
                      <a:pt x="226" y="128"/>
                    </a:lnTo>
                    <a:lnTo>
                      <a:pt x="222" y="154"/>
                    </a:lnTo>
                    <a:lnTo>
                      <a:pt x="224" y="174"/>
                    </a:lnTo>
                    <a:lnTo>
                      <a:pt x="226" y="192"/>
                    </a:lnTo>
                    <a:lnTo>
                      <a:pt x="226" y="192"/>
                    </a:lnTo>
                    <a:lnTo>
                      <a:pt x="222" y="196"/>
                    </a:lnTo>
                    <a:lnTo>
                      <a:pt x="220" y="200"/>
                    </a:lnTo>
                    <a:lnTo>
                      <a:pt x="216" y="206"/>
                    </a:lnTo>
                    <a:lnTo>
                      <a:pt x="216" y="206"/>
                    </a:lnTo>
                    <a:lnTo>
                      <a:pt x="218" y="228"/>
                    </a:lnTo>
                    <a:lnTo>
                      <a:pt x="218" y="248"/>
                    </a:lnTo>
                    <a:lnTo>
                      <a:pt x="220" y="260"/>
                    </a:lnTo>
                    <a:lnTo>
                      <a:pt x="224" y="270"/>
                    </a:lnTo>
                    <a:lnTo>
                      <a:pt x="228" y="280"/>
                    </a:lnTo>
                    <a:lnTo>
                      <a:pt x="230" y="280"/>
                    </a:lnTo>
                    <a:lnTo>
                      <a:pt x="230" y="280"/>
                    </a:lnTo>
                    <a:lnTo>
                      <a:pt x="236" y="284"/>
                    </a:lnTo>
                    <a:lnTo>
                      <a:pt x="240" y="284"/>
                    </a:lnTo>
                    <a:lnTo>
                      <a:pt x="242" y="282"/>
                    </a:lnTo>
                    <a:lnTo>
                      <a:pt x="242" y="282"/>
                    </a:lnTo>
                    <a:lnTo>
                      <a:pt x="244" y="298"/>
                    </a:lnTo>
                    <a:lnTo>
                      <a:pt x="248" y="314"/>
                    </a:lnTo>
                    <a:lnTo>
                      <a:pt x="254" y="328"/>
                    </a:lnTo>
                    <a:lnTo>
                      <a:pt x="260" y="340"/>
                    </a:lnTo>
                    <a:lnTo>
                      <a:pt x="270" y="360"/>
                    </a:lnTo>
                    <a:lnTo>
                      <a:pt x="276" y="366"/>
                    </a:lnTo>
                    <a:lnTo>
                      <a:pt x="276" y="408"/>
                    </a:lnTo>
                    <a:lnTo>
                      <a:pt x="276" y="408"/>
                    </a:lnTo>
                    <a:lnTo>
                      <a:pt x="298" y="420"/>
                    </a:lnTo>
                    <a:lnTo>
                      <a:pt x="314" y="426"/>
                    </a:lnTo>
                    <a:lnTo>
                      <a:pt x="334" y="432"/>
                    </a:lnTo>
                    <a:lnTo>
                      <a:pt x="334" y="432"/>
                    </a:lnTo>
                    <a:lnTo>
                      <a:pt x="328" y="436"/>
                    </a:lnTo>
                    <a:lnTo>
                      <a:pt x="326" y="440"/>
                    </a:lnTo>
                    <a:lnTo>
                      <a:pt x="326" y="444"/>
                    </a:lnTo>
                    <a:lnTo>
                      <a:pt x="344" y="484"/>
                    </a:lnTo>
                    <a:lnTo>
                      <a:pt x="314" y="692"/>
                    </a:lnTo>
                    <a:lnTo>
                      <a:pt x="270" y="412"/>
                    </a:lnTo>
                    <a:lnTo>
                      <a:pt x="270" y="412"/>
                    </a:lnTo>
                    <a:lnTo>
                      <a:pt x="236" y="434"/>
                    </a:lnTo>
                    <a:lnTo>
                      <a:pt x="192" y="458"/>
                    </a:lnTo>
                    <a:lnTo>
                      <a:pt x="134" y="488"/>
                    </a:lnTo>
                    <a:lnTo>
                      <a:pt x="134" y="488"/>
                    </a:lnTo>
                    <a:lnTo>
                      <a:pt x="112" y="500"/>
                    </a:lnTo>
                    <a:lnTo>
                      <a:pt x="92" y="514"/>
                    </a:lnTo>
                    <a:lnTo>
                      <a:pt x="74" y="530"/>
                    </a:lnTo>
                    <a:lnTo>
                      <a:pt x="58" y="546"/>
                    </a:lnTo>
                    <a:lnTo>
                      <a:pt x="44" y="566"/>
                    </a:lnTo>
                    <a:lnTo>
                      <a:pt x="34" y="584"/>
                    </a:lnTo>
                    <a:lnTo>
                      <a:pt x="24" y="604"/>
                    </a:lnTo>
                    <a:lnTo>
                      <a:pt x="18" y="622"/>
                    </a:lnTo>
                    <a:lnTo>
                      <a:pt x="8" y="658"/>
                    </a:lnTo>
                    <a:lnTo>
                      <a:pt x="2" y="688"/>
                    </a:lnTo>
                    <a:lnTo>
                      <a:pt x="0" y="716"/>
                    </a:lnTo>
                    <a:lnTo>
                      <a:pt x="716" y="716"/>
                    </a:lnTo>
                    <a:lnTo>
                      <a:pt x="716" y="716"/>
                    </a:lnTo>
                    <a:lnTo>
                      <a:pt x="714" y="688"/>
                    </a:lnTo>
                    <a:lnTo>
                      <a:pt x="708" y="658"/>
                    </a:lnTo>
                    <a:lnTo>
                      <a:pt x="698" y="622"/>
                    </a:lnTo>
                    <a:lnTo>
                      <a:pt x="692" y="604"/>
                    </a:lnTo>
                    <a:lnTo>
                      <a:pt x="682" y="584"/>
                    </a:lnTo>
                    <a:lnTo>
                      <a:pt x="672" y="566"/>
                    </a:lnTo>
                    <a:lnTo>
                      <a:pt x="658" y="546"/>
                    </a:lnTo>
                    <a:lnTo>
                      <a:pt x="642" y="530"/>
                    </a:lnTo>
                    <a:lnTo>
                      <a:pt x="624" y="514"/>
                    </a:lnTo>
                    <a:lnTo>
                      <a:pt x="604" y="500"/>
                    </a:lnTo>
                    <a:lnTo>
                      <a:pt x="582" y="488"/>
                    </a:lnTo>
                    <a:lnTo>
                      <a:pt x="582" y="488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000"/>
              </a:p>
            </p:txBody>
          </p:sp>
          <p:sp>
            <p:nvSpPr>
              <p:cNvPr id="120" name="직사각형 119">
                <a:extLst>
                  <a:ext uri="{FF2B5EF4-FFF2-40B4-BE49-F238E27FC236}">
                    <a16:creationId xmlns:a16="http://schemas.microsoft.com/office/drawing/2014/main" id="{6DA06F01-2607-4904-A60C-50F5894F98C3}"/>
                  </a:ext>
                </a:extLst>
              </p:cNvPr>
              <p:cNvSpPr/>
              <p:nvPr/>
            </p:nvSpPr>
            <p:spPr>
              <a:xfrm>
                <a:off x="5715596" y="4615934"/>
                <a:ext cx="719267" cy="2403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1200" b="1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8497B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소속기관장</a:t>
                </a:r>
                <a:endParaRPr lang="ko-KR" altLang="en-US" sz="1200" b="1">
                  <a:solidFill>
                    <a:srgbClr val="8497B0"/>
                  </a:solidFill>
                </a:endParaRPr>
              </a:p>
            </p:txBody>
          </p:sp>
        </p:grpSp>
        <p:grpSp>
          <p:nvGrpSpPr>
            <p:cNvPr id="12" name="그룹 123">
              <a:extLst>
                <a:ext uri="{FF2B5EF4-FFF2-40B4-BE49-F238E27FC236}">
                  <a16:creationId xmlns:a16="http://schemas.microsoft.com/office/drawing/2014/main" id="{26A91893-578D-4906-A7A9-5C78D19F2905}"/>
                </a:ext>
              </a:extLst>
            </p:cNvPr>
            <p:cNvGrpSpPr/>
            <p:nvPr/>
          </p:nvGrpSpPr>
          <p:grpSpPr>
            <a:xfrm>
              <a:off x="1855185" y="3708520"/>
              <a:ext cx="719267" cy="1147727"/>
              <a:chOff x="2556225" y="3708520"/>
              <a:chExt cx="719267" cy="1147727"/>
            </a:xfrm>
          </p:grpSpPr>
          <p:grpSp>
            <p:nvGrpSpPr>
              <p:cNvPr id="13" name="그룹 113">
                <a:extLst>
                  <a:ext uri="{FF2B5EF4-FFF2-40B4-BE49-F238E27FC236}">
                    <a16:creationId xmlns:a16="http://schemas.microsoft.com/office/drawing/2014/main" id="{E628D0ED-8556-4AA5-B9AD-70B95A474B7F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2658853" y="3708520"/>
                <a:ext cx="514001" cy="844367"/>
                <a:chOff x="3479051" y="4371570"/>
                <a:chExt cx="1138323" cy="1869963"/>
              </a:xfrm>
              <a:solidFill>
                <a:schemeClr val="tx2">
                  <a:lumMod val="60000"/>
                  <a:lumOff val="40000"/>
                </a:schemeClr>
              </a:solidFill>
            </p:grpSpPr>
            <p:sp>
              <p:nvSpPr>
                <p:cNvPr id="115" name="Oval 5">
                  <a:extLst>
                    <a:ext uri="{FF2B5EF4-FFF2-40B4-BE49-F238E27FC236}">
                      <a16:creationId xmlns:a16="http://schemas.microsoft.com/office/drawing/2014/main" id="{A9532F37-E314-4FC4-8C88-E85DE415923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79896" y="4371570"/>
                  <a:ext cx="336633" cy="33663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000"/>
                </a:p>
              </p:txBody>
            </p:sp>
            <p:sp>
              <p:nvSpPr>
                <p:cNvPr id="116" name="Freeform 6">
                  <a:extLst>
                    <a:ext uri="{FF2B5EF4-FFF2-40B4-BE49-F238E27FC236}">
                      <a16:creationId xmlns:a16="http://schemas.microsoft.com/office/drawing/2014/main" id="{2D393AA5-4084-4A14-913B-450FC24255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79051" y="4787982"/>
                  <a:ext cx="1138323" cy="1453551"/>
                </a:xfrm>
                <a:custGeom>
                  <a:avLst/>
                  <a:gdLst>
                    <a:gd name="T0" fmla="*/ 1406 w 1429"/>
                    <a:gd name="T1" fmla="*/ 519 h 1822"/>
                    <a:gd name="T2" fmla="*/ 1187 w 1429"/>
                    <a:gd name="T3" fmla="*/ 519 h 1822"/>
                    <a:gd name="T4" fmla="*/ 1168 w 1429"/>
                    <a:gd name="T5" fmla="*/ 499 h 1822"/>
                    <a:gd name="T6" fmla="*/ 751 w 1429"/>
                    <a:gd name="T7" fmla="*/ 3 h 1822"/>
                    <a:gd name="T8" fmla="*/ 728 w 1429"/>
                    <a:gd name="T9" fmla="*/ 26 h 1822"/>
                    <a:gd name="T10" fmla="*/ 754 w 1429"/>
                    <a:gd name="T11" fmla="*/ 496 h 1822"/>
                    <a:gd name="T12" fmla="*/ 731 w 1429"/>
                    <a:gd name="T13" fmla="*/ 522 h 1822"/>
                    <a:gd name="T14" fmla="*/ 672 w 1429"/>
                    <a:gd name="T15" fmla="*/ 522 h 1822"/>
                    <a:gd name="T16" fmla="*/ 648 w 1429"/>
                    <a:gd name="T17" fmla="*/ 496 h 1822"/>
                    <a:gd name="T18" fmla="*/ 675 w 1429"/>
                    <a:gd name="T19" fmla="*/ 23 h 1822"/>
                    <a:gd name="T20" fmla="*/ 652 w 1429"/>
                    <a:gd name="T21" fmla="*/ 0 h 1822"/>
                    <a:gd name="T22" fmla="*/ 225 w 1429"/>
                    <a:gd name="T23" fmla="*/ 496 h 1822"/>
                    <a:gd name="T24" fmla="*/ 205 w 1429"/>
                    <a:gd name="T25" fmla="*/ 516 h 1822"/>
                    <a:gd name="T26" fmla="*/ 20 w 1429"/>
                    <a:gd name="T27" fmla="*/ 516 h 1822"/>
                    <a:gd name="T28" fmla="*/ 0 w 1429"/>
                    <a:gd name="T29" fmla="*/ 536 h 1822"/>
                    <a:gd name="T30" fmla="*/ 0 w 1429"/>
                    <a:gd name="T31" fmla="*/ 645 h 1822"/>
                    <a:gd name="T32" fmla="*/ 20 w 1429"/>
                    <a:gd name="T33" fmla="*/ 665 h 1822"/>
                    <a:gd name="T34" fmla="*/ 70 w 1429"/>
                    <a:gd name="T35" fmla="*/ 665 h 1822"/>
                    <a:gd name="T36" fmla="*/ 89 w 1429"/>
                    <a:gd name="T37" fmla="*/ 684 h 1822"/>
                    <a:gd name="T38" fmla="*/ 189 w 1429"/>
                    <a:gd name="T39" fmla="*/ 1802 h 1822"/>
                    <a:gd name="T40" fmla="*/ 209 w 1429"/>
                    <a:gd name="T41" fmla="*/ 1822 h 1822"/>
                    <a:gd name="T42" fmla="*/ 1217 w 1429"/>
                    <a:gd name="T43" fmla="*/ 1822 h 1822"/>
                    <a:gd name="T44" fmla="*/ 1237 w 1429"/>
                    <a:gd name="T45" fmla="*/ 1802 h 1822"/>
                    <a:gd name="T46" fmla="*/ 1336 w 1429"/>
                    <a:gd name="T47" fmla="*/ 684 h 1822"/>
                    <a:gd name="T48" fmla="*/ 1356 w 1429"/>
                    <a:gd name="T49" fmla="*/ 665 h 1822"/>
                    <a:gd name="T50" fmla="*/ 1406 w 1429"/>
                    <a:gd name="T51" fmla="*/ 665 h 1822"/>
                    <a:gd name="T52" fmla="*/ 1426 w 1429"/>
                    <a:gd name="T53" fmla="*/ 645 h 1822"/>
                    <a:gd name="T54" fmla="*/ 1426 w 1429"/>
                    <a:gd name="T55" fmla="*/ 536 h 1822"/>
                    <a:gd name="T56" fmla="*/ 1406 w 1429"/>
                    <a:gd name="T57" fmla="*/ 519 h 1822"/>
                    <a:gd name="T58" fmla="*/ 476 w 1429"/>
                    <a:gd name="T59" fmla="*/ 496 h 1822"/>
                    <a:gd name="T60" fmla="*/ 457 w 1429"/>
                    <a:gd name="T61" fmla="*/ 516 h 1822"/>
                    <a:gd name="T62" fmla="*/ 414 w 1429"/>
                    <a:gd name="T63" fmla="*/ 516 h 1822"/>
                    <a:gd name="T64" fmla="*/ 394 w 1429"/>
                    <a:gd name="T65" fmla="*/ 493 h 1822"/>
                    <a:gd name="T66" fmla="*/ 440 w 1429"/>
                    <a:gd name="T67" fmla="*/ 360 h 1822"/>
                    <a:gd name="T68" fmla="*/ 480 w 1429"/>
                    <a:gd name="T69" fmla="*/ 370 h 1822"/>
                    <a:gd name="T70" fmla="*/ 480 w 1429"/>
                    <a:gd name="T71" fmla="*/ 496 h 1822"/>
                    <a:gd name="T72" fmla="*/ 476 w 1429"/>
                    <a:gd name="T73" fmla="*/ 496 h 1822"/>
                    <a:gd name="T74" fmla="*/ 982 w 1429"/>
                    <a:gd name="T75" fmla="*/ 519 h 1822"/>
                    <a:gd name="T76" fmla="*/ 939 w 1429"/>
                    <a:gd name="T77" fmla="*/ 519 h 1822"/>
                    <a:gd name="T78" fmla="*/ 920 w 1429"/>
                    <a:gd name="T79" fmla="*/ 499 h 1822"/>
                    <a:gd name="T80" fmla="*/ 920 w 1429"/>
                    <a:gd name="T81" fmla="*/ 374 h 1822"/>
                    <a:gd name="T82" fmla="*/ 959 w 1429"/>
                    <a:gd name="T83" fmla="*/ 364 h 1822"/>
                    <a:gd name="T84" fmla="*/ 1006 w 1429"/>
                    <a:gd name="T85" fmla="*/ 496 h 1822"/>
                    <a:gd name="T86" fmla="*/ 982 w 1429"/>
                    <a:gd name="T87" fmla="*/ 519 h 18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1429" h="1822">
                      <a:moveTo>
                        <a:pt x="1406" y="519"/>
                      </a:moveTo>
                      <a:cubicBezTo>
                        <a:pt x="1187" y="519"/>
                        <a:pt x="1187" y="519"/>
                        <a:pt x="1187" y="519"/>
                      </a:cubicBezTo>
                      <a:cubicBezTo>
                        <a:pt x="1178" y="519"/>
                        <a:pt x="1168" y="512"/>
                        <a:pt x="1168" y="499"/>
                      </a:cubicBezTo>
                      <a:cubicBezTo>
                        <a:pt x="1141" y="238"/>
                        <a:pt x="969" y="33"/>
                        <a:pt x="751" y="3"/>
                      </a:cubicBezTo>
                      <a:cubicBezTo>
                        <a:pt x="738" y="0"/>
                        <a:pt x="728" y="13"/>
                        <a:pt x="728" y="26"/>
                      </a:cubicBezTo>
                      <a:cubicBezTo>
                        <a:pt x="754" y="496"/>
                        <a:pt x="754" y="496"/>
                        <a:pt x="754" y="496"/>
                      </a:cubicBezTo>
                      <a:cubicBezTo>
                        <a:pt x="754" y="509"/>
                        <a:pt x="744" y="522"/>
                        <a:pt x="731" y="522"/>
                      </a:cubicBezTo>
                      <a:cubicBezTo>
                        <a:pt x="672" y="522"/>
                        <a:pt x="672" y="522"/>
                        <a:pt x="672" y="522"/>
                      </a:cubicBezTo>
                      <a:cubicBezTo>
                        <a:pt x="658" y="522"/>
                        <a:pt x="648" y="509"/>
                        <a:pt x="648" y="496"/>
                      </a:cubicBezTo>
                      <a:cubicBezTo>
                        <a:pt x="675" y="23"/>
                        <a:pt x="675" y="23"/>
                        <a:pt x="675" y="23"/>
                      </a:cubicBezTo>
                      <a:cubicBezTo>
                        <a:pt x="675" y="10"/>
                        <a:pt x="665" y="0"/>
                        <a:pt x="652" y="0"/>
                      </a:cubicBezTo>
                      <a:cubicBezTo>
                        <a:pt x="430" y="23"/>
                        <a:pt x="252" y="231"/>
                        <a:pt x="225" y="496"/>
                      </a:cubicBezTo>
                      <a:cubicBezTo>
                        <a:pt x="225" y="506"/>
                        <a:pt x="215" y="516"/>
                        <a:pt x="205" y="516"/>
                      </a:cubicBezTo>
                      <a:cubicBezTo>
                        <a:pt x="20" y="516"/>
                        <a:pt x="20" y="516"/>
                        <a:pt x="20" y="516"/>
                      </a:cubicBezTo>
                      <a:cubicBezTo>
                        <a:pt x="10" y="516"/>
                        <a:pt x="0" y="526"/>
                        <a:pt x="0" y="536"/>
                      </a:cubicBezTo>
                      <a:cubicBezTo>
                        <a:pt x="0" y="645"/>
                        <a:pt x="0" y="645"/>
                        <a:pt x="0" y="645"/>
                      </a:cubicBezTo>
                      <a:cubicBezTo>
                        <a:pt x="0" y="655"/>
                        <a:pt x="10" y="665"/>
                        <a:pt x="20" y="665"/>
                      </a:cubicBezTo>
                      <a:cubicBezTo>
                        <a:pt x="70" y="665"/>
                        <a:pt x="70" y="665"/>
                        <a:pt x="70" y="665"/>
                      </a:cubicBezTo>
                      <a:cubicBezTo>
                        <a:pt x="80" y="665"/>
                        <a:pt x="89" y="671"/>
                        <a:pt x="89" y="684"/>
                      </a:cubicBezTo>
                      <a:cubicBezTo>
                        <a:pt x="189" y="1802"/>
                        <a:pt x="189" y="1802"/>
                        <a:pt x="189" y="1802"/>
                      </a:cubicBezTo>
                      <a:cubicBezTo>
                        <a:pt x="189" y="1812"/>
                        <a:pt x="199" y="1822"/>
                        <a:pt x="209" y="1822"/>
                      </a:cubicBezTo>
                      <a:cubicBezTo>
                        <a:pt x="1217" y="1822"/>
                        <a:pt x="1217" y="1822"/>
                        <a:pt x="1217" y="1822"/>
                      </a:cubicBezTo>
                      <a:cubicBezTo>
                        <a:pt x="1227" y="1822"/>
                        <a:pt x="1237" y="1815"/>
                        <a:pt x="1237" y="1802"/>
                      </a:cubicBezTo>
                      <a:cubicBezTo>
                        <a:pt x="1336" y="684"/>
                        <a:pt x="1336" y="684"/>
                        <a:pt x="1336" y="684"/>
                      </a:cubicBezTo>
                      <a:cubicBezTo>
                        <a:pt x="1336" y="675"/>
                        <a:pt x="1346" y="665"/>
                        <a:pt x="1356" y="665"/>
                      </a:cubicBezTo>
                      <a:cubicBezTo>
                        <a:pt x="1406" y="665"/>
                        <a:pt x="1406" y="665"/>
                        <a:pt x="1406" y="665"/>
                      </a:cubicBezTo>
                      <a:cubicBezTo>
                        <a:pt x="1416" y="665"/>
                        <a:pt x="1426" y="655"/>
                        <a:pt x="1426" y="645"/>
                      </a:cubicBezTo>
                      <a:cubicBezTo>
                        <a:pt x="1426" y="536"/>
                        <a:pt x="1426" y="536"/>
                        <a:pt x="1426" y="536"/>
                      </a:cubicBezTo>
                      <a:cubicBezTo>
                        <a:pt x="1429" y="526"/>
                        <a:pt x="1419" y="519"/>
                        <a:pt x="1406" y="519"/>
                      </a:cubicBezTo>
                      <a:close/>
                      <a:moveTo>
                        <a:pt x="476" y="496"/>
                      </a:moveTo>
                      <a:cubicBezTo>
                        <a:pt x="476" y="506"/>
                        <a:pt x="467" y="516"/>
                        <a:pt x="457" y="516"/>
                      </a:cubicBezTo>
                      <a:cubicBezTo>
                        <a:pt x="414" y="516"/>
                        <a:pt x="414" y="516"/>
                        <a:pt x="414" y="516"/>
                      </a:cubicBezTo>
                      <a:cubicBezTo>
                        <a:pt x="400" y="516"/>
                        <a:pt x="390" y="503"/>
                        <a:pt x="394" y="493"/>
                      </a:cubicBezTo>
                      <a:cubicBezTo>
                        <a:pt x="400" y="446"/>
                        <a:pt x="417" y="400"/>
                        <a:pt x="440" y="360"/>
                      </a:cubicBezTo>
                      <a:cubicBezTo>
                        <a:pt x="450" y="340"/>
                        <a:pt x="480" y="350"/>
                        <a:pt x="480" y="370"/>
                      </a:cubicBezTo>
                      <a:cubicBezTo>
                        <a:pt x="480" y="496"/>
                        <a:pt x="480" y="496"/>
                        <a:pt x="480" y="496"/>
                      </a:cubicBezTo>
                      <a:lnTo>
                        <a:pt x="476" y="496"/>
                      </a:lnTo>
                      <a:close/>
                      <a:moveTo>
                        <a:pt x="982" y="519"/>
                      </a:moveTo>
                      <a:cubicBezTo>
                        <a:pt x="939" y="519"/>
                        <a:pt x="939" y="519"/>
                        <a:pt x="939" y="519"/>
                      </a:cubicBezTo>
                      <a:cubicBezTo>
                        <a:pt x="930" y="519"/>
                        <a:pt x="920" y="509"/>
                        <a:pt x="920" y="499"/>
                      </a:cubicBezTo>
                      <a:cubicBezTo>
                        <a:pt x="920" y="374"/>
                        <a:pt x="920" y="374"/>
                        <a:pt x="920" y="374"/>
                      </a:cubicBezTo>
                      <a:cubicBezTo>
                        <a:pt x="920" y="354"/>
                        <a:pt x="949" y="344"/>
                        <a:pt x="959" y="364"/>
                      </a:cubicBezTo>
                      <a:cubicBezTo>
                        <a:pt x="982" y="403"/>
                        <a:pt x="996" y="446"/>
                        <a:pt x="1006" y="496"/>
                      </a:cubicBezTo>
                      <a:cubicBezTo>
                        <a:pt x="1006" y="506"/>
                        <a:pt x="996" y="519"/>
                        <a:pt x="982" y="5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sz="2000"/>
                </a:p>
              </p:txBody>
            </p:sp>
          </p:grpSp>
          <p:sp>
            <p:nvSpPr>
              <p:cNvPr id="121" name="직사각형 120">
                <a:extLst>
                  <a:ext uri="{FF2B5EF4-FFF2-40B4-BE49-F238E27FC236}">
                    <a16:creationId xmlns:a16="http://schemas.microsoft.com/office/drawing/2014/main" id="{FB96805F-3C23-4023-BFEE-EBD421FD5FFC}"/>
                  </a:ext>
                </a:extLst>
              </p:cNvPr>
              <p:cNvSpPr/>
              <p:nvPr/>
            </p:nvSpPr>
            <p:spPr>
              <a:xfrm>
                <a:off x="2556225" y="4615934"/>
                <a:ext cx="719267" cy="2403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1200" b="1" spc="-7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rgbClr val="8497B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외부강의자</a:t>
                </a:r>
                <a:endParaRPr lang="ko-KR" altLang="en-US" sz="1200" b="1">
                  <a:solidFill>
                    <a:srgbClr val="8497B0"/>
                  </a:solidFill>
                </a:endParaRPr>
              </a:p>
            </p:txBody>
          </p:sp>
        </p:grpSp>
      </p:grpSp>
      <p:grpSp>
        <p:nvGrpSpPr>
          <p:cNvPr id="14" name="Group 4">
            <a:extLst>
              <a:ext uri="{FF2B5EF4-FFF2-40B4-BE49-F238E27FC236}">
                <a16:creationId xmlns:a16="http://schemas.microsoft.com/office/drawing/2014/main" id="{513A7CD0-3B3B-4913-86CD-5FCD255D7D8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261921" y="3100181"/>
            <a:ext cx="241540" cy="197031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130" name="Freeform 5">
              <a:extLst>
                <a:ext uri="{FF2B5EF4-FFF2-40B4-BE49-F238E27FC236}">
                  <a16:creationId xmlns:a16="http://schemas.microsoft.com/office/drawing/2014/main" id="{D6265562-B7DD-4EB8-811D-7FB11F7313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31" name="Freeform 6">
              <a:extLst>
                <a:ext uri="{FF2B5EF4-FFF2-40B4-BE49-F238E27FC236}">
                  <a16:creationId xmlns:a16="http://schemas.microsoft.com/office/drawing/2014/main" id="{A37ADDD5-64EA-4F2D-8C33-0F8190AC61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grpSp>
        <p:nvGrpSpPr>
          <p:cNvPr id="15" name="그룹 134">
            <a:extLst>
              <a:ext uri="{FF2B5EF4-FFF2-40B4-BE49-F238E27FC236}">
                <a16:creationId xmlns:a16="http://schemas.microsoft.com/office/drawing/2014/main" id="{EF94A1EA-BFBF-4B94-ADBA-86F79BFB98CD}"/>
              </a:ext>
            </a:extLst>
          </p:cNvPr>
          <p:cNvGrpSpPr/>
          <p:nvPr/>
        </p:nvGrpSpPr>
        <p:grpSpPr>
          <a:xfrm>
            <a:off x="846568" y="3421877"/>
            <a:ext cx="1170130" cy="690086"/>
            <a:chOff x="1295400" y="3519962"/>
            <a:chExt cx="1015154" cy="598689"/>
          </a:xfrm>
        </p:grpSpPr>
        <p:sp>
          <p:nvSpPr>
            <p:cNvPr id="133" name="사각형: 둥근 모서리 132">
              <a:extLst>
                <a:ext uri="{FF2B5EF4-FFF2-40B4-BE49-F238E27FC236}">
                  <a16:creationId xmlns:a16="http://schemas.microsoft.com/office/drawing/2014/main" id="{2A5BA937-CD48-48AA-8F64-E9799D2CDAD9}"/>
                </a:ext>
              </a:extLst>
            </p:cNvPr>
            <p:cNvSpPr/>
            <p:nvPr/>
          </p:nvSpPr>
          <p:spPr>
            <a:xfrm>
              <a:off x="1295400" y="3519962"/>
              <a:ext cx="892352" cy="598689"/>
            </a:xfrm>
            <a:prstGeom prst="roundRect">
              <a:avLst>
                <a:gd name="adj" fmla="val 12364"/>
              </a:avLst>
            </a:prstGeom>
            <a:solidFill>
              <a:schemeClr val="bg2"/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r"/>
              <a:r>
                <a:rPr lang="ko-KR" altLang="en-US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497B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직무 관련</a:t>
              </a:r>
              <a:br>
                <a: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497B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497B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외부강의 </a:t>
              </a:r>
              <a:br>
                <a: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497B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사례금</a:t>
              </a:r>
              <a:r>
                <a:rPr lang="en-US" altLang="ko-KR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200" b="1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제한</a:t>
              </a:r>
            </a:p>
          </p:txBody>
        </p:sp>
        <p:sp>
          <p:nvSpPr>
            <p:cNvPr id="134" name="이등변 삼각형 133">
              <a:extLst>
                <a:ext uri="{FF2B5EF4-FFF2-40B4-BE49-F238E27FC236}">
                  <a16:creationId xmlns:a16="http://schemas.microsoft.com/office/drawing/2014/main" id="{3E015084-FAA4-4099-8276-B4C92448F153}"/>
                </a:ext>
              </a:extLst>
            </p:cNvPr>
            <p:cNvSpPr/>
            <p:nvPr/>
          </p:nvSpPr>
          <p:spPr>
            <a:xfrm rot="5400000">
              <a:off x="2114550" y="3746161"/>
              <a:ext cx="210523" cy="181485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7D4A6BE0-B9F3-4084-A1BC-A0A1318CBF42}"/>
              </a:ext>
            </a:extLst>
          </p:cNvPr>
          <p:cNvSpPr txBox="1"/>
          <p:nvPr/>
        </p:nvSpPr>
        <p:spPr>
          <a:xfrm>
            <a:off x="292648" y="270447"/>
            <a:ext cx="817003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000" spc="-150" dirty="0" err="1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외부강의등</a:t>
            </a:r>
            <a:r>
              <a:rPr lang="ko-KR" altLang="en-US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제한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신고의무</a:t>
            </a:r>
            <a:r>
              <a:rPr lang="en-US" altLang="ko-KR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(</a:t>
            </a:r>
            <a:r>
              <a: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법 제</a:t>
            </a:r>
            <a:r>
              <a:rPr lang="en-US" altLang="ko-KR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10</a:t>
            </a:r>
            <a:r>
              <a: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조제</a:t>
            </a:r>
            <a:r>
              <a:rPr lang="en-US" altLang="ko-KR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2</a:t>
            </a:r>
            <a:r>
              <a:rPr lang="ko-KR" altLang="en-US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항</a:t>
            </a:r>
            <a:r>
              <a:rPr lang="en-US" altLang="ko-KR" sz="20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rPr>
              <a:t>)</a:t>
            </a:r>
            <a:endParaRPr lang="ko-KR" altLang="en-US" sz="2000" b="1" spc="-150" dirty="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prstClr val="white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맑은 고딕"/>
            </a:endParaRPr>
          </a:p>
          <a:p>
            <a:pPr>
              <a:defRPr/>
            </a:pPr>
            <a:endParaRPr lang="ko-KR" altLang="en-US" sz="2900" b="1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+mj-ea"/>
              <a:ea typeface="+mj-ea"/>
            </a:endParaRPr>
          </a:p>
        </p:txBody>
      </p:sp>
      <p:grpSp>
        <p:nvGrpSpPr>
          <p:cNvPr id="51" name="그룹 99">
            <a:extLst>
              <a:ext uri="{FF2B5EF4-FFF2-40B4-BE49-F238E27FC236}">
                <a16:creationId xmlns:a16="http://schemas.microsoft.com/office/drawing/2014/main" id="{CE3B08B2-E626-4B3A-B976-0887ACE013FC}"/>
              </a:ext>
            </a:extLst>
          </p:cNvPr>
          <p:cNvGrpSpPr/>
          <p:nvPr/>
        </p:nvGrpSpPr>
        <p:grpSpPr>
          <a:xfrm>
            <a:off x="1311664" y="5312838"/>
            <a:ext cx="6680870" cy="803708"/>
            <a:chOff x="682667" y="2882531"/>
            <a:chExt cx="7777288" cy="956044"/>
          </a:xfrm>
        </p:grpSpPr>
        <p:sp>
          <p:nvSpPr>
            <p:cNvPr id="56" name="모서리가 둥근 직사각형 42">
              <a:extLst>
                <a:ext uri="{FF2B5EF4-FFF2-40B4-BE49-F238E27FC236}">
                  <a16:creationId xmlns:a16="http://schemas.microsoft.com/office/drawing/2014/main" id="{3C4C2DE6-1B2D-4C3E-BD14-5E422AED9A4E}"/>
                </a:ext>
              </a:extLst>
            </p:cNvPr>
            <p:cNvSpPr/>
            <p:nvPr/>
          </p:nvSpPr>
          <p:spPr>
            <a:xfrm>
              <a:off x="682667" y="2882531"/>
              <a:ext cx="7777288" cy="956044"/>
            </a:xfrm>
            <a:prstGeom prst="roundRect">
              <a:avLst>
                <a:gd name="adj" fmla="val 13150"/>
              </a:avLst>
            </a:prstGeom>
            <a:solidFill>
              <a:schemeClr val="bg1"/>
            </a:solidFill>
            <a:ln w="12700" algn="ctr">
              <a:solidFill>
                <a:schemeClr val="accent6">
                  <a:lumMod val="75000"/>
                </a:schemeClr>
              </a:solidFill>
              <a:miter lim="800000"/>
              <a:headEnd/>
              <a:tailEnd/>
            </a:ln>
            <a:effectLst>
              <a:outerShdw blurRad="203200" algn="ctr" rotWithShape="0">
                <a:prstClr val="black">
                  <a:alpha val="40000"/>
                </a:prstClr>
              </a:outerShdw>
            </a:effectLst>
          </p:spPr>
          <p:txBody>
            <a:bodyPr wrap="none" tIns="72000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endParaRPr lang="ko-KR" altLang="en-US" sz="1400" b="1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C2AA2EFD-3E60-441C-A3D3-6A7BA73B8606}"/>
                </a:ext>
              </a:extLst>
            </p:cNvPr>
            <p:cNvSpPr txBox="1"/>
            <p:nvPr/>
          </p:nvSpPr>
          <p:spPr>
            <a:xfrm>
              <a:off x="873501" y="3138541"/>
              <a:ext cx="7289493" cy="52632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ko-KR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※  </a:t>
              </a:r>
              <a:r>
                <a:rPr lang="ko-KR" altLang="en-US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국가 또는 지방자치단체에서 요청하는 경우 신고의무만 제외</a:t>
              </a:r>
              <a:endParaRPr lang="en-US" altLang="ko-KR" b="1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lvl="0" algn="ctr" defTabSz="914400">
                <a:defRPr/>
              </a:pPr>
              <a:r>
                <a:rPr lang="en-US" altLang="ko-KR" sz="16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6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</a:t>
              </a:r>
              <a:r>
                <a:rPr lang="en-US" altLang="ko-KR" sz="16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6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기관 내부규정으로 신고의무를 두는 경우 별도로 준수 필요</a:t>
              </a:r>
              <a:r>
                <a:rPr lang="en-US" altLang="ko-KR" sz="16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ko-KR" altLang="en-US" sz="1600" b="1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730238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>
            <a:extLst>
              <a:ext uri="{FF2B5EF4-FFF2-40B4-BE49-F238E27FC236}">
                <a16:creationId xmlns:a16="http://schemas.microsoft.com/office/drawing/2014/main" id="{9FD37DDC-FDDB-49F9-A418-51F485F5E5D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165805" y="4712689"/>
            <a:ext cx="810575" cy="686715"/>
            <a:chOff x="3657" y="1725"/>
            <a:chExt cx="589" cy="499"/>
          </a:xfrm>
          <a:solidFill>
            <a:schemeClr val="accent6">
              <a:lumMod val="50000"/>
            </a:schemeClr>
          </a:solidFill>
        </p:grpSpPr>
        <p:sp>
          <p:nvSpPr>
            <p:cNvPr id="68" name="Freeform 9">
              <a:extLst>
                <a:ext uri="{FF2B5EF4-FFF2-40B4-BE49-F238E27FC236}">
                  <a16:creationId xmlns:a16="http://schemas.microsoft.com/office/drawing/2014/main" id="{69912C54-F2BB-4769-BD18-DBCBDEF01A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1978"/>
              <a:ext cx="90" cy="50"/>
            </a:xfrm>
            <a:custGeom>
              <a:avLst/>
              <a:gdLst>
                <a:gd name="T0" fmla="*/ 44 w 90"/>
                <a:gd name="T1" fmla="*/ 0 h 50"/>
                <a:gd name="T2" fmla="*/ 44 w 90"/>
                <a:gd name="T3" fmla="*/ 0 h 50"/>
                <a:gd name="T4" fmla="*/ 28 w 90"/>
                <a:gd name="T5" fmla="*/ 2 h 50"/>
                <a:gd name="T6" fmla="*/ 13 w 90"/>
                <a:gd name="T7" fmla="*/ 6 h 50"/>
                <a:gd name="T8" fmla="*/ 8 w 90"/>
                <a:gd name="T9" fmla="*/ 8 h 50"/>
                <a:gd name="T10" fmla="*/ 3 w 90"/>
                <a:gd name="T11" fmla="*/ 10 h 50"/>
                <a:gd name="T12" fmla="*/ 0 w 90"/>
                <a:gd name="T13" fmla="*/ 13 h 50"/>
                <a:gd name="T14" fmla="*/ 0 w 90"/>
                <a:gd name="T15" fmla="*/ 18 h 50"/>
                <a:gd name="T16" fmla="*/ 0 w 90"/>
                <a:gd name="T17" fmla="*/ 34 h 50"/>
                <a:gd name="T18" fmla="*/ 0 w 90"/>
                <a:gd name="T19" fmla="*/ 34 h 50"/>
                <a:gd name="T20" fmla="*/ 0 w 90"/>
                <a:gd name="T21" fmla="*/ 34 h 50"/>
                <a:gd name="T22" fmla="*/ 0 w 90"/>
                <a:gd name="T23" fmla="*/ 37 h 50"/>
                <a:gd name="T24" fmla="*/ 3 w 90"/>
                <a:gd name="T25" fmla="*/ 40 h 50"/>
                <a:gd name="T26" fmla="*/ 8 w 90"/>
                <a:gd name="T27" fmla="*/ 43 h 50"/>
                <a:gd name="T28" fmla="*/ 13 w 90"/>
                <a:gd name="T29" fmla="*/ 46 h 50"/>
                <a:gd name="T30" fmla="*/ 28 w 90"/>
                <a:gd name="T31" fmla="*/ 49 h 50"/>
                <a:gd name="T32" fmla="*/ 44 w 90"/>
                <a:gd name="T33" fmla="*/ 50 h 50"/>
                <a:gd name="T34" fmla="*/ 44 w 90"/>
                <a:gd name="T35" fmla="*/ 50 h 50"/>
                <a:gd name="T36" fmla="*/ 62 w 90"/>
                <a:gd name="T37" fmla="*/ 49 h 50"/>
                <a:gd name="T38" fmla="*/ 77 w 90"/>
                <a:gd name="T39" fmla="*/ 46 h 50"/>
                <a:gd name="T40" fmla="*/ 83 w 90"/>
                <a:gd name="T41" fmla="*/ 43 h 50"/>
                <a:gd name="T42" fmla="*/ 87 w 90"/>
                <a:gd name="T43" fmla="*/ 40 h 50"/>
                <a:gd name="T44" fmla="*/ 89 w 90"/>
                <a:gd name="T45" fmla="*/ 37 h 50"/>
                <a:gd name="T46" fmla="*/ 90 w 90"/>
                <a:gd name="T47" fmla="*/ 34 h 50"/>
                <a:gd name="T48" fmla="*/ 90 w 90"/>
                <a:gd name="T49" fmla="*/ 34 h 50"/>
                <a:gd name="T50" fmla="*/ 90 w 90"/>
                <a:gd name="T51" fmla="*/ 18 h 50"/>
                <a:gd name="T52" fmla="*/ 90 w 90"/>
                <a:gd name="T53" fmla="*/ 18 h 50"/>
                <a:gd name="T54" fmla="*/ 89 w 90"/>
                <a:gd name="T55" fmla="*/ 13 h 50"/>
                <a:gd name="T56" fmla="*/ 87 w 90"/>
                <a:gd name="T57" fmla="*/ 10 h 50"/>
                <a:gd name="T58" fmla="*/ 83 w 90"/>
                <a:gd name="T59" fmla="*/ 8 h 50"/>
                <a:gd name="T60" fmla="*/ 77 w 90"/>
                <a:gd name="T61" fmla="*/ 6 h 50"/>
                <a:gd name="T62" fmla="*/ 62 w 90"/>
                <a:gd name="T63" fmla="*/ 2 h 50"/>
                <a:gd name="T64" fmla="*/ 44 w 90"/>
                <a:gd name="T65" fmla="*/ 0 h 50"/>
                <a:gd name="T66" fmla="*/ 44 w 90"/>
                <a:gd name="T6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50">
                  <a:moveTo>
                    <a:pt x="44" y="0"/>
                  </a:moveTo>
                  <a:lnTo>
                    <a:pt x="44" y="0"/>
                  </a:lnTo>
                  <a:lnTo>
                    <a:pt x="28" y="2"/>
                  </a:lnTo>
                  <a:lnTo>
                    <a:pt x="13" y="6"/>
                  </a:lnTo>
                  <a:lnTo>
                    <a:pt x="8" y="8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3"/>
                  </a:lnTo>
                  <a:lnTo>
                    <a:pt x="13" y="46"/>
                  </a:lnTo>
                  <a:lnTo>
                    <a:pt x="28" y="49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62" y="49"/>
                  </a:lnTo>
                  <a:lnTo>
                    <a:pt x="77" y="46"/>
                  </a:lnTo>
                  <a:lnTo>
                    <a:pt x="83" y="43"/>
                  </a:lnTo>
                  <a:lnTo>
                    <a:pt x="87" y="40"/>
                  </a:lnTo>
                  <a:lnTo>
                    <a:pt x="89" y="37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18"/>
                  </a:lnTo>
                  <a:lnTo>
                    <a:pt x="90" y="18"/>
                  </a:lnTo>
                  <a:lnTo>
                    <a:pt x="89" y="13"/>
                  </a:lnTo>
                  <a:lnTo>
                    <a:pt x="87" y="10"/>
                  </a:lnTo>
                  <a:lnTo>
                    <a:pt x="83" y="8"/>
                  </a:lnTo>
                  <a:lnTo>
                    <a:pt x="77" y="6"/>
                  </a:lnTo>
                  <a:lnTo>
                    <a:pt x="62" y="2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10">
              <a:extLst>
                <a:ext uri="{FF2B5EF4-FFF2-40B4-BE49-F238E27FC236}">
                  <a16:creationId xmlns:a16="http://schemas.microsoft.com/office/drawing/2014/main" id="{62A343EB-3690-40FB-A107-D1D9A23D7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8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8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7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7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8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8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7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0" name="Freeform 11">
              <a:extLst>
                <a:ext uri="{FF2B5EF4-FFF2-40B4-BE49-F238E27FC236}">
                  <a16:creationId xmlns:a16="http://schemas.microsoft.com/office/drawing/2014/main" id="{14AADF91-AD70-42B0-B545-E0D08B2C74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93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5 h 32"/>
                <a:gd name="T6" fmla="*/ 13 w 90"/>
                <a:gd name="T7" fmla="*/ 12 h 32"/>
                <a:gd name="T8" fmla="*/ 8 w 90"/>
                <a:gd name="T9" fmla="*/ 9 h 32"/>
                <a:gd name="T10" fmla="*/ 3 w 90"/>
                <a:gd name="T11" fmla="*/ 7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21 h 32"/>
                <a:gd name="T22" fmla="*/ 3 w 90"/>
                <a:gd name="T23" fmla="*/ 24 h 32"/>
                <a:gd name="T24" fmla="*/ 8 w 90"/>
                <a:gd name="T25" fmla="*/ 26 h 32"/>
                <a:gd name="T26" fmla="*/ 13 w 90"/>
                <a:gd name="T27" fmla="*/ 28 h 32"/>
                <a:gd name="T28" fmla="*/ 28 w 90"/>
                <a:gd name="T29" fmla="*/ 32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2 h 32"/>
                <a:gd name="T36" fmla="*/ 77 w 90"/>
                <a:gd name="T37" fmla="*/ 28 h 32"/>
                <a:gd name="T38" fmla="*/ 83 w 90"/>
                <a:gd name="T39" fmla="*/ 26 h 32"/>
                <a:gd name="T40" fmla="*/ 87 w 90"/>
                <a:gd name="T41" fmla="*/ 24 h 32"/>
                <a:gd name="T42" fmla="*/ 89 w 90"/>
                <a:gd name="T43" fmla="*/ 21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7 h 32"/>
                <a:gd name="T54" fmla="*/ 83 w 90"/>
                <a:gd name="T55" fmla="*/ 9 h 32"/>
                <a:gd name="T56" fmla="*/ 77 w 90"/>
                <a:gd name="T57" fmla="*/ 12 h 32"/>
                <a:gd name="T58" fmla="*/ 62 w 90"/>
                <a:gd name="T59" fmla="*/ 15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6"/>
                  </a:lnTo>
                  <a:lnTo>
                    <a:pt x="13" y="28"/>
                  </a:lnTo>
                  <a:lnTo>
                    <a:pt x="28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2"/>
                  </a:lnTo>
                  <a:lnTo>
                    <a:pt x="77" y="28"/>
                  </a:lnTo>
                  <a:lnTo>
                    <a:pt x="83" y="26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7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1" name="Freeform 12">
              <a:extLst>
                <a:ext uri="{FF2B5EF4-FFF2-40B4-BE49-F238E27FC236}">
                  <a16:creationId xmlns:a16="http://schemas.microsoft.com/office/drawing/2014/main" id="{C1579232-64EB-490B-8E3D-C790F9835DB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61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5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5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5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2" name="Freeform 13">
              <a:extLst>
                <a:ext uri="{FF2B5EF4-FFF2-40B4-BE49-F238E27FC236}">
                  <a16:creationId xmlns:a16="http://schemas.microsoft.com/office/drawing/2014/main" id="{965910CE-E564-4E61-B919-E0410646C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28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3" name="Freeform 14">
              <a:extLst>
                <a:ext uri="{FF2B5EF4-FFF2-40B4-BE49-F238E27FC236}">
                  <a16:creationId xmlns:a16="http://schemas.microsoft.com/office/drawing/2014/main" id="{89586640-4768-423A-90FF-E35425D1A5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4" name="Freeform 15">
              <a:extLst>
                <a:ext uri="{FF2B5EF4-FFF2-40B4-BE49-F238E27FC236}">
                  <a16:creationId xmlns:a16="http://schemas.microsoft.com/office/drawing/2014/main" id="{257C97DF-8319-4EE4-8A0E-4005274398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5" name="Freeform 16">
              <a:extLst>
                <a:ext uri="{FF2B5EF4-FFF2-40B4-BE49-F238E27FC236}">
                  <a16:creationId xmlns:a16="http://schemas.microsoft.com/office/drawing/2014/main" id="{63574791-83AD-4635-96AA-B1C7F63C1A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077"/>
              <a:ext cx="90" cy="48"/>
            </a:xfrm>
            <a:custGeom>
              <a:avLst/>
              <a:gdLst>
                <a:gd name="T0" fmla="*/ 44 w 90"/>
                <a:gd name="T1" fmla="*/ 0 h 48"/>
                <a:gd name="T2" fmla="*/ 44 w 90"/>
                <a:gd name="T3" fmla="*/ 0 h 48"/>
                <a:gd name="T4" fmla="*/ 27 w 90"/>
                <a:gd name="T5" fmla="*/ 1 h 48"/>
                <a:gd name="T6" fmla="*/ 13 w 90"/>
                <a:gd name="T7" fmla="*/ 4 h 48"/>
                <a:gd name="T8" fmla="*/ 8 w 90"/>
                <a:gd name="T9" fmla="*/ 7 h 48"/>
                <a:gd name="T10" fmla="*/ 3 w 90"/>
                <a:gd name="T11" fmla="*/ 10 h 48"/>
                <a:gd name="T12" fmla="*/ 0 w 90"/>
                <a:gd name="T13" fmla="*/ 13 h 48"/>
                <a:gd name="T14" fmla="*/ 0 w 90"/>
                <a:gd name="T15" fmla="*/ 16 h 48"/>
                <a:gd name="T16" fmla="*/ 0 w 90"/>
                <a:gd name="T17" fmla="*/ 32 h 48"/>
                <a:gd name="T18" fmla="*/ 0 w 90"/>
                <a:gd name="T19" fmla="*/ 32 h 48"/>
                <a:gd name="T20" fmla="*/ 0 w 90"/>
                <a:gd name="T21" fmla="*/ 37 h 48"/>
                <a:gd name="T22" fmla="*/ 3 w 90"/>
                <a:gd name="T23" fmla="*/ 40 h 48"/>
                <a:gd name="T24" fmla="*/ 8 w 90"/>
                <a:gd name="T25" fmla="*/ 42 h 48"/>
                <a:gd name="T26" fmla="*/ 13 w 90"/>
                <a:gd name="T27" fmla="*/ 44 h 48"/>
                <a:gd name="T28" fmla="*/ 27 w 90"/>
                <a:gd name="T29" fmla="*/ 48 h 48"/>
                <a:gd name="T30" fmla="*/ 44 w 90"/>
                <a:gd name="T31" fmla="*/ 48 h 48"/>
                <a:gd name="T32" fmla="*/ 44 w 90"/>
                <a:gd name="T33" fmla="*/ 48 h 48"/>
                <a:gd name="T34" fmla="*/ 62 w 90"/>
                <a:gd name="T35" fmla="*/ 48 h 48"/>
                <a:gd name="T36" fmla="*/ 77 w 90"/>
                <a:gd name="T37" fmla="*/ 44 h 48"/>
                <a:gd name="T38" fmla="*/ 83 w 90"/>
                <a:gd name="T39" fmla="*/ 42 h 48"/>
                <a:gd name="T40" fmla="*/ 86 w 90"/>
                <a:gd name="T41" fmla="*/ 40 h 48"/>
                <a:gd name="T42" fmla="*/ 89 w 90"/>
                <a:gd name="T43" fmla="*/ 37 h 48"/>
                <a:gd name="T44" fmla="*/ 90 w 90"/>
                <a:gd name="T45" fmla="*/ 32 h 48"/>
                <a:gd name="T46" fmla="*/ 90 w 90"/>
                <a:gd name="T47" fmla="*/ 16 h 48"/>
                <a:gd name="T48" fmla="*/ 90 w 90"/>
                <a:gd name="T49" fmla="*/ 16 h 48"/>
                <a:gd name="T50" fmla="*/ 89 w 90"/>
                <a:gd name="T51" fmla="*/ 13 h 48"/>
                <a:gd name="T52" fmla="*/ 86 w 90"/>
                <a:gd name="T53" fmla="*/ 10 h 48"/>
                <a:gd name="T54" fmla="*/ 83 w 90"/>
                <a:gd name="T55" fmla="*/ 7 h 48"/>
                <a:gd name="T56" fmla="*/ 77 w 90"/>
                <a:gd name="T57" fmla="*/ 4 h 48"/>
                <a:gd name="T58" fmla="*/ 62 w 90"/>
                <a:gd name="T59" fmla="*/ 1 h 48"/>
                <a:gd name="T60" fmla="*/ 44 w 90"/>
                <a:gd name="T61" fmla="*/ 0 h 48"/>
                <a:gd name="T62" fmla="*/ 44 w 90"/>
                <a:gd name="T6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48">
                  <a:moveTo>
                    <a:pt x="44" y="0"/>
                  </a:moveTo>
                  <a:lnTo>
                    <a:pt x="44" y="0"/>
                  </a:lnTo>
                  <a:lnTo>
                    <a:pt x="27" y="1"/>
                  </a:lnTo>
                  <a:lnTo>
                    <a:pt x="13" y="4"/>
                  </a:lnTo>
                  <a:lnTo>
                    <a:pt x="8" y="7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2"/>
                  </a:lnTo>
                  <a:lnTo>
                    <a:pt x="13" y="44"/>
                  </a:lnTo>
                  <a:lnTo>
                    <a:pt x="27" y="48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62" y="48"/>
                  </a:lnTo>
                  <a:lnTo>
                    <a:pt x="77" y="44"/>
                  </a:lnTo>
                  <a:lnTo>
                    <a:pt x="83" y="42"/>
                  </a:lnTo>
                  <a:lnTo>
                    <a:pt x="86" y="40"/>
                  </a:lnTo>
                  <a:lnTo>
                    <a:pt x="89" y="37"/>
                  </a:lnTo>
                  <a:lnTo>
                    <a:pt x="90" y="32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89" y="13"/>
                  </a:lnTo>
                  <a:lnTo>
                    <a:pt x="86" y="10"/>
                  </a:lnTo>
                  <a:lnTo>
                    <a:pt x="83" y="7"/>
                  </a:lnTo>
                  <a:lnTo>
                    <a:pt x="77" y="4"/>
                  </a:lnTo>
                  <a:lnTo>
                    <a:pt x="62" y="1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17">
              <a:extLst>
                <a:ext uri="{FF2B5EF4-FFF2-40B4-BE49-F238E27FC236}">
                  <a16:creationId xmlns:a16="http://schemas.microsoft.com/office/drawing/2014/main" id="{534CF816-BD5F-42BE-9BF9-6B30FDFC4B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7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7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6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6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7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7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6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6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18">
              <a:extLst>
                <a:ext uri="{FF2B5EF4-FFF2-40B4-BE49-F238E27FC236}">
                  <a16:creationId xmlns:a16="http://schemas.microsoft.com/office/drawing/2014/main" id="{EF443EB1-BA45-4A61-A59D-B5A0CBB5F9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7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7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6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6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7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19">
              <a:extLst>
                <a:ext uri="{FF2B5EF4-FFF2-40B4-BE49-F238E27FC236}">
                  <a16:creationId xmlns:a16="http://schemas.microsoft.com/office/drawing/2014/main" id="{3C6B87DE-4594-4A29-9768-38FFEF4F7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7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7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6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6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7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20">
              <a:extLst>
                <a:ext uri="{FF2B5EF4-FFF2-40B4-BE49-F238E27FC236}">
                  <a16:creationId xmlns:a16="http://schemas.microsoft.com/office/drawing/2014/main" id="{0F8FEC57-2FE6-40EC-AB9A-2F614DF090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856"/>
              <a:ext cx="448" cy="352"/>
            </a:xfrm>
            <a:custGeom>
              <a:avLst/>
              <a:gdLst>
                <a:gd name="T0" fmla="*/ 448 w 448"/>
                <a:gd name="T1" fmla="*/ 205 h 352"/>
                <a:gd name="T2" fmla="*/ 448 w 448"/>
                <a:gd name="T3" fmla="*/ 205 h 352"/>
                <a:gd name="T4" fmla="*/ 440 w 448"/>
                <a:gd name="T5" fmla="*/ 187 h 352"/>
                <a:gd name="T6" fmla="*/ 431 w 448"/>
                <a:gd name="T7" fmla="*/ 166 h 352"/>
                <a:gd name="T8" fmla="*/ 418 w 448"/>
                <a:gd name="T9" fmla="*/ 144 h 352"/>
                <a:gd name="T10" fmla="*/ 402 w 448"/>
                <a:gd name="T11" fmla="*/ 119 h 352"/>
                <a:gd name="T12" fmla="*/ 381 w 448"/>
                <a:gd name="T13" fmla="*/ 93 h 352"/>
                <a:gd name="T14" fmla="*/ 358 w 448"/>
                <a:gd name="T15" fmla="*/ 63 h 352"/>
                <a:gd name="T16" fmla="*/ 328 w 448"/>
                <a:gd name="T17" fmla="*/ 32 h 352"/>
                <a:gd name="T18" fmla="*/ 295 w 448"/>
                <a:gd name="T19" fmla="*/ 1 h 352"/>
                <a:gd name="T20" fmla="*/ 295 w 448"/>
                <a:gd name="T21" fmla="*/ 0 h 352"/>
                <a:gd name="T22" fmla="*/ 295 w 448"/>
                <a:gd name="T23" fmla="*/ 0 h 352"/>
                <a:gd name="T24" fmla="*/ 163 w 448"/>
                <a:gd name="T25" fmla="*/ 0 h 352"/>
                <a:gd name="T26" fmla="*/ 163 w 448"/>
                <a:gd name="T27" fmla="*/ 0 h 352"/>
                <a:gd name="T28" fmla="*/ 163 w 448"/>
                <a:gd name="T29" fmla="*/ 1 h 352"/>
                <a:gd name="T30" fmla="*/ 163 w 448"/>
                <a:gd name="T31" fmla="*/ 1 h 352"/>
                <a:gd name="T32" fmla="*/ 133 w 448"/>
                <a:gd name="T33" fmla="*/ 29 h 352"/>
                <a:gd name="T34" fmla="*/ 106 w 448"/>
                <a:gd name="T35" fmla="*/ 57 h 352"/>
                <a:gd name="T36" fmla="*/ 82 w 448"/>
                <a:gd name="T37" fmla="*/ 84 h 352"/>
                <a:gd name="T38" fmla="*/ 63 w 448"/>
                <a:gd name="T39" fmla="*/ 109 h 352"/>
                <a:gd name="T40" fmla="*/ 47 w 448"/>
                <a:gd name="T41" fmla="*/ 132 h 352"/>
                <a:gd name="T42" fmla="*/ 34 w 448"/>
                <a:gd name="T43" fmla="*/ 153 h 352"/>
                <a:gd name="T44" fmla="*/ 24 w 448"/>
                <a:gd name="T45" fmla="*/ 174 h 352"/>
                <a:gd name="T46" fmla="*/ 16 w 448"/>
                <a:gd name="T47" fmla="*/ 191 h 352"/>
                <a:gd name="T48" fmla="*/ 9 w 448"/>
                <a:gd name="T49" fmla="*/ 208 h 352"/>
                <a:gd name="T50" fmla="*/ 6 w 448"/>
                <a:gd name="T51" fmla="*/ 222 h 352"/>
                <a:gd name="T52" fmla="*/ 1 w 448"/>
                <a:gd name="T53" fmla="*/ 244 h 352"/>
                <a:gd name="T54" fmla="*/ 0 w 448"/>
                <a:gd name="T55" fmla="*/ 258 h 352"/>
                <a:gd name="T56" fmla="*/ 0 w 448"/>
                <a:gd name="T57" fmla="*/ 262 h 352"/>
                <a:gd name="T58" fmla="*/ 0 w 448"/>
                <a:gd name="T59" fmla="*/ 262 h 352"/>
                <a:gd name="T60" fmla="*/ 0 w 448"/>
                <a:gd name="T61" fmla="*/ 271 h 352"/>
                <a:gd name="T62" fmla="*/ 1 w 448"/>
                <a:gd name="T63" fmla="*/ 281 h 352"/>
                <a:gd name="T64" fmla="*/ 4 w 448"/>
                <a:gd name="T65" fmla="*/ 289 h 352"/>
                <a:gd name="T66" fmla="*/ 7 w 448"/>
                <a:gd name="T67" fmla="*/ 297 h 352"/>
                <a:gd name="T68" fmla="*/ 16 w 448"/>
                <a:gd name="T69" fmla="*/ 312 h 352"/>
                <a:gd name="T70" fmla="*/ 27 w 448"/>
                <a:gd name="T71" fmla="*/ 325 h 352"/>
                <a:gd name="T72" fmla="*/ 40 w 448"/>
                <a:gd name="T73" fmla="*/ 337 h 352"/>
                <a:gd name="T74" fmla="*/ 54 w 448"/>
                <a:gd name="T75" fmla="*/ 344 h 352"/>
                <a:gd name="T76" fmla="*/ 63 w 448"/>
                <a:gd name="T77" fmla="*/ 349 h 352"/>
                <a:gd name="T78" fmla="*/ 72 w 448"/>
                <a:gd name="T79" fmla="*/ 350 h 352"/>
                <a:gd name="T80" fmla="*/ 81 w 448"/>
                <a:gd name="T81" fmla="*/ 352 h 352"/>
                <a:gd name="T82" fmla="*/ 90 w 448"/>
                <a:gd name="T83" fmla="*/ 352 h 352"/>
                <a:gd name="T84" fmla="*/ 368 w 448"/>
                <a:gd name="T85" fmla="*/ 352 h 352"/>
                <a:gd name="T86" fmla="*/ 368 w 448"/>
                <a:gd name="T87" fmla="*/ 352 h 352"/>
                <a:gd name="T88" fmla="*/ 377 w 448"/>
                <a:gd name="T89" fmla="*/ 352 h 352"/>
                <a:gd name="T90" fmla="*/ 377 w 448"/>
                <a:gd name="T91" fmla="*/ 253 h 352"/>
                <a:gd name="T92" fmla="*/ 377 w 448"/>
                <a:gd name="T93" fmla="*/ 237 h 352"/>
                <a:gd name="T94" fmla="*/ 377 w 448"/>
                <a:gd name="T95" fmla="*/ 237 h 352"/>
                <a:gd name="T96" fmla="*/ 378 w 448"/>
                <a:gd name="T97" fmla="*/ 230 h 352"/>
                <a:gd name="T98" fmla="*/ 381 w 448"/>
                <a:gd name="T99" fmla="*/ 222 h 352"/>
                <a:gd name="T100" fmla="*/ 389 w 448"/>
                <a:gd name="T101" fmla="*/ 216 h 352"/>
                <a:gd name="T102" fmla="*/ 396 w 448"/>
                <a:gd name="T103" fmla="*/ 212 h 352"/>
                <a:gd name="T104" fmla="*/ 406 w 448"/>
                <a:gd name="T105" fmla="*/ 209 h 352"/>
                <a:gd name="T106" fmla="*/ 417 w 448"/>
                <a:gd name="T107" fmla="*/ 206 h 352"/>
                <a:gd name="T108" fmla="*/ 427 w 448"/>
                <a:gd name="T109" fmla="*/ 205 h 352"/>
                <a:gd name="T110" fmla="*/ 437 w 448"/>
                <a:gd name="T111" fmla="*/ 205 h 352"/>
                <a:gd name="T112" fmla="*/ 437 w 448"/>
                <a:gd name="T113" fmla="*/ 205 h 352"/>
                <a:gd name="T114" fmla="*/ 448 w 448"/>
                <a:gd name="T115" fmla="*/ 205 h 352"/>
                <a:gd name="T116" fmla="*/ 448 w 448"/>
                <a:gd name="T117" fmla="*/ 205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48" h="352">
                  <a:moveTo>
                    <a:pt x="448" y="205"/>
                  </a:moveTo>
                  <a:lnTo>
                    <a:pt x="448" y="205"/>
                  </a:lnTo>
                  <a:lnTo>
                    <a:pt x="440" y="187"/>
                  </a:lnTo>
                  <a:lnTo>
                    <a:pt x="431" y="166"/>
                  </a:lnTo>
                  <a:lnTo>
                    <a:pt x="418" y="144"/>
                  </a:lnTo>
                  <a:lnTo>
                    <a:pt x="402" y="119"/>
                  </a:lnTo>
                  <a:lnTo>
                    <a:pt x="381" y="93"/>
                  </a:lnTo>
                  <a:lnTo>
                    <a:pt x="358" y="63"/>
                  </a:lnTo>
                  <a:lnTo>
                    <a:pt x="328" y="32"/>
                  </a:lnTo>
                  <a:lnTo>
                    <a:pt x="295" y="1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63" y="1"/>
                  </a:lnTo>
                  <a:lnTo>
                    <a:pt x="163" y="1"/>
                  </a:lnTo>
                  <a:lnTo>
                    <a:pt x="133" y="29"/>
                  </a:lnTo>
                  <a:lnTo>
                    <a:pt x="106" y="57"/>
                  </a:lnTo>
                  <a:lnTo>
                    <a:pt x="82" y="84"/>
                  </a:lnTo>
                  <a:lnTo>
                    <a:pt x="63" y="109"/>
                  </a:lnTo>
                  <a:lnTo>
                    <a:pt x="47" y="132"/>
                  </a:lnTo>
                  <a:lnTo>
                    <a:pt x="34" y="153"/>
                  </a:lnTo>
                  <a:lnTo>
                    <a:pt x="24" y="174"/>
                  </a:lnTo>
                  <a:lnTo>
                    <a:pt x="16" y="191"/>
                  </a:lnTo>
                  <a:lnTo>
                    <a:pt x="9" y="208"/>
                  </a:lnTo>
                  <a:lnTo>
                    <a:pt x="6" y="222"/>
                  </a:lnTo>
                  <a:lnTo>
                    <a:pt x="1" y="244"/>
                  </a:lnTo>
                  <a:lnTo>
                    <a:pt x="0" y="258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71"/>
                  </a:lnTo>
                  <a:lnTo>
                    <a:pt x="1" y="281"/>
                  </a:lnTo>
                  <a:lnTo>
                    <a:pt x="4" y="289"/>
                  </a:lnTo>
                  <a:lnTo>
                    <a:pt x="7" y="297"/>
                  </a:lnTo>
                  <a:lnTo>
                    <a:pt x="16" y="312"/>
                  </a:lnTo>
                  <a:lnTo>
                    <a:pt x="27" y="325"/>
                  </a:lnTo>
                  <a:lnTo>
                    <a:pt x="40" y="337"/>
                  </a:lnTo>
                  <a:lnTo>
                    <a:pt x="54" y="344"/>
                  </a:lnTo>
                  <a:lnTo>
                    <a:pt x="63" y="349"/>
                  </a:lnTo>
                  <a:lnTo>
                    <a:pt x="72" y="350"/>
                  </a:lnTo>
                  <a:lnTo>
                    <a:pt x="81" y="352"/>
                  </a:lnTo>
                  <a:lnTo>
                    <a:pt x="90" y="352"/>
                  </a:lnTo>
                  <a:lnTo>
                    <a:pt x="368" y="352"/>
                  </a:lnTo>
                  <a:lnTo>
                    <a:pt x="368" y="352"/>
                  </a:lnTo>
                  <a:lnTo>
                    <a:pt x="377" y="352"/>
                  </a:lnTo>
                  <a:lnTo>
                    <a:pt x="377" y="253"/>
                  </a:lnTo>
                  <a:lnTo>
                    <a:pt x="377" y="237"/>
                  </a:lnTo>
                  <a:lnTo>
                    <a:pt x="377" y="237"/>
                  </a:lnTo>
                  <a:lnTo>
                    <a:pt x="378" y="230"/>
                  </a:lnTo>
                  <a:lnTo>
                    <a:pt x="381" y="222"/>
                  </a:lnTo>
                  <a:lnTo>
                    <a:pt x="389" y="216"/>
                  </a:lnTo>
                  <a:lnTo>
                    <a:pt x="396" y="212"/>
                  </a:lnTo>
                  <a:lnTo>
                    <a:pt x="406" y="209"/>
                  </a:lnTo>
                  <a:lnTo>
                    <a:pt x="417" y="206"/>
                  </a:lnTo>
                  <a:lnTo>
                    <a:pt x="427" y="205"/>
                  </a:lnTo>
                  <a:lnTo>
                    <a:pt x="437" y="205"/>
                  </a:lnTo>
                  <a:lnTo>
                    <a:pt x="437" y="205"/>
                  </a:lnTo>
                  <a:lnTo>
                    <a:pt x="448" y="205"/>
                  </a:lnTo>
                  <a:lnTo>
                    <a:pt x="448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21">
              <a:extLst>
                <a:ext uri="{FF2B5EF4-FFF2-40B4-BE49-F238E27FC236}">
                  <a16:creationId xmlns:a16="http://schemas.microsoft.com/office/drawing/2014/main" id="{C3027937-1D80-4991-ADC8-C26D3E9CE0A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3" y="1725"/>
              <a:ext cx="226" cy="99"/>
            </a:xfrm>
            <a:custGeom>
              <a:avLst/>
              <a:gdLst>
                <a:gd name="T0" fmla="*/ 112 w 226"/>
                <a:gd name="T1" fmla="*/ 99 h 99"/>
                <a:gd name="T2" fmla="*/ 112 w 226"/>
                <a:gd name="T3" fmla="*/ 99 h 99"/>
                <a:gd name="T4" fmla="*/ 114 w 226"/>
                <a:gd name="T5" fmla="*/ 99 h 99"/>
                <a:gd name="T6" fmla="*/ 114 w 226"/>
                <a:gd name="T7" fmla="*/ 99 h 99"/>
                <a:gd name="T8" fmla="*/ 114 w 226"/>
                <a:gd name="T9" fmla="*/ 99 h 99"/>
                <a:gd name="T10" fmla="*/ 179 w 226"/>
                <a:gd name="T11" fmla="*/ 99 h 99"/>
                <a:gd name="T12" fmla="*/ 179 w 226"/>
                <a:gd name="T13" fmla="*/ 99 h 99"/>
                <a:gd name="T14" fmla="*/ 189 w 226"/>
                <a:gd name="T15" fmla="*/ 88 h 99"/>
                <a:gd name="T16" fmla="*/ 199 w 226"/>
                <a:gd name="T17" fmla="*/ 77 h 99"/>
                <a:gd name="T18" fmla="*/ 209 w 226"/>
                <a:gd name="T19" fmla="*/ 63 h 99"/>
                <a:gd name="T20" fmla="*/ 218 w 226"/>
                <a:gd name="T21" fmla="*/ 49 h 99"/>
                <a:gd name="T22" fmla="*/ 224 w 226"/>
                <a:gd name="T23" fmla="*/ 35 h 99"/>
                <a:gd name="T24" fmla="*/ 226 w 226"/>
                <a:gd name="T25" fmla="*/ 29 h 99"/>
                <a:gd name="T26" fmla="*/ 226 w 226"/>
                <a:gd name="T27" fmla="*/ 24 h 99"/>
                <a:gd name="T28" fmla="*/ 223 w 226"/>
                <a:gd name="T29" fmla="*/ 19 h 99"/>
                <a:gd name="T30" fmla="*/ 220 w 226"/>
                <a:gd name="T31" fmla="*/ 16 h 99"/>
                <a:gd name="T32" fmla="*/ 220 w 226"/>
                <a:gd name="T33" fmla="*/ 16 h 99"/>
                <a:gd name="T34" fmla="*/ 206 w 226"/>
                <a:gd name="T35" fmla="*/ 10 h 99"/>
                <a:gd name="T36" fmla="*/ 193 w 226"/>
                <a:gd name="T37" fmla="*/ 6 h 99"/>
                <a:gd name="T38" fmla="*/ 181 w 226"/>
                <a:gd name="T39" fmla="*/ 1 h 99"/>
                <a:gd name="T40" fmla="*/ 171 w 226"/>
                <a:gd name="T41" fmla="*/ 0 h 99"/>
                <a:gd name="T42" fmla="*/ 171 w 226"/>
                <a:gd name="T43" fmla="*/ 0 h 99"/>
                <a:gd name="T44" fmla="*/ 164 w 226"/>
                <a:gd name="T45" fmla="*/ 1 h 99"/>
                <a:gd name="T46" fmla="*/ 158 w 226"/>
                <a:gd name="T47" fmla="*/ 3 h 99"/>
                <a:gd name="T48" fmla="*/ 145 w 226"/>
                <a:gd name="T49" fmla="*/ 9 h 99"/>
                <a:gd name="T50" fmla="*/ 130 w 226"/>
                <a:gd name="T51" fmla="*/ 15 h 99"/>
                <a:gd name="T52" fmla="*/ 123 w 226"/>
                <a:gd name="T53" fmla="*/ 16 h 99"/>
                <a:gd name="T54" fmla="*/ 114 w 226"/>
                <a:gd name="T55" fmla="*/ 16 h 99"/>
                <a:gd name="T56" fmla="*/ 114 w 226"/>
                <a:gd name="T57" fmla="*/ 16 h 99"/>
                <a:gd name="T58" fmla="*/ 105 w 226"/>
                <a:gd name="T59" fmla="*/ 16 h 99"/>
                <a:gd name="T60" fmla="*/ 96 w 226"/>
                <a:gd name="T61" fmla="*/ 15 h 99"/>
                <a:gd name="T62" fmla="*/ 81 w 226"/>
                <a:gd name="T63" fmla="*/ 9 h 99"/>
                <a:gd name="T64" fmla="*/ 68 w 226"/>
                <a:gd name="T65" fmla="*/ 3 h 99"/>
                <a:gd name="T66" fmla="*/ 62 w 226"/>
                <a:gd name="T67" fmla="*/ 1 h 99"/>
                <a:gd name="T68" fmla="*/ 55 w 226"/>
                <a:gd name="T69" fmla="*/ 0 h 99"/>
                <a:gd name="T70" fmla="*/ 55 w 226"/>
                <a:gd name="T71" fmla="*/ 0 h 99"/>
                <a:gd name="T72" fmla="*/ 45 w 226"/>
                <a:gd name="T73" fmla="*/ 1 h 99"/>
                <a:gd name="T74" fmla="*/ 33 w 226"/>
                <a:gd name="T75" fmla="*/ 6 h 99"/>
                <a:gd name="T76" fmla="*/ 19 w 226"/>
                <a:gd name="T77" fmla="*/ 10 h 99"/>
                <a:gd name="T78" fmla="*/ 6 w 226"/>
                <a:gd name="T79" fmla="*/ 16 h 99"/>
                <a:gd name="T80" fmla="*/ 6 w 226"/>
                <a:gd name="T81" fmla="*/ 16 h 99"/>
                <a:gd name="T82" fmla="*/ 3 w 226"/>
                <a:gd name="T83" fmla="*/ 19 h 99"/>
                <a:gd name="T84" fmla="*/ 0 w 226"/>
                <a:gd name="T85" fmla="*/ 24 h 99"/>
                <a:gd name="T86" fmla="*/ 0 w 226"/>
                <a:gd name="T87" fmla="*/ 29 h 99"/>
                <a:gd name="T88" fmla="*/ 2 w 226"/>
                <a:gd name="T89" fmla="*/ 35 h 99"/>
                <a:gd name="T90" fmla="*/ 8 w 226"/>
                <a:gd name="T91" fmla="*/ 49 h 99"/>
                <a:gd name="T92" fmla="*/ 17 w 226"/>
                <a:gd name="T93" fmla="*/ 63 h 99"/>
                <a:gd name="T94" fmla="*/ 27 w 226"/>
                <a:gd name="T95" fmla="*/ 77 h 99"/>
                <a:gd name="T96" fmla="*/ 37 w 226"/>
                <a:gd name="T97" fmla="*/ 88 h 99"/>
                <a:gd name="T98" fmla="*/ 47 w 226"/>
                <a:gd name="T99" fmla="*/ 99 h 99"/>
                <a:gd name="T100" fmla="*/ 112 w 226"/>
                <a:gd name="T101" fmla="*/ 99 h 99"/>
                <a:gd name="T102" fmla="*/ 112 w 226"/>
                <a:gd name="T10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6" h="99">
                  <a:moveTo>
                    <a:pt x="112" y="99"/>
                  </a:moveTo>
                  <a:lnTo>
                    <a:pt x="112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79" y="99"/>
                  </a:lnTo>
                  <a:lnTo>
                    <a:pt x="179" y="99"/>
                  </a:lnTo>
                  <a:lnTo>
                    <a:pt x="189" y="88"/>
                  </a:lnTo>
                  <a:lnTo>
                    <a:pt x="199" y="77"/>
                  </a:lnTo>
                  <a:lnTo>
                    <a:pt x="209" y="63"/>
                  </a:lnTo>
                  <a:lnTo>
                    <a:pt x="218" y="49"/>
                  </a:lnTo>
                  <a:lnTo>
                    <a:pt x="224" y="35"/>
                  </a:lnTo>
                  <a:lnTo>
                    <a:pt x="226" y="29"/>
                  </a:lnTo>
                  <a:lnTo>
                    <a:pt x="226" y="24"/>
                  </a:lnTo>
                  <a:lnTo>
                    <a:pt x="223" y="19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06" y="10"/>
                  </a:lnTo>
                  <a:lnTo>
                    <a:pt x="193" y="6"/>
                  </a:lnTo>
                  <a:lnTo>
                    <a:pt x="181" y="1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64" y="1"/>
                  </a:lnTo>
                  <a:lnTo>
                    <a:pt x="158" y="3"/>
                  </a:lnTo>
                  <a:lnTo>
                    <a:pt x="145" y="9"/>
                  </a:lnTo>
                  <a:lnTo>
                    <a:pt x="130" y="15"/>
                  </a:lnTo>
                  <a:lnTo>
                    <a:pt x="123" y="16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05" y="16"/>
                  </a:lnTo>
                  <a:lnTo>
                    <a:pt x="96" y="15"/>
                  </a:lnTo>
                  <a:lnTo>
                    <a:pt x="81" y="9"/>
                  </a:lnTo>
                  <a:lnTo>
                    <a:pt x="68" y="3"/>
                  </a:lnTo>
                  <a:lnTo>
                    <a:pt x="62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45" y="1"/>
                  </a:lnTo>
                  <a:lnTo>
                    <a:pt x="33" y="6"/>
                  </a:lnTo>
                  <a:lnTo>
                    <a:pt x="19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3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2" y="35"/>
                  </a:lnTo>
                  <a:lnTo>
                    <a:pt x="8" y="49"/>
                  </a:lnTo>
                  <a:lnTo>
                    <a:pt x="17" y="63"/>
                  </a:lnTo>
                  <a:lnTo>
                    <a:pt x="27" y="77"/>
                  </a:lnTo>
                  <a:lnTo>
                    <a:pt x="37" y="88"/>
                  </a:lnTo>
                  <a:lnTo>
                    <a:pt x="47" y="99"/>
                  </a:lnTo>
                  <a:lnTo>
                    <a:pt x="112" y="99"/>
                  </a:lnTo>
                  <a:lnTo>
                    <a:pt x="112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9266AC34-B9FE-43BC-8E7F-418674CADD88}"/>
              </a:ext>
            </a:extLst>
          </p:cNvPr>
          <p:cNvSpPr/>
          <p:nvPr/>
        </p:nvSpPr>
        <p:spPr>
          <a:xfrm flipV="1">
            <a:off x="0" y="5510948"/>
            <a:ext cx="9144000" cy="941384"/>
          </a:xfrm>
          <a:prstGeom prst="rect">
            <a:avLst/>
          </a:prstGeom>
          <a:gradFill flip="none" rotWithShape="1">
            <a:gsLst>
              <a:gs pos="54000">
                <a:srgbClr val="E8E8E8">
                  <a:lumMod val="68000"/>
                  <a:lumOff val="32000"/>
                </a:srgbClr>
              </a:gs>
              <a:gs pos="100000">
                <a:schemeClr val="bg1">
                  <a:lumMod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15">
            <a:extLst>
              <a:ext uri="{FF2B5EF4-FFF2-40B4-BE49-F238E27FC236}">
                <a16:creationId xmlns:a16="http://schemas.microsoft.com/office/drawing/2014/main" id="{221DBD59-F020-44A8-9D9A-270206B445A5}"/>
              </a:ext>
            </a:extLst>
          </p:cNvPr>
          <p:cNvGrpSpPr/>
          <p:nvPr/>
        </p:nvGrpSpPr>
        <p:grpSpPr>
          <a:xfrm>
            <a:off x="0" y="0"/>
            <a:ext cx="9356472" cy="1297989"/>
            <a:chOff x="0" y="0"/>
            <a:chExt cx="9356472" cy="1297989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0BA2546-40F4-4F3A-B264-75678577844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CB5F62B-1E7F-4342-9D0F-7B4293DF72F9}"/>
                </a:ext>
              </a:extLst>
            </p:cNvPr>
            <p:cNvSpPr txBox="1"/>
            <p:nvPr/>
          </p:nvSpPr>
          <p:spPr>
            <a:xfrm>
              <a:off x="29990" y="313104"/>
              <a:ext cx="9326482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spc="-15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외부강의등</a:t>
              </a:r>
              <a:r>
                <a:rPr lang="ko-KR" altLang="en-US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 제한 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|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  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사례금 </a:t>
              </a:r>
              <a:r>
                <a:rPr lang="ko-KR" altLang="en-US" sz="2900" b="1" spc="-150" dirty="0" err="1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상한액</a:t>
              </a:r>
              <a:r>
                <a:rPr lang="ko-KR" altLang="en-US" sz="2900" b="1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+mj-ea"/>
                  <a:ea typeface="+mj-ea"/>
                </a:rPr>
                <a:t> 준수 의무</a:t>
              </a:r>
              <a:r>
                <a:rPr lang="en-US" altLang="ko-KR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(</a:t>
              </a:r>
              <a:r>
                <a:rPr lang="ko-KR" altLang="en-US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법 제</a:t>
              </a:r>
              <a:r>
                <a:rPr lang="en-US" altLang="ko-KR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10</a:t>
              </a:r>
              <a:r>
                <a:rPr lang="ko-KR" altLang="en-US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조제</a:t>
              </a:r>
              <a:r>
                <a:rPr lang="en-US" altLang="ko-KR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1</a:t>
              </a:r>
              <a:r>
                <a:rPr lang="ko-KR" altLang="en-US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항</a:t>
              </a:r>
              <a:r>
                <a:rPr lang="en-US" altLang="ko-KR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, </a:t>
              </a:r>
              <a:r>
                <a:rPr lang="ko-KR" altLang="en-US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시행령 제</a:t>
              </a:r>
              <a:r>
                <a:rPr lang="en-US" altLang="ko-KR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25</a:t>
              </a:r>
              <a:r>
                <a:rPr lang="ko-KR" altLang="en-US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조</a:t>
              </a:r>
              <a:r>
                <a:rPr lang="en-US" altLang="ko-KR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·</a:t>
              </a:r>
              <a:r>
                <a:rPr lang="ko-KR" altLang="en-US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별표 </a:t>
              </a:r>
              <a:r>
                <a:rPr lang="en-US" altLang="ko-KR" sz="1400" b="1" spc="-150" dirty="0">
                  <a:ln>
                    <a:solidFill>
                      <a:prstClr val="black">
                        <a:lumMod val="50000"/>
                        <a:lumOff val="50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맑은 고딕"/>
                </a:rPr>
                <a:t>2)</a:t>
              </a:r>
              <a:endParaRPr lang="ko-KR" altLang="en-US" sz="1400" b="1" spc="-150" dirty="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prstClr val="white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맑은 고딕"/>
              </a:endParaRPr>
            </a:p>
            <a:p>
              <a:pPr lvl="0">
                <a:defRPr/>
              </a:pPr>
              <a:endPara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endParaRPr>
            </a:p>
          </p:txBody>
        </p:sp>
        <p:sp>
          <p:nvSpPr>
            <p:cNvPr id="20" name="직각 삼각형 19">
              <a:extLst>
                <a:ext uri="{FF2B5EF4-FFF2-40B4-BE49-F238E27FC236}">
                  <a16:creationId xmlns:a16="http://schemas.microsoft.com/office/drawing/2014/main" id="{B0E0C70F-93D5-4097-B440-BFF1F69EE7B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id="{3BD0E1C7-4D40-4830-8CEB-66C1CB418E1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0EBC1945-515F-4661-93A7-9D2EF80323F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그룹 23">
              <a:extLst>
                <a:ext uri="{FF2B5EF4-FFF2-40B4-BE49-F238E27FC236}">
                  <a16:creationId xmlns:a16="http://schemas.microsoft.com/office/drawing/2014/main" id="{77849CEA-07B1-4BBC-959D-208C88EB2D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B52A6D1A-0251-4051-9DBA-80F8D19A54D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8FB8170F-B96E-43C6-B92C-70D1CCF81B70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7" name="그룹 61">
            <a:extLst>
              <a:ext uri="{FF2B5EF4-FFF2-40B4-BE49-F238E27FC236}">
                <a16:creationId xmlns:a16="http://schemas.microsoft.com/office/drawing/2014/main" id="{893667B0-20B8-4C7A-A887-5182B99A9179}"/>
              </a:ext>
            </a:extLst>
          </p:cNvPr>
          <p:cNvGrpSpPr/>
          <p:nvPr/>
        </p:nvGrpSpPr>
        <p:grpSpPr>
          <a:xfrm>
            <a:off x="816780" y="1448318"/>
            <a:ext cx="7313420" cy="3117880"/>
            <a:chOff x="889636" y="1381130"/>
            <a:chExt cx="7313420" cy="3117880"/>
          </a:xfrm>
        </p:grpSpPr>
        <p:grpSp>
          <p:nvGrpSpPr>
            <p:cNvPr id="8" name="Group 91">
              <a:extLst>
                <a:ext uri="{FF2B5EF4-FFF2-40B4-BE49-F238E27FC236}">
                  <a16:creationId xmlns:a16="http://schemas.microsoft.com/office/drawing/2014/main" id="{8E83DD7C-3563-4E9B-B98C-70575939C98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224111" y="2049512"/>
              <a:ext cx="600077" cy="733428"/>
              <a:chOff x="4555" y="1297"/>
              <a:chExt cx="378" cy="462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43" name="Freeform 92">
                <a:extLst>
                  <a:ext uri="{FF2B5EF4-FFF2-40B4-BE49-F238E27FC236}">
                    <a16:creationId xmlns:a16="http://schemas.microsoft.com/office/drawing/2014/main" id="{78627250-D8E4-4603-9046-382782798A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2" y="1297"/>
                <a:ext cx="99" cy="99"/>
              </a:xfrm>
              <a:custGeom>
                <a:avLst/>
                <a:gdLst>
                  <a:gd name="T0" fmla="*/ 78 w 198"/>
                  <a:gd name="T1" fmla="*/ 12 h 198"/>
                  <a:gd name="T2" fmla="*/ 186 w 198"/>
                  <a:gd name="T3" fmla="*/ 79 h 198"/>
                  <a:gd name="T4" fmla="*/ 119 w 198"/>
                  <a:gd name="T5" fmla="*/ 187 h 198"/>
                  <a:gd name="T6" fmla="*/ 11 w 198"/>
                  <a:gd name="T7" fmla="*/ 120 h 198"/>
                  <a:gd name="T8" fmla="*/ 78 w 198"/>
                  <a:gd name="T9" fmla="*/ 12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8" h="198">
                    <a:moveTo>
                      <a:pt x="78" y="12"/>
                    </a:moveTo>
                    <a:cubicBezTo>
                      <a:pt x="127" y="0"/>
                      <a:pt x="175" y="30"/>
                      <a:pt x="186" y="79"/>
                    </a:cubicBezTo>
                    <a:cubicBezTo>
                      <a:pt x="198" y="127"/>
                      <a:pt x="168" y="176"/>
                      <a:pt x="119" y="187"/>
                    </a:cubicBezTo>
                    <a:cubicBezTo>
                      <a:pt x="71" y="198"/>
                      <a:pt x="22" y="168"/>
                      <a:pt x="11" y="120"/>
                    </a:cubicBezTo>
                    <a:cubicBezTo>
                      <a:pt x="0" y="71"/>
                      <a:pt x="30" y="23"/>
                      <a:pt x="7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Freeform 93">
                <a:extLst>
                  <a:ext uri="{FF2B5EF4-FFF2-40B4-BE49-F238E27FC236}">
                    <a16:creationId xmlns:a16="http://schemas.microsoft.com/office/drawing/2014/main" id="{E58C436A-2ED3-4187-8B48-AF45FED3B11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29" y="1699"/>
                <a:ext cx="204" cy="55"/>
              </a:xfrm>
              <a:custGeom>
                <a:avLst/>
                <a:gdLst>
                  <a:gd name="T0" fmla="*/ 0 w 204"/>
                  <a:gd name="T1" fmla="*/ 55 h 55"/>
                  <a:gd name="T2" fmla="*/ 204 w 204"/>
                  <a:gd name="T3" fmla="*/ 55 h 55"/>
                  <a:gd name="T4" fmla="*/ 204 w 204"/>
                  <a:gd name="T5" fmla="*/ 0 h 55"/>
                  <a:gd name="T6" fmla="*/ 0 w 204"/>
                  <a:gd name="T7" fmla="*/ 0 h 55"/>
                  <a:gd name="T8" fmla="*/ 0 w 204"/>
                  <a:gd name="T9" fmla="*/ 55 h 55"/>
                  <a:gd name="T10" fmla="*/ 44 w 204"/>
                  <a:gd name="T11" fmla="*/ 9 h 55"/>
                  <a:gd name="T12" fmla="*/ 53 w 204"/>
                  <a:gd name="T13" fmla="*/ 9 h 55"/>
                  <a:gd name="T14" fmla="*/ 53 w 204"/>
                  <a:gd name="T15" fmla="*/ 45 h 55"/>
                  <a:gd name="T16" fmla="*/ 44 w 204"/>
                  <a:gd name="T17" fmla="*/ 45 h 55"/>
                  <a:gd name="T18" fmla="*/ 44 w 204"/>
                  <a:gd name="T19" fmla="*/ 9 h 55"/>
                  <a:gd name="T20" fmla="*/ 28 w 204"/>
                  <a:gd name="T21" fmla="*/ 9 h 55"/>
                  <a:gd name="T22" fmla="*/ 37 w 204"/>
                  <a:gd name="T23" fmla="*/ 9 h 55"/>
                  <a:gd name="T24" fmla="*/ 37 w 204"/>
                  <a:gd name="T25" fmla="*/ 45 h 55"/>
                  <a:gd name="T26" fmla="*/ 28 w 204"/>
                  <a:gd name="T27" fmla="*/ 45 h 55"/>
                  <a:gd name="T28" fmla="*/ 28 w 204"/>
                  <a:gd name="T29" fmla="*/ 9 h 55"/>
                  <a:gd name="T30" fmla="*/ 11 w 204"/>
                  <a:gd name="T31" fmla="*/ 9 h 55"/>
                  <a:gd name="T32" fmla="*/ 20 w 204"/>
                  <a:gd name="T33" fmla="*/ 9 h 55"/>
                  <a:gd name="T34" fmla="*/ 20 w 204"/>
                  <a:gd name="T35" fmla="*/ 45 h 55"/>
                  <a:gd name="T36" fmla="*/ 11 w 204"/>
                  <a:gd name="T37" fmla="*/ 45 h 55"/>
                  <a:gd name="T38" fmla="*/ 11 w 204"/>
                  <a:gd name="T39" fmla="*/ 9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4" h="55">
                    <a:moveTo>
                      <a:pt x="0" y="55"/>
                    </a:moveTo>
                    <a:lnTo>
                      <a:pt x="204" y="55"/>
                    </a:lnTo>
                    <a:lnTo>
                      <a:pt x="204" y="0"/>
                    </a:lnTo>
                    <a:lnTo>
                      <a:pt x="0" y="0"/>
                    </a:lnTo>
                    <a:lnTo>
                      <a:pt x="0" y="55"/>
                    </a:lnTo>
                    <a:close/>
                    <a:moveTo>
                      <a:pt x="44" y="9"/>
                    </a:moveTo>
                    <a:lnTo>
                      <a:pt x="53" y="9"/>
                    </a:lnTo>
                    <a:lnTo>
                      <a:pt x="53" y="45"/>
                    </a:lnTo>
                    <a:lnTo>
                      <a:pt x="44" y="45"/>
                    </a:lnTo>
                    <a:lnTo>
                      <a:pt x="44" y="9"/>
                    </a:lnTo>
                    <a:close/>
                    <a:moveTo>
                      <a:pt x="28" y="9"/>
                    </a:moveTo>
                    <a:lnTo>
                      <a:pt x="37" y="9"/>
                    </a:lnTo>
                    <a:lnTo>
                      <a:pt x="37" y="45"/>
                    </a:lnTo>
                    <a:lnTo>
                      <a:pt x="28" y="45"/>
                    </a:lnTo>
                    <a:lnTo>
                      <a:pt x="28" y="9"/>
                    </a:lnTo>
                    <a:close/>
                    <a:moveTo>
                      <a:pt x="11" y="9"/>
                    </a:moveTo>
                    <a:lnTo>
                      <a:pt x="20" y="9"/>
                    </a:lnTo>
                    <a:lnTo>
                      <a:pt x="20" y="45"/>
                    </a:lnTo>
                    <a:lnTo>
                      <a:pt x="11" y="45"/>
                    </a:lnTo>
                    <a:lnTo>
                      <a:pt x="11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94">
                <a:extLst>
                  <a:ext uri="{FF2B5EF4-FFF2-40B4-BE49-F238E27FC236}">
                    <a16:creationId xmlns:a16="http://schemas.microsoft.com/office/drawing/2014/main" id="{768B51AF-A0C0-43D3-AAEF-8C0C5B11CD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9" y="1639"/>
                <a:ext cx="203" cy="55"/>
              </a:xfrm>
              <a:custGeom>
                <a:avLst/>
                <a:gdLst>
                  <a:gd name="T0" fmla="*/ 401 w 406"/>
                  <a:gd name="T1" fmla="*/ 12 h 109"/>
                  <a:gd name="T2" fmla="*/ 406 w 406"/>
                  <a:gd name="T3" fmla="*/ 6 h 109"/>
                  <a:gd name="T4" fmla="*/ 401 w 406"/>
                  <a:gd name="T5" fmla="*/ 0 h 109"/>
                  <a:gd name="T6" fmla="*/ 9 w 406"/>
                  <a:gd name="T7" fmla="*/ 0 h 109"/>
                  <a:gd name="T8" fmla="*/ 5 w 406"/>
                  <a:gd name="T9" fmla="*/ 3 h 109"/>
                  <a:gd name="T10" fmla="*/ 0 w 406"/>
                  <a:gd name="T11" fmla="*/ 55 h 109"/>
                  <a:gd name="T12" fmla="*/ 5 w 406"/>
                  <a:gd name="T13" fmla="*/ 107 h 109"/>
                  <a:gd name="T14" fmla="*/ 9 w 406"/>
                  <a:gd name="T15" fmla="*/ 109 h 109"/>
                  <a:gd name="T16" fmla="*/ 401 w 406"/>
                  <a:gd name="T17" fmla="*/ 109 h 109"/>
                  <a:gd name="T18" fmla="*/ 406 w 406"/>
                  <a:gd name="T19" fmla="*/ 104 h 109"/>
                  <a:gd name="T20" fmla="*/ 401 w 406"/>
                  <a:gd name="T21" fmla="*/ 98 h 109"/>
                  <a:gd name="T22" fmla="*/ 395 w 406"/>
                  <a:gd name="T23" fmla="*/ 98 h 109"/>
                  <a:gd name="T24" fmla="*/ 379 w 406"/>
                  <a:gd name="T25" fmla="*/ 54 h 109"/>
                  <a:gd name="T26" fmla="*/ 393 w 406"/>
                  <a:gd name="T27" fmla="*/ 12 h 109"/>
                  <a:gd name="T28" fmla="*/ 401 w 406"/>
                  <a:gd name="T29" fmla="*/ 12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6" h="109">
                    <a:moveTo>
                      <a:pt x="401" y="12"/>
                    </a:moveTo>
                    <a:cubicBezTo>
                      <a:pt x="404" y="12"/>
                      <a:pt x="406" y="9"/>
                      <a:pt x="406" y="6"/>
                    </a:cubicBezTo>
                    <a:cubicBezTo>
                      <a:pt x="406" y="3"/>
                      <a:pt x="404" y="0"/>
                      <a:pt x="40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1"/>
                      <a:pt x="5" y="3"/>
                    </a:cubicBezTo>
                    <a:cubicBezTo>
                      <a:pt x="3" y="5"/>
                      <a:pt x="0" y="27"/>
                      <a:pt x="0" y="55"/>
                    </a:cubicBezTo>
                    <a:cubicBezTo>
                      <a:pt x="0" y="82"/>
                      <a:pt x="3" y="105"/>
                      <a:pt x="5" y="107"/>
                    </a:cubicBezTo>
                    <a:cubicBezTo>
                      <a:pt x="6" y="108"/>
                      <a:pt x="8" y="109"/>
                      <a:pt x="9" y="109"/>
                    </a:cubicBezTo>
                    <a:cubicBezTo>
                      <a:pt x="401" y="109"/>
                      <a:pt x="401" y="109"/>
                      <a:pt x="401" y="109"/>
                    </a:cubicBezTo>
                    <a:cubicBezTo>
                      <a:pt x="404" y="109"/>
                      <a:pt x="406" y="107"/>
                      <a:pt x="406" y="104"/>
                    </a:cubicBezTo>
                    <a:cubicBezTo>
                      <a:pt x="406" y="100"/>
                      <a:pt x="404" y="98"/>
                      <a:pt x="401" y="98"/>
                    </a:cubicBezTo>
                    <a:cubicBezTo>
                      <a:pt x="395" y="98"/>
                      <a:pt x="395" y="98"/>
                      <a:pt x="395" y="98"/>
                    </a:cubicBezTo>
                    <a:cubicBezTo>
                      <a:pt x="385" y="87"/>
                      <a:pt x="379" y="71"/>
                      <a:pt x="379" y="54"/>
                    </a:cubicBezTo>
                    <a:cubicBezTo>
                      <a:pt x="379" y="37"/>
                      <a:pt x="385" y="23"/>
                      <a:pt x="393" y="12"/>
                    </a:cubicBezTo>
                    <a:cubicBezTo>
                      <a:pt x="401" y="12"/>
                      <a:pt x="401" y="12"/>
                      <a:pt x="40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95">
                <a:extLst>
                  <a:ext uri="{FF2B5EF4-FFF2-40B4-BE49-F238E27FC236}">
                    <a16:creationId xmlns:a16="http://schemas.microsoft.com/office/drawing/2014/main" id="{90C07476-2E17-4A7B-A2EC-DF2B606D38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9" y="1581"/>
                <a:ext cx="203" cy="54"/>
              </a:xfrm>
              <a:custGeom>
                <a:avLst/>
                <a:gdLst>
                  <a:gd name="T0" fmla="*/ 401 w 406"/>
                  <a:gd name="T1" fmla="*/ 12 h 109"/>
                  <a:gd name="T2" fmla="*/ 406 w 406"/>
                  <a:gd name="T3" fmla="*/ 6 h 109"/>
                  <a:gd name="T4" fmla="*/ 401 w 406"/>
                  <a:gd name="T5" fmla="*/ 0 h 109"/>
                  <a:gd name="T6" fmla="*/ 9 w 406"/>
                  <a:gd name="T7" fmla="*/ 0 h 109"/>
                  <a:gd name="T8" fmla="*/ 5 w 406"/>
                  <a:gd name="T9" fmla="*/ 3 h 109"/>
                  <a:gd name="T10" fmla="*/ 0 w 406"/>
                  <a:gd name="T11" fmla="*/ 55 h 109"/>
                  <a:gd name="T12" fmla="*/ 5 w 406"/>
                  <a:gd name="T13" fmla="*/ 107 h 109"/>
                  <a:gd name="T14" fmla="*/ 9 w 406"/>
                  <a:gd name="T15" fmla="*/ 109 h 109"/>
                  <a:gd name="T16" fmla="*/ 401 w 406"/>
                  <a:gd name="T17" fmla="*/ 109 h 109"/>
                  <a:gd name="T18" fmla="*/ 406 w 406"/>
                  <a:gd name="T19" fmla="*/ 103 h 109"/>
                  <a:gd name="T20" fmla="*/ 401 w 406"/>
                  <a:gd name="T21" fmla="*/ 98 h 109"/>
                  <a:gd name="T22" fmla="*/ 395 w 406"/>
                  <a:gd name="T23" fmla="*/ 98 h 109"/>
                  <a:gd name="T24" fmla="*/ 379 w 406"/>
                  <a:gd name="T25" fmla="*/ 53 h 109"/>
                  <a:gd name="T26" fmla="*/ 393 w 406"/>
                  <a:gd name="T27" fmla="*/ 12 h 109"/>
                  <a:gd name="T28" fmla="*/ 401 w 406"/>
                  <a:gd name="T29" fmla="*/ 12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06" h="109">
                    <a:moveTo>
                      <a:pt x="401" y="12"/>
                    </a:moveTo>
                    <a:cubicBezTo>
                      <a:pt x="404" y="12"/>
                      <a:pt x="406" y="9"/>
                      <a:pt x="406" y="6"/>
                    </a:cubicBezTo>
                    <a:cubicBezTo>
                      <a:pt x="406" y="3"/>
                      <a:pt x="404" y="0"/>
                      <a:pt x="401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1"/>
                      <a:pt x="5" y="3"/>
                    </a:cubicBezTo>
                    <a:cubicBezTo>
                      <a:pt x="3" y="5"/>
                      <a:pt x="0" y="27"/>
                      <a:pt x="0" y="55"/>
                    </a:cubicBezTo>
                    <a:cubicBezTo>
                      <a:pt x="0" y="82"/>
                      <a:pt x="3" y="104"/>
                      <a:pt x="5" y="107"/>
                    </a:cubicBezTo>
                    <a:cubicBezTo>
                      <a:pt x="6" y="108"/>
                      <a:pt x="8" y="109"/>
                      <a:pt x="9" y="109"/>
                    </a:cubicBezTo>
                    <a:cubicBezTo>
                      <a:pt x="401" y="109"/>
                      <a:pt x="401" y="109"/>
                      <a:pt x="401" y="109"/>
                    </a:cubicBezTo>
                    <a:cubicBezTo>
                      <a:pt x="404" y="109"/>
                      <a:pt x="406" y="107"/>
                      <a:pt x="406" y="103"/>
                    </a:cubicBezTo>
                    <a:cubicBezTo>
                      <a:pt x="406" y="100"/>
                      <a:pt x="404" y="98"/>
                      <a:pt x="401" y="98"/>
                    </a:cubicBezTo>
                    <a:cubicBezTo>
                      <a:pt x="395" y="98"/>
                      <a:pt x="395" y="98"/>
                      <a:pt x="395" y="98"/>
                    </a:cubicBezTo>
                    <a:cubicBezTo>
                      <a:pt x="385" y="87"/>
                      <a:pt x="379" y="71"/>
                      <a:pt x="379" y="53"/>
                    </a:cubicBezTo>
                    <a:cubicBezTo>
                      <a:pt x="379" y="37"/>
                      <a:pt x="385" y="23"/>
                      <a:pt x="393" y="12"/>
                    </a:cubicBezTo>
                    <a:cubicBezTo>
                      <a:pt x="401" y="12"/>
                      <a:pt x="401" y="12"/>
                      <a:pt x="40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96">
                <a:extLst>
                  <a:ext uri="{FF2B5EF4-FFF2-40B4-BE49-F238E27FC236}">
                    <a16:creationId xmlns:a16="http://schemas.microsoft.com/office/drawing/2014/main" id="{AC18DCD7-F1D1-4F7C-8649-293A69C079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9" y="1523"/>
                <a:ext cx="203" cy="54"/>
              </a:xfrm>
              <a:custGeom>
                <a:avLst/>
                <a:gdLst>
                  <a:gd name="T0" fmla="*/ 89 w 406"/>
                  <a:gd name="T1" fmla="*/ 63 h 109"/>
                  <a:gd name="T2" fmla="*/ 87 w 406"/>
                  <a:gd name="T3" fmla="*/ 63 h 109"/>
                  <a:gd name="T4" fmla="*/ 47 w 406"/>
                  <a:gd name="T5" fmla="*/ 25 h 109"/>
                  <a:gd name="T6" fmla="*/ 45 w 406"/>
                  <a:gd name="T7" fmla="*/ 0 h 109"/>
                  <a:gd name="T8" fmla="*/ 5 w 406"/>
                  <a:gd name="T9" fmla="*/ 0 h 109"/>
                  <a:gd name="T10" fmla="*/ 0 w 406"/>
                  <a:gd name="T11" fmla="*/ 6 h 109"/>
                  <a:gd name="T12" fmla="*/ 5 w 406"/>
                  <a:gd name="T13" fmla="*/ 12 h 109"/>
                  <a:gd name="T14" fmla="*/ 13 w 406"/>
                  <a:gd name="T15" fmla="*/ 12 h 109"/>
                  <a:gd name="T16" fmla="*/ 27 w 406"/>
                  <a:gd name="T17" fmla="*/ 53 h 109"/>
                  <a:gd name="T18" fmla="*/ 11 w 406"/>
                  <a:gd name="T19" fmla="*/ 97 h 109"/>
                  <a:gd name="T20" fmla="*/ 5 w 406"/>
                  <a:gd name="T21" fmla="*/ 97 h 109"/>
                  <a:gd name="T22" fmla="*/ 0 w 406"/>
                  <a:gd name="T23" fmla="*/ 103 h 109"/>
                  <a:gd name="T24" fmla="*/ 5 w 406"/>
                  <a:gd name="T25" fmla="*/ 109 h 109"/>
                  <a:gd name="T26" fmla="*/ 397 w 406"/>
                  <a:gd name="T27" fmla="*/ 109 h 109"/>
                  <a:gd name="T28" fmla="*/ 401 w 406"/>
                  <a:gd name="T29" fmla="*/ 106 h 109"/>
                  <a:gd name="T30" fmla="*/ 406 w 406"/>
                  <a:gd name="T31" fmla="*/ 54 h 109"/>
                  <a:gd name="T32" fmla="*/ 401 w 406"/>
                  <a:gd name="T33" fmla="*/ 3 h 109"/>
                  <a:gd name="T34" fmla="*/ 397 w 406"/>
                  <a:gd name="T35" fmla="*/ 0 h 109"/>
                  <a:gd name="T36" fmla="*/ 126 w 406"/>
                  <a:gd name="T37" fmla="*/ 0 h 109"/>
                  <a:gd name="T38" fmla="*/ 127 w 406"/>
                  <a:gd name="T39" fmla="*/ 21 h 109"/>
                  <a:gd name="T40" fmla="*/ 89 w 406"/>
                  <a:gd name="T41" fmla="*/ 6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6" h="109">
                    <a:moveTo>
                      <a:pt x="89" y="63"/>
                    </a:moveTo>
                    <a:cubicBezTo>
                      <a:pt x="89" y="63"/>
                      <a:pt x="88" y="63"/>
                      <a:pt x="87" y="63"/>
                    </a:cubicBezTo>
                    <a:cubicBezTo>
                      <a:pt x="66" y="63"/>
                      <a:pt x="48" y="46"/>
                      <a:pt x="47" y="25"/>
                    </a:cubicBezTo>
                    <a:cubicBezTo>
                      <a:pt x="47" y="16"/>
                      <a:pt x="46" y="8"/>
                      <a:pt x="4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2"/>
                      <a:pt x="5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21" y="22"/>
                      <a:pt x="27" y="37"/>
                      <a:pt x="27" y="53"/>
                    </a:cubicBezTo>
                    <a:cubicBezTo>
                      <a:pt x="27" y="71"/>
                      <a:pt x="20" y="86"/>
                      <a:pt x="11" y="97"/>
                    </a:cubicBezTo>
                    <a:cubicBezTo>
                      <a:pt x="5" y="97"/>
                      <a:pt x="5" y="97"/>
                      <a:pt x="5" y="97"/>
                    </a:cubicBezTo>
                    <a:cubicBezTo>
                      <a:pt x="2" y="97"/>
                      <a:pt x="0" y="100"/>
                      <a:pt x="0" y="103"/>
                    </a:cubicBezTo>
                    <a:cubicBezTo>
                      <a:pt x="0" y="106"/>
                      <a:pt x="2" y="109"/>
                      <a:pt x="5" y="109"/>
                    </a:cubicBezTo>
                    <a:cubicBezTo>
                      <a:pt x="397" y="109"/>
                      <a:pt x="397" y="109"/>
                      <a:pt x="397" y="109"/>
                    </a:cubicBezTo>
                    <a:cubicBezTo>
                      <a:pt x="398" y="109"/>
                      <a:pt x="400" y="108"/>
                      <a:pt x="401" y="106"/>
                    </a:cubicBezTo>
                    <a:cubicBezTo>
                      <a:pt x="403" y="104"/>
                      <a:pt x="406" y="82"/>
                      <a:pt x="406" y="54"/>
                    </a:cubicBezTo>
                    <a:cubicBezTo>
                      <a:pt x="406" y="27"/>
                      <a:pt x="403" y="5"/>
                      <a:pt x="401" y="3"/>
                    </a:cubicBezTo>
                    <a:cubicBezTo>
                      <a:pt x="400" y="1"/>
                      <a:pt x="398" y="0"/>
                      <a:pt x="397" y="0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26" y="7"/>
                      <a:pt x="127" y="14"/>
                      <a:pt x="127" y="21"/>
                    </a:cubicBezTo>
                    <a:cubicBezTo>
                      <a:pt x="128" y="43"/>
                      <a:pt x="111" y="61"/>
                      <a:pt x="89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Freeform 97">
                <a:extLst>
                  <a:ext uri="{FF2B5EF4-FFF2-40B4-BE49-F238E27FC236}">
                    <a16:creationId xmlns:a16="http://schemas.microsoft.com/office/drawing/2014/main" id="{CF59E423-ED06-4435-B476-B1D345713E9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55" y="1405"/>
                <a:ext cx="234" cy="354"/>
              </a:xfrm>
              <a:custGeom>
                <a:avLst/>
                <a:gdLst>
                  <a:gd name="T0" fmla="*/ 340 w 468"/>
                  <a:gd name="T1" fmla="*/ 102 h 710"/>
                  <a:gd name="T2" fmla="*/ 395 w 468"/>
                  <a:gd name="T3" fmla="*/ 201 h 710"/>
                  <a:gd name="T4" fmla="*/ 401 w 468"/>
                  <a:gd name="T5" fmla="*/ 236 h 710"/>
                  <a:gd name="T6" fmla="*/ 403 w 468"/>
                  <a:gd name="T7" fmla="*/ 260 h 710"/>
                  <a:gd name="T8" fmla="*/ 435 w 468"/>
                  <a:gd name="T9" fmla="*/ 291 h 710"/>
                  <a:gd name="T10" fmla="*/ 437 w 468"/>
                  <a:gd name="T11" fmla="*/ 291 h 710"/>
                  <a:gd name="T12" fmla="*/ 467 w 468"/>
                  <a:gd name="T13" fmla="*/ 257 h 710"/>
                  <a:gd name="T14" fmla="*/ 466 w 468"/>
                  <a:gd name="T15" fmla="*/ 236 h 710"/>
                  <a:gd name="T16" fmla="*/ 460 w 468"/>
                  <a:gd name="T17" fmla="*/ 201 h 710"/>
                  <a:gd name="T18" fmla="*/ 382 w 468"/>
                  <a:gd name="T19" fmla="*/ 53 h 710"/>
                  <a:gd name="T20" fmla="*/ 302 w 468"/>
                  <a:gd name="T21" fmla="*/ 3 h 710"/>
                  <a:gd name="T22" fmla="*/ 289 w 468"/>
                  <a:gd name="T23" fmla="*/ 0 h 710"/>
                  <a:gd name="T24" fmla="*/ 135 w 468"/>
                  <a:gd name="T25" fmla="*/ 0 h 710"/>
                  <a:gd name="T26" fmla="*/ 127 w 468"/>
                  <a:gd name="T27" fmla="*/ 1 h 710"/>
                  <a:gd name="T28" fmla="*/ 123 w 468"/>
                  <a:gd name="T29" fmla="*/ 1 h 710"/>
                  <a:gd name="T30" fmla="*/ 123 w 468"/>
                  <a:gd name="T31" fmla="*/ 1 h 710"/>
                  <a:gd name="T32" fmla="*/ 58 w 468"/>
                  <a:gd name="T33" fmla="*/ 37 h 710"/>
                  <a:gd name="T34" fmla="*/ 0 w 468"/>
                  <a:gd name="T35" fmla="*/ 204 h 710"/>
                  <a:gd name="T36" fmla="*/ 22 w 468"/>
                  <a:gd name="T37" fmla="*/ 354 h 710"/>
                  <a:gd name="T38" fmla="*/ 53 w 468"/>
                  <a:gd name="T39" fmla="*/ 378 h 710"/>
                  <a:gd name="T40" fmla="*/ 61 w 468"/>
                  <a:gd name="T41" fmla="*/ 377 h 710"/>
                  <a:gd name="T42" fmla="*/ 84 w 468"/>
                  <a:gd name="T43" fmla="*/ 338 h 710"/>
                  <a:gd name="T44" fmla="*/ 64 w 468"/>
                  <a:gd name="T45" fmla="*/ 204 h 710"/>
                  <a:gd name="T46" fmla="*/ 102 w 468"/>
                  <a:gd name="T47" fmla="*/ 83 h 710"/>
                  <a:gd name="T48" fmla="*/ 104 w 468"/>
                  <a:gd name="T49" fmla="*/ 82 h 710"/>
                  <a:gd name="T50" fmla="*/ 104 w 468"/>
                  <a:gd name="T51" fmla="*/ 229 h 710"/>
                  <a:gd name="T52" fmla="*/ 104 w 468"/>
                  <a:gd name="T53" fmla="*/ 305 h 710"/>
                  <a:gd name="T54" fmla="*/ 104 w 468"/>
                  <a:gd name="T55" fmla="*/ 661 h 710"/>
                  <a:gd name="T56" fmla="*/ 153 w 468"/>
                  <a:gd name="T57" fmla="*/ 710 h 710"/>
                  <a:gd name="T58" fmla="*/ 203 w 468"/>
                  <a:gd name="T59" fmla="*/ 661 h 710"/>
                  <a:gd name="T60" fmla="*/ 203 w 468"/>
                  <a:gd name="T61" fmla="*/ 335 h 710"/>
                  <a:gd name="T62" fmla="*/ 222 w 468"/>
                  <a:gd name="T63" fmla="*/ 335 h 710"/>
                  <a:gd name="T64" fmla="*/ 222 w 468"/>
                  <a:gd name="T65" fmla="*/ 661 h 710"/>
                  <a:gd name="T66" fmla="*/ 271 w 468"/>
                  <a:gd name="T67" fmla="*/ 710 h 710"/>
                  <a:gd name="T68" fmla="*/ 321 w 468"/>
                  <a:gd name="T69" fmla="*/ 661 h 710"/>
                  <a:gd name="T70" fmla="*/ 321 w 468"/>
                  <a:gd name="T71" fmla="*/ 229 h 710"/>
                  <a:gd name="T72" fmla="*/ 320 w 468"/>
                  <a:gd name="T73" fmla="*/ 222 h 710"/>
                  <a:gd name="T74" fmla="*/ 320 w 468"/>
                  <a:gd name="T75" fmla="*/ 85 h 710"/>
                  <a:gd name="T76" fmla="*/ 340 w 468"/>
                  <a:gd name="T77" fmla="*/ 102 h 710"/>
                  <a:gd name="T78" fmla="*/ 137 w 468"/>
                  <a:gd name="T79" fmla="*/ 170 h 710"/>
                  <a:gd name="T80" fmla="*/ 128 w 468"/>
                  <a:gd name="T81" fmla="*/ 112 h 710"/>
                  <a:gd name="T82" fmla="*/ 159 w 468"/>
                  <a:gd name="T83" fmla="*/ 107 h 710"/>
                  <a:gd name="T84" fmla="*/ 158 w 468"/>
                  <a:gd name="T85" fmla="*/ 97 h 710"/>
                  <a:gd name="T86" fmla="*/ 174 w 468"/>
                  <a:gd name="T87" fmla="*/ 94 h 710"/>
                  <a:gd name="T88" fmla="*/ 176 w 468"/>
                  <a:gd name="T89" fmla="*/ 105 h 710"/>
                  <a:gd name="T90" fmla="*/ 207 w 468"/>
                  <a:gd name="T91" fmla="*/ 100 h 710"/>
                  <a:gd name="T92" fmla="*/ 216 w 468"/>
                  <a:gd name="T93" fmla="*/ 158 h 710"/>
                  <a:gd name="T94" fmla="*/ 137 w 468"/>
                  <a:gd name="T95" fmla="*/ 170 h 7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68" h="710">
                    <a:moveTo>
                      <a:pt x="340" y="102"/>
                    </a:moveTo>
                    <a:cubicBezTo>
                      <a:pt x="361" y="124"/>
                      <a:pt x="383" y="154"/>
                      <a:pt x="395" y="201"/>
                    </a:cubicBezTo>
                    <a:cubicBezTo>
                      <a:pt x="397" y="212"/>
                      <a:pt x="400" y="224"/>
                      <a:pt x="401" y="236"/>
                    </a:cubicBezTo>
                    <a:cubicBezTo>
                      <a:pt x="402" y="244"/>
                      <a:pt x="403" y="252"/>
                      <a:pt x="403" y="260"/>
                    </a:cubicBezTo>
                    <a:cubicBezTo>
                      <a:pt x="404" y="277"/>
                      <a:pt x="418" y="291"/>
                      <a:pt x="435" y="291"/>
                    </a:cubicBezTo>
                    <a:cubicBezTo>
                      <a:pt x="436" y="291"/>
                      <a:pt x="436" y="291"/>
                      <a:pt x="437" y="291"/>
                    </a:cubicBezTo>
                    <a:cubicBezTo>
                      <a:pt x="455" y="290"/>
                      <a:pt x="468" y="275"/>
                      <a:pt x="467" y="257"/>
                    </a:cubicBezTo>
                    <a:cubicBezTo>
                      <a:pt x="467" y="250"/>
                      <a:pt x="466" y="243"/>
                      <a:pt x="466" y="236"/>
                    </a:cubicBezTo>
                    <a:cubicBezTo>
                      <a:pt x="464" y="224"/>
                      <a:pt x="463" y="212"/>
                      <a:pt x="460" y="201"/>
                    </a:cubicBezTo>
                    <a:cubicBezTo>
                      <a:pt x="446" y="132"/>
                      <a:pt x="414" y="84"/>
                      <a:pt x="382" y="53"/>
                    </a:cubicBezTo>
                    <a:cubicBezTo>
                      <a:pt x="345" y="19"/>
                      <a:pt x="310" y="6"/>
                      <a:pt x="302" y="3"/>
                    </a:cubicBezTo>
                    <a:cubicBezTo>
                      <a:pt x="298" y="1"/>
                      <a:pt x="294" y="0"/>
                      <a:pt x="289" y="0"/>
                    </a:cubicBezTo>
                    <a:cubicBezTo>
                      <a:pt x="135" y="0"/>
                      <a:pt x="135" y="0"/>
                      <a:pt x="135" y="0"/>
                    </a:cubicBezTo>
                    <a:cubicBezTo>
                      <a:pt x="132" y="0"/>
                      <a:pt x="129" y="0"/>
                      <a:pt x="127" y="1"/>
                    </a:cubicBezTo>
                    <a:cubicBezTo>
                      <a:pt x="126" y="1"/>
                      <a:pt x="124" y="1"/>
                      <a:pt x="123" y="1"/>
                    </a:cubicBezTo>
                    <a:cubicBezTo>
                      <a:pt x="123" y="1"/>
                      <a:pt x="123" y="1"/>
                      <a:pt x="123" y="1"/>
                    </a:cubicBezTo>
                    <a:cubicBezTo>
                      <a:pt x="119" y="2"/>
                      <a:pt x="88" y="8"/>
                      <a:pt x="58" y="37"/>
                    </a:cubicBezTo>
                    <a:cubicBezTo>
                      <a:pt x="27" y="67"/>
                      <a:pt x="0" y="120"/>
                      <a:pt x="0" y="204"/>
                    </a:cubicBezTo>
                    <a:cubicBezTo>
                      <a:pt x="0" y="245"/>
                      <a:pt x="6" y="295"/>
                      <a:pt x="22" y="354"/>
                    </a:cubicBezTo>
                    <a:cubicBezTo>
                      <a:pt x="25" y="368"/>
                      <a:pt x="38" y="378"/>
                      <a:pt x="53" y="378"/>
                    </a:cubicBezTo>
                    <a:cubicBezTo>
                      <a:pt x="55" y="378"/>
                      <a:pt x="58" y="378"/>
                      <a:pt x="61" y="377"/>
                    </a:cubicBezTo>
                    <a:cubicBezTo>
                      <a:pt x="78" y="373"/>
                      <a:pt x="88" y="355"/>
                      <a:pt x="84" y="338"/>
                    </a:cubicBezTo>
                    <a:cubicBezTo>
                      <a:pt x="69" y="283"/>
                      <a:pt x="64" y="239"/>
                      <a:pt x="64" y="204"/>
                    </a:cubicBezTo>
                    <a:cubicBezTo>
                      <a:pt x="64" y="133"/>
                      <a:pt x="85" y="100"/>
                      <a:pt x="102" y="83"/>
                    </a:cubicBezTo>
                    <a:cubicBezTo>
                      <a:pt x="103" y="83"/>
                      <a:pt x="103" y="82"/>
                      <a:pt x="104" y="82"/>
                    </a:cubicBezTo>
                    <a:cubicBezTo>
                      <a:pt x="104" y="229"/>
                      <a:pt x="104" y="229"/>
                      <a:pt x="104" y="229"/>
                    </a:cubicBezTo>
                    <a:cubicBezTo>
                      <a:pt x="104" y="305"/>
                      <a:pt x="104" y="305"/>
                      <a:pt x="104" y="305"/>
                    </a:cubicBezTo>
                    <a:cubicBezTo>
                      <a:pt x="104" y="661"/>
                      <a:pt x="104" y="661"/>
                      <a:pt x="104" y="661"/>
                    </a:cubicBezTo>
                    <a:cubicBezTo>
                      <a:pt x="104" y="688"/>
                      <a:pt x="126" y="710"/>
                      <a:pt x="153" y="710"/>
                    </a:cubicBezTo>
                    <a:cubicBezTo>
                      <a:pt x="180" y="710"/>
                      <a:pt x="203" y="688"/>
                      <a:pt x="203" y="661"/>
                    </a:cubicBezTo>
                    <a:cubicBezTo>
                      <a:pt x="203" y="335"/>
                      <a:pt x="203" y="335"/>
                      <a:pt x="203" y="335"/>
                    </a:cubicBezTo>
                    <a:cubicBezTo>
                      <a:pt x="222" y="335"/>
                      <a:pt x="222" y="335"/>
                      <a:pt x="222" y="335"/>
                    </a:cubicBezTo>
                    <a:cubicBezTo>
                      <a:pt x="222" y="661"/>
                      <a:pt x="222" y="661"/>
                      <a:pt x="222" y="661"/>
                    </a:cubicBezTo>
                    <a:cubicBezTo>
                      <a:pt x="222" y="688"/>
                      <a:pt x="244" y="710"/>
                      <a:pt x="271" y="710"/>
                    </a:cubicBezTo>
                    <a:cubicBezTo>
                      <a:pt x="298" y="710"/>
                      <a:pt x="321" y="688"/>
                      <a:pt x="321" y="661"/>
                    </a:cubicBezTo>
                    <a:cubicBezTo>
                      <a:pt x="321" y="229"/>
                      <a:pt x="321" y="229"/>
                      <a:pt x="321" y="229"/>
                    </a:cubicBezTo>
                    <a:cubicBezTo>
                      <a:pt x="321" y="226"/>
                      <a:pt x="320" y="224"/>
                      <a:pt x="320" y="222"/>
                    </a:cubicBezTo>
                    <a:cubicBezTo>
                      <a:pt x="320" y="85"/>
                      <a:pt x="320" y="85"/>
                      <a:pt x="320" y="85"/>
                    </a:cubicBezTo>
                    <a:cubicBezTo>
                      <a:pt x="327" y="90"/>
                      <a:pt x="334" y="96"/>
                      <a:pt x="340" y="102"/>
                    </a:cubicBezTo>
                    <a:close/>
                    <a:moveTo>
                      <a:pt x="137" y="170"/>
                    </a:moveTo>
                    <a:cubicBezTo>
                      <a:pt x="128" y="112"/>
                      <a:pt x="128" y="112"/>
                      <a:pt x="128" y="112"/>
                    </a:cubicBezTo>
                    <a:cubicBezTo>
                      <a:pt x="159" y="107"/>
                      <a:pt x="159" y="107"/>
                      <a:pt x="159" y="107"/>
                    </a:cubicBezTo>
                    <a:cubicBezTo>
                      <a:pt x="158" y="97"/>
                      <a:pt x="158" y="97"/>
                      <a:pt x="158" y="97"/>
                    </a:cubicBezTo>
                    <a:cubicBezTo>
                      <a:pt x="174" y="94"/>
                      <a:pt x="174" y="94"/>
                      <a:pt x="174" y="94"/>
                    </a:cubicBezTo>
                    <a:cubicBezTo>
                      <a:pt x="176" y="105"/>
                      <a:pt x="176" y="105"/>
                      <a:pt x="176" y="105"/>
                    </a:cubicBezTo>
                    <a:cubicBezTo>
                      <a:pt x="207" y="100"/>
                      <a:pt x="207" y="100"/>
                      <a:pt x="207" y="100"/>
                    </a:cubicBezTo>
                    <a:cubicBezTo>
                      <a:pt x="216" y="158"/>
                      <a:pt x="216" y="158"/>
                      <a:pt x="216" y="158"/>
                    </a:cubicBezTo>
                    <a:lnTo>
                      <a:pt x="137" y="1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10" name="그래픽 1">
              <a:extLst>
                <a:ext uri="{FF2B5EF4-FFF2-40B4-BE49-F238E27FC236}">
                  <a16:creationId xmlns:a16="http://schemas.microsoft.com/office/drawing/2014/main" id="{947B977F-0392-48F3-B585-4F050D8E57E5}"/>
                </a:ext>
              </a:extLst>
            </p:cNvPr>
            <p:cNvGrpSpPr/>
            <p:nvPr/>
          </p:nvGrpSpPr>
          <p:grpSpPr>
            <a:xfrm>
              <a:off x="6532703" y="2002206"/>
              <a:ext cx="366628" cy="780722"/>
              <a:chOff x="4036218" y="2293143"/>
              <a:chExt cx="1066800" cy="2271713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38" name="자유형: 도형 37">
                <a:extLst>
                  <a:ext uri="{FF2B5EF4-FFF2-40B4-BE49-F238E27FC236}">
                    <a16:creationId xmlns:a16="http://schemas.microsoft.com/office/drawing/2014/main" id="{A6813A25-32C2-43EB-8D3D-C32CA71C98EA}"/>
                  </a:ext>
                </a:extLst>
              </p:cNvPr>
              <p:cNvSpPr/>
              <p:nvPr/>
            </p:nvSpPr>
            <p:spPr>
              <a:xfrm>
                <a:off x="4036218" y="2774155"/>
                <a:ext cx="1066800" cy="1790701"/>
              </a:xfrm>
              <a:custGeom>
                <a:avLst/>
                <a:gdLst>
                  <a:gd name="connsiteX0" fmla="*/ 561499 w 1066800"/>
                  <a:gd name="connsiteY0" fmla="*/ 1667351 h 1790700"/>
                  <a:gd name="connsiteX1" fmla="*/ 561499 w 1066800"/>
                  <a:gd name="connsiteY1" fmla="*/ 807244 h 1790700"/>
                  <a:gd name="connsiteX2" fmla="*/ 605314 w 1066800"/>
                  <a:gd name="connsiteY2" fmla="*/ 807244 h 1790700"/>
                  <a:gd name="connsiteX3" fmla="*/ 605314 w 1066800"/>
                  <a:gd name="connsiteY3" fmla="*/ 1667351 h 1790700"/>
                  <a:gd name="connsiteX4" fmla="*/ 723424 w 1066800"/>
                  <a:gd name="connsiteY4" fmla="*/ 1785461 h 1790700"/>
                  <a:gd name="connsiteX5" fmla="*/ 841534 w 1066800"/>
                  <a:gd name="connsiteY5" fmla="*/ 1667351 h 1790700"/>
                  <a:gd name="connsiteX6" fmla="*/ 841534 w 1066800"/>
                  <a:gd name="connsiteY6" fmla="*/ 238601 h 1790700"/>
                  <a:gd name="connsiteX7" fmla="*/ 858679 w 1066800"/>
                  <a:gd name="connsiteY7" fmla="*/ 278606 h 1790700"/>
                  <a:gd name="connsiteX8" fmla="*/ 908209 w 1066800"/>
                  <a:gd name="connsiteY8" fmla="*/ 665321 h 1790700"/>
                  <a:gd name="connsiteX9" fmla="*/ 902494 w 1066800"/>
                  <a:gd name="connsiteY9" fmla="*/ 838676 h 1790700"/>
                  <a:gd name="connsiteX10" fmla="*/ 973931 w 1066800"/>
                  <a:gd name="connsiteY10" fmla="*/ 918686 h 1790700"/>
                  <a:gd name="connsiteX11" fmla="*/ 978694 w 1066800"/>
                  <a:gd name="connsiteY11" fmla="*/ 918686 h 1790700"/>
                  <a:gd name="connsiteX12" fmla="*/ 1054894 w 1066800"/>
                  <a:gd name="connsiteY12" fmla="*/ 847249 h 1790700"/>
                  <a:gd name="connsiteX13" fmla="*/ 1060609 w 1066800"/>
                  <a:gd name="connsiteY13" fmla="*/ 664369 h 1790700"/>
                  <a:gd name="connsiteX14" fmla="*/ 952024 w 1066800"/>
                  <a:gd name="connsiteY14" fmla="*/ 122396 h 1790700"/>
                  <a:gd name="connsiteX15" fmla="*/ 850106 w 1066800"/>
                  <a:gd name="connsiteY15" fmla="*/ 27146 h 1790700"/>
                  <a:gd name="connsiteX16" fmla="*/ 772001 w 1066800"/>
                  <a:gd name="connsiteY16" fmla="*/ 7144 h 1790700"/>
                  <a:gd name="connsiteX17" fmla="*/ 768191 w 1066800"/>
                  <a:gd name="connsiteY17" fmla="*/ 7144 h 1790700"/>
                  <a:gd name="connsiteX18" fmla="*/ 399574 w 1066800"/>
                  <a:gd name="connsiteY18" fmla="*/ 7144 h 1790700"/>
                  <a:gd name="connsiteX19" fmla="*/ 396716 w 1066800"/>
                  <a:gd name="connsiteY19" fmla="*/ 7144 h 1790700"/>
                  <a:gd name="connsiteX20" fmla="*/ 318611 w 1066800"/>
                  <a:gd name="connsiteY20" fmla="*/ 27146 h 1790700"/>
                  <a:gd name="connsiteX21" fmla="*/ 173831 w 1066800"/>
                  <a:gd name="connsiteY21" fmla="*/ 206216 h 1790700"/>
                  <a:gd name="connsiteX22" fmla="*/ 108109 w 1066800"/>
                  <a:gd name="connsiteY22" fmla="*/ 663416 h 1790700"/>
                  <a:gd name="connsiteX23" fmla="*/ 108109 w 1066800"/>
                  <a:gd name="connsiteY23" fmla="*/ 691039 h 1790700"/>
                  <a:gd name="connsiteX24" fmla="*/ 7144 w 1066800"/>
                  <a:gd name="connsiteY24" fmla="*/ 793909 h 1790700"/>
                  <a:gd name="connsiteX25" fmla="*/ 252889 w 1066800"/>
                  <a:gd name="connsiteY25" fmla="*/ 1039654 h 1790700"/>
                  <a:gd name="connsiteX26" fmla="*/ 325279 w 1066800"/>
                  <a:gd name="connsiteY26" fmla="*/ 967264 h 1790700"/>
                  <a:gd name="connsiteX27" fmla="*/ 325279 w 1066800"/>
                  <a:gd name="connsiteY27" fmla="*/ 1667351 h 1790700"/>
                  <a:gd name="connsiteX28" fmla="*/ 443389 w 1066800"/>
                  <a:gd name="connsiteY28" fmla="*/ 1785461 h 1790700"/>
                  <a:gd name="connsiteX29" fmla="*/ 561499 w 1066800"/>
                  <a:gd name="connsiteY29" fmla="*/ 1667351 h 1790700"/>
                  <a:gd name="connsiteX30" fmla="*/ 112871 w 1066800"/>
                  <a:gd name="connsiteY30" fmla="*/ 849154 h 1790700"/>
                  <a:gd name="connsiteX31" fmla="*/ 114776 w 1066800"/>
                  <a:gd name="connsiteY31" fmla="*/ 860584 h 1790700"/>
                  <a:gd name="connsiteX32" fmla="*/ 48101 w 1066800"/>
                  <a:gd name="connsiteY32" fmla="*/ 793909 h 1790700"/>
                  <a:gd name="connsiteX33" fmla="*/ 108109 w 1066800"/>
                  <a:gd name="connsiteY33" fmla="*/ 733901 h 1790700"/>
                  <a:gd name="connsiteX34" fmla="*/ 112871 w 1066800"/>
                  <a:gd name="connsiteY34" fmla="*/ 849154 h 1790700"/>
                  <a:gd name="connsiteX35" fmla="*/ 189071 w 1066800"/>
                  <a:gd name="connsiteY35" fmla="*/ 920591 h 1790700"/>
                  <a:gd name="connsiteX36" fmla="*/ 193834 w 1066800"/>
                  <a:gd name="connsiteY36" fmla="*/ 920591 h 1790700"/>
                  <a:gd name="connsiteX37" fmla="*/ 265271 w 1066800"/>
                  <a:gd name="connsiteY37" fmla="*/ 839629 h 1790700"/>
                  <a:gd name="connsiteX38" fmla="*/ 259556 w 1066800"/>
                  <a:gd name="connsiteY38" fmla="*/ 666274 h 1790700"/>
                  <a:gd name="connsiteX39" fmla="*/ 261461 w 1066800"/>
                  <a:gd name="connsiteY39" fmla="*/ 580549 h 1790700"/>
                  <a:gd name="connsiteX40" fmla="*/ 348139 w 1066800"/>
                  <a:gd name="connsiteY40" fmla="*/ 493871 h 1790700"/>
                  <a:gd name="connsiteX41" fmla="*/ 553879 w 1066800"/>
                  <a:gd name="connsiteY41" fmla="*/ 699611 h 1790700"/>
                  <a:gd name="connsiteX42" fmla="*/ 253841 w 1066800"/>
                  <a:gd name="connsiteY42" fmla="*/ 999649 h 1790700"/>
                  <a:gd name="connsiteX43" fmla="*/ 172879 w 1066800"/>
                  <a:gd name="connsiteY43" fmla="*/ 918686 h 1790700"/>
                  <a:gd name="connsiteX44" fmla="*/ 189071 w 1066800"/>
                  <a:gd name="connsiteY44" fmla="*/ 920591 h 1790700"/>
                  <a:gd name="connsiteX45" fmla="*/ 325279 w 1066800"/>
                  <a:gd name="connsiteY45" fmla="*/ 238601 h 1790700"/>
                  <a:gd name="connsiteX46" fmla="*/ 325279 w 1066800"/>
                  <a:gd name="connsiteY46" fmla="*/ 475774 h 1790700"/>
                  <a:gd name="connsiteX47" fmla="*/ 262414 w 1066800"/>
                  <a:gd name="connsiteY47" fmla="*/ 538639 h 1790700"/>
                  <a:gd name="connsiteX48" fmla="*/ 325279 w 1066800"/>
                  <a:gd name="connsiteY48" fmla="*/ 238601 h 179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066800" h="1790700">
                    <a:moveTo>
                      <a:pt x="561499" y="1667351"/>
                    </a:moveTo>
                    <a:lnTo>
                      <a:pt x="561499" y="807244"/>
                    </a:lnTo>
                    <a:lnTo>
                      <a:pt x="605314" y="807244"/>
                    </a:lnTo>
                    <a:lnTo>
                      <a:pt x="605314" y="1667351"/>
                    </a:lnTo>
                    <a:cubicBezTo>
                      <a:pt x="605314" y="1732121"/>
                      <a:pt x="657701" y="1785461"/>
                      <a:pt x="723424" y="1785461"/>
                    </a:cubicBezTo>
                    <a:cubicBezTo>
                      <a:pt x="788194" y="1785461"/>
                      <a:pt x="841534" y="1733074"/>
                      <a:pt x="841534" y="1667351"/>
                    </a:cubicBezTo>
                    <a:lnTo>
                      <a:pt x="841534" y="238601"/>
                    </a:lnTo>
                    <a:cubicBezTo>
                      <a:pt x="847249" y="250031"/>
                      <a:pt x="852964" y="263366"/>
                      <a:pt x="858679" y="278606"/>
                    </a:cubicBezTo>
                    <a:cubicBezTo>
                      <a:pt x="885349" y="352901"/>
                      <a:pt x="908209" y="474821"/>
                      <a:pt x="908209" y="665321"/>
                    </a:cubicBezTo>
                    <a:cubicBezTo>
                      <a:pt x="908209" y="717709"/>
                      <a:pt x="906304" y="775811"/>
                      <a:pt x="902494" y="838676"/>
                    </a:cubicBezTo>
                    <a:cubicBezTo>
                      <a:pt x="899636" y="880586"/>
                      <a:pt x="932021" y="916781"/>
                      <a:pt x="973931" y="918686"/>
                    </a:cubicBezTo>
                    <a:cubicBezTo>
                      <a:pt x="975836" y="918686"/>
                      <a:pt x="976789" y="918686"/>
                      <a:pt x="978694" y="918686"/>
                    </a:cubicBezTo>
                    <a:cubicBezTo>
                      <a:pt x="1018699" y="918686"/>
                      <a:pt x="1052036" y="887254"/>
                      <a:pt x="1054894" y="847249"/>
                    </a:cubicBezTo>
                    <a:cubicBezTo>
                      <a:pt x="1058704" y="781526"/>
                      <a:pt x="1060609" y="720566"/>
                      <a:pt x="1060609" y="664369"/>
                    </a:cubicBezTo>
                    <a:cubicBezTo>
                      <a:pt x="1060609" y="376714"/>
                      <a:pt x="1013936" y="217646"/>
                      <a:pt x="952024" y="122396"/>
                    </a:cubicBezTo>
                    <a:cubicBezTo>
                      <a:pt x="920591" y="74771"/>
                      <a:pt x="884396" y="44291"/>
                      <a:pt x="850106" y="27146"/>
                    </a:cubicBezTo>
                    <a:cubicBezTo>
                      <a:pt x="817721" y="10954"/>
                      <a:pt x="789146" y="7144"/>
                      <a:pt x="772001" y="7144"/>
                    </a:cubicBezTo>
                    <a:cubicBezTo>
                      <a:pt x="771049" y="7144"/>
                      <a:pt x="769144" y="7144"/>
                      <a:pt x="768191" y="7144"/>
                    </a:cubicBezTo>
                    <a:lnTo>
                      <a:pt x="399574" y="7144"/>
                    </a:lnTo>
                    <a:cubicBezTo>
                      <a:pt x="398621" y="7144"/>
                      <a:pt x="397669" y="7144"/>
                      <a:pt x="396716" y="7144"/>
                    </a:cubicBezTo>
                    <a:cubicBezTo>
                      <a:pt x="379571" y="7144"/>
                      <a:pt x="350996" y="10954"/>
                      <a:pt x="318611" y="27146"/>
                    </a:cubicBezTo>
                    <a:cubicBezTo>
                      <a:pt x="267176" y="52864"/>
                      <a:pt x="211931" y="108109"/>
                      <a:pt x="173831" y="206216"/>
                    </a:cubicBezTo>
                    <a:cubicBezTo>
                      <a:pt x="134779" y="305276"/>
                      <a:pt x="108109" y="448151"/>
                      <a:pt x="108109" y="663416"/>
                    </a:cubicBezTo>
                    <a:cubicBezTo>
                      <a:pt x="108109" y="671989"/>
                      <a:pt x="108109" y="681514"/>
                      <a:pt x="108109" y="691039"/>
                    </a:cubicBezTo>
                    <a:lnTo>
                      <a:pt x="7144" y="793909"/>
                    </a:lnTo>
                    <a:lnTo>
                      <a:pt x="252889" y="1039654"/>
                    </a:lnTo>
                    <a:lnTo>
                      <a:pt x="325279" y="967264"/>
                    </a:lnTo>
                    <a:lnTo>
                      <a:pt x="325279" y="1667351"/>
                    </a:lnTo>
                    <a:cubicBezTo>
                      <a:pt x="325279" y="1732121"/>
                      <a:pt x="377666" y="1785461"/>
                      <a:pt x="443389" y="1785461"/>
                    </a:cubicBezTo>
                    <a:cubicBezTo>
                      <a:pt x="508159" y="1785461"/>
                      <a:pt x="561499" y="1732121"/>
                      <a:pt x="561499" y="1667351"/>
                    </a:cubicBezTo>
                    <a:close/>
                    <a:moveTo>
                      <a:pt x="112871" y="849154"/>
                    </a:moveTo>
                    <a:cubicBezTo>
                      <a:pt x="112871" y="852964"/>
                      <a:pt x="113824" y="856774"/>
                      <a:pt x="114776" y="860584"/>
                    </a:cubicBezTo>
                    <a:lnTo>
                      <a:pt x="48101" y="793909"/>
                    </a:lnTo>
                    <a:lnTo>
                      <a:pt x="108109" y="733901"/>
                    </a:lnTo>
                    <a:cubicBezTo>
                      <a:pt x="109061" y="770096"/>
                      <a:pt x="110014" y="808196"/>
                      <a:pt x="112871" y="849154"/>
                    </a:cubicBezTo>
                    <a:close/>
                    <a:moveTo>
                      <a:pt x="189071" y="920591"/>
                    </a:moveTo>
                    <a:cubicBezTo>
                      <a:pt x="190976" y="920591"/>
                      <a:pt x="191929" y="920591"/>
                      <a:pt x="193834" y="920591"/>
                    </a:cubicBezTo>
                    <a:cubicBezTo>
                      <a:pt x="235744" y="917734"/>
                      <a:pt x="268129" y="882491"/>
                      <a:pt x="265271" y="839629"/>
                    </a:cubicBezTo>
                    <a:cubicBezTo>
                      <a:pt x="261461" y="775811"/>
                      <a:pt x="259556" y="718661"/>
                      <a:pt x="259556" y="666274"/>
                    </a:cubicBezTo>
                    <a:cubicBezTo>
                      <a:pt x="259556" y="635794"/>
                      <a:pt x="260509" y="607219"/>
                      <a:pt x="261461" y="580549"/>
                    </a:cubicBezTo>
                    <a:lnTo>
                      <a:pt x="348139" y="493871"/>
                    </a:lnTo>
                    <a:lnTo>
                      <a:pt x="553879" y="699611"/>
                    </a:lnTo>
                    <a:lnTo>
                      <a:pt x="253841" y="999649"/>
                    </a:lnTo>
                    <a:lnTo>
                      <a:pt x="172879" y="918686"/>
                    </a:lnTo>
                    <a:cubicBezTo>
                      <a:pt x="177641" y="920591"/>
                      <a:pt x="183356" y="920591"/>
                      <a:pt x="189071" y="920591"/>
                    </a:cubicBezTo>
                    <a:close/>
                    <a:moveTo>
                      <a:pt x="325279" y="238601"/>
                    </a:moveTo>
                    <a:lnTo>
                      <a:pt x="325279" y="475774"/>
                    </a:lnTo>
                    <a:lnTo>
                      <a:pt x="262414" y="538639"/>
                    </a:lnTo>
                    <a:cubicBezTo>
                      <a:pt x="272891" y="386239"/>
                      <a:pt x="299561" y="292894"/>
                      <a:pt x="325279" y="2386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9" name="자유형: 도형 38">
                <a:extLst>
                  <a:ext uri="{FF2B5EF4-FFF2-40B4-BE49-F238E27FC236}">
                    <a16:creationId xmlns:a16="http://schemas.microsoft.com/office/drawing/2014/main" id="{3F23AC3F-FBE7-4184-8532-6D73F914BC96}"/>
                  </a:ext>
                </a:extLst>
              </p:cNvPr>
              <p:cNvSpPr/>
              <p:nvPr/>
            </p:nvSpPr>
            <p:spPr>
              <a:xfrm>
                <a:off x="4398168" y="2293143"/>
                <a:ext cx="438150" cy="438150"/>
              </a:xfrm>
              <a:custGeom>
                <a:avLst/>
                <a:gdLst>
                  <a:gd name="connsiteX0" fmla="*/ 435769 w 438150"/>
                  <a:gd name="connsiteY0" fmla="*/ 221456 h 438150"/>
                  <a:gd name="connsiteX1" fmla="*/ 221456 w 438150"/>
                  <a:gd name="connsiteY1" fmla="*/ 435769 h 438150"/>
                  <a:gd name="connsiteX2" fmla="*/ 7144 w 438150"/>
                  <a:gd name="connsiteY2" fmla="*/ 221456 h 438150"/>
                  <a:gd name="connsiteX3" fmla="*/ 221456 w 438150"/>
                  <a:gd name="connsiteY3" fmla="*/ 7144 h 438150"/>
                  <a:gd name="connsiteX4" fmla="*/ 435769 w 438150"/>
                  <a:gd name="connsiteY4" fmla="*/ 221456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150" h="438150">
                    <a:moveTo>
                      <a:pt x="435769" y="221456"/>
                    </a:moveTo>
                    <a:cubicBezTo>
                      <a:pt x="435769" y="339818"/>
                      <a:pt x="339818" y="435769"/>
                      <a:pt x="221456" y="435769"/>
                    </a:cubicBezTo>
                    <a:cubicBezTo>
                      <a:pt x="103095" y="435769"/>
                      <a:pt x="7144" y="339818"/>
                      <a:pt x="7144" y="221456"/>
                    </a:cubicBezTo>
                    <a:cubicBezTo>
                      <a:pt x="7144" y="103095"/>
                      <a:pt x="103095" y="7144"/>
                      <a:pt x="221456" y="7144"/>
                    </a:cubicBezTo>
                    <a:cubicBezTo>
                      <a:pt x="339818" y="7144"/>
                      <a:pt x="435769" y="103095"/>
                      <a:pt x="435769" y="22145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0" name="자유형: 도형 39">
                <a:extLst>
                  <a:ext uri="{FF2B5EF4-FFF2-40B4-BE49-F238E27FC236}">
                    <a16:creationId xmlns:a16="http://schemas.microsoft.com/office/drawing/2014/main" id="{B6AFE6AF-53B4-4B2A-AF10-3229A7BFCC05}"/>
                  </a:ext>
                </a:extLst>
              </p:cNvPr>
              <p:cNvSpPr/>
              <p:nvPr/>
            </p:nvSpPr>
            <p:spPr>
              <a:xfrm>
                <a:off x="4346935" y="3343652"/>
                <a:ext cx="161925" cy="161925"/>
              </a:xfrm>
              <a:custGeom>
                <a:avLst/>
                <a:gdLst>
                  <a:gd name="connsiteX0" fmla="*/ 10103 w 161925"/>
                  <a:gd name="connsiteY0" fmla="*/ 28282 h 161925"/>
                  <a:gd name="connsiteX1" fmla="*/ 28293 w 161925"/>
                  <a:gd name="connsiteY1" fmla="*/ 10103 h 161925"/>
                  <a:gd name="connsiteX2" fmla="*/ 156224 w 161925"/>
                  <a:gd name="connsiteY2" fmla="*/ 138106 h 161925"/>
                  <a:gd name="connsiteX3" fmla="*/ 138034 w 161925"/>
                  <a:gd name="connsiteY3" fmla="*/ 156286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2"/>
                    </a:moveTo>
                    <a:lnTo>
                      <a:pt x="28293" y="10103"/>
                    </a:lnTo>
                    <a:lnTo>
                      <a:pt x="156224" y="138106"/>
                    </a:lnTo>
                    <a:lnTo>
                      <a:pt x="138034" y="15628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1" name="자유형: 도형 40">
                <a:extLst>
                  <a:ext uri="{FF2B5EF4-FFF2-40B4-BE49-F238E27FC236}">
                    <a16:creationId xmlns:a16="http://schemas.microsoft.com/office/drawing/2014/main" id="{FD2707E3-C258-46E1-9D11-FA99FCE77F20}"/>
                  </a:ext>
                </a:extLst>
              </p:cNvPr>
              <p:cNvSpPr/>
              <p:nvPr/>
            </p:nvSpPr>
            <p:spPr>
              <a:xfrm>
                <a:off x="4313998" y="3377164"/>
                <a:ext cx="161925" cy="161925"/>
              </a:xfrm>
              <a:custGeom>
                <a:avLst/>
                <a:gdLst>
                  <a:gd name="connsiteX0" fmla="*/ 10103 w 161925"/>
                  <a:gd name="connsiteY0" fmla="*/ 28288 h 161925"/>
                  <a:gd name="connsiteX1" fmla="*/ 28288 w 161925"/>
                  <a:gd name="connsiteY1" fmla="*/ 10103 h 161925"/>
                  <a:gd name="connsiteX2" fmla="*/ 156255 w 161925"/>
                  <a:gd name="connsiteY2" fmla="*/ 138070 h 161925"/>
                  <a:gd name="connsiteX3" fmla="*/ 138070 w 161925"/>
                  <a:gd name="connsiteY3" fmla="*/ 156255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8"/>
                    </a:moveTo>
                    <a:lnTo>
                      <a:pt x="28288" y="10103"/>
                    </a:lnTo>
                    <a:lnTo>
                      <a:pt x="156255" y="138070"/>
                    </a:lnTo>
                    <a:lnTo>
                      <a:pt x="138070" y="15625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95439875-F98F-4A61-B346-DD5A2106F463}"/>
                </a:ext>
              </a:extLst>
            </p:cNvPr>
            <p:cNvSpPr/>
            <p:nvPr/>
          </p:nvSpPr>
          <p:spPr>
            <a:xfrm>
              <a:off x="3696315" y="1673930"/>
              <a:ext cx="1731885" cy="67710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400" hangingPunct="0"/>
              <a:r>
                <a:rPr lang="ko-KR" altLang="en-US" sz="1400" spc="-8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외부강의등</a:t>
              </a:r>
              <a:r>
                <a:rPr lang="ko-KR" altLang="en-US" sz="1400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사례금</a:t>
              </a:r>
              <a:endParaRPr lang="en-US" altLang="ko-KR" sz="14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914400" hangingPunct="0"/>
              <a:r>
                <a:rPr lang="en-US" altLang="ko-KR" sz="24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24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시간</a:t>
              </a:r>
              <a:r>
                <a:rPr lang="en-US" altLang="ko-KR" sz="24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24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상한액</a:t>
              </a:r>
            </a:p>
          </p:txBody>
        </p:sp>
        <p:sp>
          <p:nvSpPr>
            <p:cNvPr id="36" name="Freeform 112">
              <a:extLst>
                <a:ext uri="{FF2B5EF4-FFF2-40B4-BE49-F238E27FC236}">
                  <a16:creationId xmlns:a16="http://schemas.microsoft.com/office/drawing/2014/main" id="{16B669B4-FC0B-4498-AC04-06A89298E1E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392298" y="387128"/>
              <a:ext cx="339919" cy="4448430"/>
            </a:xfrm>
            <a:custGeom>
              <a:avLst/>
              <a:gdLst>
                <a:gd name="T0" fmla="*/ 160 w 160"/>
                <a:gd name="T1" fmla="*/ 798 h 798"/>
                <a:gd name="T2" fmla="*/ 72 w 160"/>
                <a:gd name="T3" fmla="*/ 708 h 798"/>
                <a:gd name="T4" fmla="*/ 72 w 160"/>
                <a:gd name="T5" fmla="*/ 497 h 798"/>
                <a:gd name="T6" fmla="*/ 28 w 160"/>
                <a:gd name="T7" fmla="*/ 417 h 798"/>
                <a:gd name="T8" fmla="*/ 0 w 160"/>
                <a:gd name="T9" fmla="*/ 399 h 798"/>
                <a:gd name="T10" fmla="*/ 28 w 160"/>
                <a:gd name="T11" fmla="*/ 381 h 798"/>
                <a:gd name="T12" fmla="*/ 72 w 160"/>
                <a:gd name="T13" fmla="*/ 301 h 798"/>
                <a:gd name="T14" fmla="*/ 72 w 160"/>
                <a:gd name="T15" fmla="*/ 90 h 798"/>
                <a:gd name="T16" fmla="*/ 160 w 160"/>
                <a:gd name="T17" fmla="*/ 0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" h="798">
                  <a:moveTo>
                    <a:pt x="160" y="798"/>
                  </a:moveTo>
                  <a:cubicBezTo>
                    <a:pt x="105" y="790"/>
                    <a:pt x="72" y="757"/>
                    <a:pt x="72" y="708"/>
                  </a:cubicBezTo>
                  <a:cubicBezTo>
                    <a:pt x="72" y="497"/>
                    <a:pt x="72" y="497"/>
                    <a:pt x="72" y="497"/>
                  </a:cubicBezTo>
                  <a:cubicBezTo>
                    <a:pt x="72" y="465"/>
                    <a:pt x="56" y="435"/>
                    <a:pt x="28" y="417"/>
                  </a:cubicBezTo>
                  <a:cubicBezTo>
                    <a:pt x="0" y="399"/>
                    <a:pt x="0" y="399"/>
                    <a:pt x="0" y="399"/>
                  </a:cubicBezTo>
                  <a:cubicBezTo>
                    <a:pt x="28" y="381"/>
                    <a:pt x="28" y="381"/>
                    <a:pt x="28" y="381"/>
                  </a:cubicBezTo>
                  <a:cubicBezTo>
                    <a:pt x="56" y="363"/>
                    <a:pt x="72" y="333"/>
                    <a:pt x="72" y="301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2" y="41"/>
                    <a:pt x="105" y="8"/>
                    <a:pt x="160" y="0"/>
                  </a:cubicBezTo>
                </a:path>
              </a:pathLst>
            </a:custGeom>
            <a:gradFill flip="none" rotWithShape="1">
              <a:gsLst>
                <a:gs pos="88000">
                  <a:schemeClr val="tx2">
                    <a:lumMod val="40000"/>
                    <a:lumOff val="60000"/>
                    <a:tint val="66000"/>
                    <a:satMod val="160000"/>
                  </a:schemeClr>
                </a:gs>
                <a:gs pos="14000">
                  <a:schemeClr val="bg1"/>
                </a:gs>
              </a:gsLst>
              <a:lin ang="10800000" scaled="1"/>
              <a:tileRect/>
            </a:gradFill>
            <a:ln w="17463" cap="flat">
              <a:solidFill>
                <a:schemeClr val="accent1">
                  <a:lumMod val="75000"/>
                </a:schemeClr>
              </a:solidFill>
              <a:prstDash val="sysDash"/>
              <a:miter lim="800000"/>
              <a:headEnd type="oval" w="med" len="med"/>
              <a:tailEnd type="oval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2F6257C6-0799-4C74-9BE5-EFE793974D18}"/>
                </a:ext>
              </a:extLst>
            </p:cNvPr>
            <p:cNvSpPr/>
            <p:nvPr/>
          </p:nvSpPr>
          <p:spPr>
            <a:xfrm>
              <a:off x="889636" y="2894322"/>
              <a:ext cx="3755220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 defTabSz="914400" latinLnBrk="1">
                <a:defRPr/>
              </a:pPr>
              <a:r>
                <a:rPr lang="ko-KR" altLang="en-US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    학교</a:t>
              </a:r>
              <a:r>
                <a:rPr lang="en-US" altLang="ko-KR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교직원</a:t>
              </a:r>
              <a:r>
                <a:rPr lang="en-US" altLang="ko-KR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언론사 임직원</a:t>
              </a:r>
              <a:r>
                <a:rPr lang="en-US" altLang="ko-KR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</a:t>
              </a:r>
            </a:p>
            <a:p>
              <a:pPr lvl="0" algn="just" defTabSz="914400" latinLnBrk="1">
                <a:defRPr/>
              </a:pPr>
              <a:r>
                <a:rPr lang="ko-KR" altLang="en-US" sz="17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과학기술분야 정부출연연구기관</a:t>
              </a:r>
              <a:r>
                <a:rPr lang="en-US" altLang="ko-KR" sz="17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sz="17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임직원</a:t>
              </a:r>
              <a:r>
                <a:rPr lang="en-US" altLang="ko-KR" sz="2000" b="1" spc="-80" baseline="300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*</a:t>
              </a: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2EE6D173-0C96-40F6-982E-6FDEA4D11B6E}"/>
                </a:ext>
              </a:extLst>
            </p:cNvPr>
            <p:cNvSpPr/>
            <p:nvPr/>
          </p:nvSpPr>
          <p:spPr>
            <a:xfrm>
              <a:off x="1218185" y="3598092"/>
              <a:ext cx="223971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400" latinLnBrk="1"/>
              <a:r>
                <a:rPr lang="en-US" altLang="ko-KR" sz="24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24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시간당 </a:t>
              </a:r>
              <a:r>
                <a:rPr lang="en-US" altLang="ko-KR" sz="24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100</a:t>
              </a:r>
              <a:r>
                <a:rPr lang="ko-KR" altLang="en-US" sz="24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</a:p>
          </p:txBody>
        </p: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22FF7DC7-CD3D-4656-B6D1-B010411D8DCE}"/>
                </a:ext>
              </a:extLst>
            </p:cNvPr>
            <p:cNvCxnSpPr/>
            <p:nvPr/>
          </p:nvCxnSpPr>
          <p:spPr>
            <a:xfrm>
              <a:off x="894923" y="3540653"/>
              <a:ext cx="2924804" cy="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76243C75-906D-452E-9D24-90A3B791C191}"/>
                </a:ext>
              </a:extLst>
            </p:cNvPr>
            <p:cNvSpPr/>
            <p:nvPr/>
          </p:nvSpPr>
          <p:spPr>
            <a:xfrm>
              <a:off x="5800720" y="3564631"/>
              <a:ext cx="165489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400" latinLnBrk="1"/>
              <a:r>
                <a:rPr lang="en-US" altLang="ko-KR" sz="24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40</a:t>
              </a:r>
              <a:r>
                <a:rPr lang="ko-KR" altLang="en-US" sz="24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28529E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endParaRPr lang="en-US" altLang="ko-KR" sz="1100" spc="-8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AD03553D-F8BA-4E98-94CF-2DEDD3658962}"/>
                </a:ext>
              </a:extLst>
            </p:cNvPr>
            <p:cNvSpPr/>
            <p:nvPr/>
          </p:nvSpPr>
          <p:spPr>
            <a:xfrm>
              <a:off x="5408398" y="3002420"/>
              <a:ext cx="266451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4400" latinLnBrk="1">
                <a:defRPr/>
              </a:pPr>
              <a:r>
                <a:rPr lang="ko-KR" altLang="en-US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공무원</a:t>
              </a:r>
              <a:r>
                <a:rPr lang="en-US" altLang="ko-KR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공직유관단체 임직원</a:t>
              </a:r>
            </a:p>
          </p:txBody>
        </p:sp>
        <p:cxnSp>
          <p:nvCxnSpPr>
            <p:cNvPr id="50" name="직선 연결선 49">
              <a:extLst>
                <a:ext uri="{FF2B5EF4-FFF2-40B4-BE49-F238E27FC236}">
                  <a16:creationId xmlns:a16="http://schemas.microsoft.com/office/drawing/2014/main" id="{C403D89B-BBA3-4E6C-AA67-E6CF53158326}"/>
                </a:ext>
              </a:extLst>
            </p:cNvPr>
            <p:cNvCxnSpPr>
              <a:cxnSpLocks/>
            </p:cNvCxnSpPr>
            <p:nvPr/>
          </p:nvCxnSpPr>
          <p:spPr>
            <a:xfrm>
              <a:off x="5165766" y="3525264"/>
              <a:ext cx="2924804" cy="0"/>
            </a:xfrm>
            <a:prstGeom prst="line">
              <a:avLst/>
            </a:prstGeom>
            <a:ln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사각형: 둥근 모서리 50">
              <a:extLst>
                <a:ext uri="{FF2B5EF4-FFF2-40B4-BE49-F238E27FC236}">
                  <a16:creationId xmlns:a16="http://schemas.microsoft.com/office/drawing/2014/main" id="{B7375EC6-E15F-4189-A197-CA99C1AA36F4}"/>
                </a:ext>
              </a:extLst>
            </p:cNvPr>
            <p:cNvSpPr/>
            <p:nvPr/>
          </p:nvSpPr>
          <p:spPr>
            <a:xfrm>
              <a:off x="5278252" y="4026976"/>
              <a:ext cx="2924804" cy="472034"/>
            </a:xfrm>
            <a:prstGeom prst="roundRect">
              <a:avLst/>
            </a:prstGeom>
            <a:gradFill flip="none" rotWithShape="1">
              <a:gsLst>
                <a:gs pos="0">
                  <a:schemeClr val="bg2">
                    <a:shade val="67500"/>
                    <a:satMod val="115000"/>
                  </a:schemeClr>
                </a:gs>
                <a:gs pos="27000">
                  <a:schemeClr val="bg2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</p:spPr>
          <p:txBody>
            <a:bodyPr wrap="square" tIns="36000" bIns="36000">
              <a:spAutoFit/>
            </a:bodyPr>
            <a:lstStyle/>
            <a:p>
              <a:pPr algn="ctr" defTabSz="914400" latinLnBrk="1"/>
              <a:r>
                <a:rPr lang="ko-KR" altLang="en-US" sz="1100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사례금 총액 한도</a:t>
              </a:r>
              <a:endParaRPr lang="en-US" altLang="ko-KR" sz="1100" spc="-8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914400" latinLnBrk="1"/>
              <a:r>
                <a:rPr lang="en-US" altLang="ko-KR" sz="12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2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시간 초과 시 </a:t>
              </a:r>
              <a:r>
                <a:rPr lang="en-US" altLang="ko-KR" sz="12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150%</a:t>
              </a:r>
              <a:r>
                <a:rPr lang="en-US" altLang="ko-KR" sz="12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(60</a:t>
              </a:r>
              <a:r>
                <a:rPr lang="ko-KR" altLang="en-US" sz="12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</a:t>
              </a:r>
              <a:r>
                <a:rPr lang="en-US" altLang="ko-KR" sz="12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sz="1200" b="1" spc="-80" dirty="0">
                  <a:ln>
                    <a:solidFill>
                      <a:srgbClr val="FF0000">
                        <a:alpha val="0"/>
                      </a:srgb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까지 수수 가능</a:t>
              </a:r>
              <a:endParaRPr lang="en-US" altLang="ko-KR" sz="1200" b="1" spc="-8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grpSp>
          <p:nvGrpSpPr>
            <p:cNvPr id="11" name="Group 4">
              <a:extLst>
                <a:ext uri="{FF2B5EF4-FFF2-40B4-BE49-F238E27FC236}">
                  <a16:creationId xmlns:a16="http://schemas.microsoft.com/office/drawing/2014/main" id="{1B31128A-F99D-4C70-99A3-6B1B9574402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453478" y="1381130"/>
              <a:ext cx="294195" cy="239983"/>
              <a:chOff x="1610" y="1119"/>
              <a:chExt cx="2556" cy="2085"/>
            </a:xfrm>
            <a:solidFill>
              <a:schemeClr val="bg1">
                <a:lumMod val="50000"/>
              </a:schemeClr>
            </a:solidFill>
          </p:grpSpPr>
          <p:sp>
            <p:nvSpPr>
              <p:cNvPr id="59" name="Freeform 5">
                <a:extLst>
                  <a:ext uri="{FF2B5EF4-FFF2-40B4-BE49-F238E27FC236}">
                    <a16:creationId xmlns:a16="http://schemas.microsoft.com/office/drawing/2014/main" id="{20985082-5536-42E7-B542-AC58C432DC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7" y="1170"/>
                <a:ext cx="2189" cy="1721"/>
              </a:xfrm>
              <a:custGeom>
                <a:avLst/>
                <a:gdLst>
                  <a:gd name="T0" fmla="*/ 699 w 819"/>
                  <a:gd name="T1" fmla="*/ 26 h 643"/>
                  <a:gd name="T2" fmla="*/ 256 w 819"/>
                  <a:gd name="T3" fmla="*/ 469 h 643"/>
                  <a:gd name="T4" fmla="*/ 132 w 819"/>
                  <a:gd name="T5" fmla="*/ 264 h 643"/>
                  <a:gd name="T6" fmla="*/ 130 w 819"/>
                  <a:gd name="T7" fmla="*/ 261 h 643"/>
                  <a:gd name="T8" fmla="*/ 130 w 819"/>
                  <a:gd name="T9" fmla="*/ 261 h 643"/>
                  <a:gd name="T10" fmla="*/ 41 w 819"/>
                  <a:gd name="T11" fmla="*/ 242 h 643"/>
                  <a:gd name="T12" fmla="*/ 16 w 819"/>
                  <a:gd name="T13" fmla="*/ 330 h 643"/>
                  <a:gd name="T14" fmla="*/ 16 w 819"/>
                  <a:gd name="T15" fmla="*/ 330 h 643"/>
                  <a:gd name="T16" fmla="*/ 18 w 819"/>
                  <a:gd name="T17" fmla="*/ 333 h 643"/>
                  <a:gd name="T18" fmla="*/ 18 w 819"/>
                  <a:gd name="T19" fmla="*/ 333 h 643"/>
                  <a:gd name="T20" fmla="*/ 185 w 819"/>
                  <a:gd name="T21" fmla="*/ 611 h 643"/>
                  <a:gd name="T22" fmla="*/ 186 w 819"/>
                  <a:gd name="T23" fmla="*/ 612 h 643"/>
                  <a:gd name="T24" fmla="*/ 190 w 819"/>
                  <a:gd name="T25" fmla="*/ 617 h 643"/>
                  <a:gd name="T26" fmla="*/ 194 w 819"/>
                  <a:gd name="T27" fmla="*/ 623 h 643"/>
                  <a:gd name="T28" fmla="*/ 195 w 819"/>
                  <a:gd name="T29" fmla="*/ 623 h 643"/>
                  <a:gd name="T30" fmla="*/ 199 w 819"/>
                  <a:gd name="T31" fmla="*/ 627 h 643"/>
                  <a:gd name="T32" fmla="*/ 205 w 819"/>
                  <a:gd name="T33" fmla="*/ 631 h 643"/>
                  <a:gd name="T34" fmla="*/ 210 w 819"/>
                  <a:gd name="T35" fmla="*/ 634 h 643"/>
                  <a:gd name="T36" fmla="*/ 216 w 819"/>
                  <a:gd name="T37" fmla="*/ 637 h 643"/>
                  <a:gd name="T38" fmla="*/ 222 w 819"/>
                  <a:gd name="T39" fmla="*/ 640 h 643"/>
                  <a:gd name="T40" fmla="*/ 228 w 819"/>
                  <a:gd name="T41" fmla="*/ 641 h 643"/>
                  <a:gd name="T42" fmla="*/ 235 w 819"/>
                  <a:gd name="T43" fmla="*/ 642 h 643"/>
                  <a:gd name="T44" fmla="*/ 241 w 819"/>
                  <a:gd name="T45" fmla="*/ 643 h 643"/>
                  <a:gd name="T46" fmla="*/ 248 w 819"/>
                  <a:gd name="T47" fmla="*/ 642 h 643"/>
                  <a:gd name="T48" fmla="*/ 254 w 819"/>
                  <a:gd name="T49" fmla="*/ 642 h 643"/>
                  <a:gd name="T50" fmla="*/ 261 w 819"/>
                  <a:gd name="T51" fmla="*/ 640 h 643"/>
                  <a:gd name="T52" fmla="*/ 266 w 819"/>
                  <a:gd name="T53" fmla="*/ 639 h 643"/>
                  <a:gd name="T54" fmla="*/ 273 w 819"/>
                  <a:gd name="T55" fmla="*/ 635 h 643"/>
                  <a:gd name="T56" fmla="*/ 277 w 819"/>
                  <a:gd name="T57" fmla="*/ 634 h 643"/>
                  <a:gd name="T58" fmla="*/ 278 w 819"/>
                  <a:gd name="T59" fmla="*/ 633 h 643"/>
                  <a:gd name="T60" fmla="*/ 284 w 819"/>
                  <a:gd name="T61" fmla="*/ 628 h 643"/>
                  <a:gd name="T62" fmla="*/ 289 w 819"/>
                  <a:gd name="T63" fmla="*/ 625 h 643"/>
                  <a:gd name="T64" fmla="*/ 290 w 819"/>
                  <a:gd name="T65" fmla="*/ 624 h 643"/>
                  <a:gd name="T66" fmla="*/ 793 w 819"/>
                  <a:gd name="T67" fmla="*/ 120 h 643"/>
                  <a:gd name="T68" fmla="*/ 793 w 819"/>
                  <a:gd name="T69" fmla="*/ 26 h 643"/>
                  <a:gd name="T70" fmla="*/ 699 w 819"/>
                  <a:gd name="T71" fmla="*/ 26 h 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819" h="643">
                    <a:moveTo>
                      <a:pt x="699" y="26"/>
                    </a:moveTo>
                    <a:cubicBezTo>
                      <a:pt x="256" y="469"/>
                      <a:pt x="256" y="469"/>
                      <a:pt x="256" y="469"/>
                    </a:cubicBezTo>
                    <a:cubicBezTo>
                      <a:pt x="132" y="264"/>
                      <a:pt x="132" y="264"/>
                      <a:pt x="132" y="264"/>
                    </a:cubicBezTo>
                    <a:cubicBezTo>
                      <a:pt x="130" y="261"/>
                      <a:pt x="130" y="261"/>
                      <a:pt x="130" y="261"/>
                    </a:cubicBezTo>
                    <a:cubicBezTo>
                      <a:pt x="130" y="261"/>
                      <a:pt x="130" y="261"/>
                      <a:pt x="130" y="261"/>
                    </a:cubicBezTo>
                    <a:cubicBezTo>
                      <a:pt x="110" y="232"/>
                      <a:pt x="71" y="223"/>
                      <a:pt x="41" y="242"/>
                    </a:cubicBezTo>
                    <a:cubicBezTo>
                      <a:pt x="10" y="260"/>
                      <a:pt x="0" y="299"/>
                      <a:pt x="16" y="330"/>
                    </a:cubicBezTo>
                    <a:cubicBezTo>
                      <a:pt x="16" y="330"/>
                      <a:pt x="16" y="330"/>
                      <a:pt x="16" y="330"/>
                    </a:cubicBezTo>
                    <a:cubicBezTo>
                      <a:pt x="18" y="333"/>
                      <a:pt x="18" y="333"/>
                      <a:pt x="18" y="333"/>
                    </a:cubicBezTo>
                    <a:cubicBezTo>
                      <a:pt x="18" y="333"/>
                      <a:pt x="18" y="333"/>
                      <a:pt x="18" y="333"/>
                    </a:cubicBezTo>
                    <a:cubicBezTo>
                      <a:pt x="185" y="611"/>
                      <a:pt x="185" y="611"/>
                      <a:pt x="185" y="611"/>
                    </a:cubicBezTo>
                    <a:cubicBezTo>
                      <a:pt x="185" y="611"/>
                      <a:pt x="186" y="611"/>
                      <a:pt x="186" y="612"/>
                    </a:cubicBezTo>
                    <a:cubicBezTo>
                      <a:pt x="187" y="614"/>
                      <a:pt x="189" y="615"/>
                      <a:pt x="190" y="617"/>
                    </a:cubicBezTo>
                    <a:cubicBezTo>
                      <a:pt x="192" y="619"/>
                      <a:pt x="193" y="621"/>
                      <a:pt x="194" y="623"/>
                    </a:cubicBezTo>
                    <a:cubicBezTo>
                      <a:pt x="195" y="623"/>
                      <a:pt x="195" y="623"/>
                      <a:pt x="195" y="623"/>
                    </a:cubicBezTo>
                    <a:cubicBezTo>
                      <a:pt x="196" y="625"/>
                      <a:pt x="198" y="626"/>
                      <a:pt x="199" y="627"/>
                    </a:cubicBezTo>
                    <a:cubicBezTo>
                      <a:pt x="201" y="628"/>
                      <a:pt x="203" y="630"/>
                      <a:pt x="205" y="631"/>
                    </a:cubicBezTo>
                    <a:cubicBezTo>
                      <a:pt x="206" y="632"/>
                      <a:pt x="208" y="633"/>
                      <a:pt x="210" y="634"/>
                    </a:cubicBezTo>
                    <a:cubicBezTo>
                      <a:pt x="212" y="635"/>
                      <a:pt x="214" y="637"/>
                      <a:pt x="216" y="637"/>
                    </a:cubicBezTo>
                    <a:cubicBezTo>
                      <a:pt x="218" y="638"/>
                      <a:pt x="220" y="639"/>
                      <a:pt x="222" y="640"/>
                    </a:cubicBezTo>
                    <a:cubicBezTo>
                      <a:pt x="224" y="640"/>
                      <a:pt x="226" y="641"/>
                      <a:pt x="228" y="641"/>
                    </a:cubicBezTo>
                    <a:cubicBezTo>
                      <a:pt x="230" y="642"/>
                      <a:pt x="233" y="642"/>
                      <a:pt x="235" y="642"/>
                    </a:cubicBezTo>
                    <a:cubicBezTo>
                      <a:pt x="237" y="642"/>
                      <a:pt x="239" y="643"/>
                      <a:pt x="241" y="643"/>
                    </a:cubicBezTo>
                    <a:cubicBezTo>
                      <a:pt x="243" y="643"/>
                      <a:pt x="245" y="643"/>
                      <a:pt x="248" y="642"/>
                    </a:cubicBezTo>
                    <a:cubicBezTo>
                      <a:pt x="250" y="642"/>
                      <a:pt x="252" y="642"/>
                      <a:pt x="254" y="642"/>
                    </a:cubicBezTo>
                    <a:cubicBezTo>
                      <a:pt x="256" y="642"/>
                      <a:pt x="258" y="641"/>
                      <a:pt x="261" y="640"/>
                    </a:cubicBezTo>
                    <a:cubicBezTo>
                      <a:pt x="262" y="640"/>
                      <a:pt x="264" y="639"/>
                      <a:pt x="266" y="639"/>
                    </a:cubicBezTo>
                    <a:cubicBezTo>
                      <a:pt x="269" y="638"/>
                      <a:pt x="271" y="637"/>
                      <a:pt x="273" y="635"/>
                    </a:cubicBezTo>
                    <a:cubicBezTo>
                      <a:pt x="275" y="635"/>
                      <a:pt x="276" y="634"/>
                      <a:pt x="277" y="634"/>
                    </a:cubicBezTo>
                    <a:cubicBezTo>
                      <a:pt x="277" y="633"/>
                      <a:pt x="278" y="633"/>
                      <a:pt x="278" y="633"/>
                    </a:cubicBezTo>
                    <a:cubicBezTo>
                      <a:pt x="280" y="632"/>
                      <a:pt x="282" y="630"/>
                      <a:pt x="284" y="628"/>
                    </a:cubicBezTo>
                    <a:cubicBezTo>
                      <a:pt x="285" y="627"/>
                      <a:pt x="287" y="626"/>
                      <a:pt x="289" y="625"/>
                    </a:cubicBezTo>
                    <a:cubicBezTo>
                      <a:pt x="289" y="624"/>
                      <a:pt x="289" y="624"/>
                      <a:pt x="290" y="624"/>
                    </a:cubicBezTo>
                    <a:cubicBezTo>
                      <a:pt x="793" y="120"/>
                      <a:pt x="793" y="120"/>
                      <a:pt x="793" y="120"/>
                    </a:cubicBezTo>
                    <a:cubicBezTo>
                      <a:pt x="819" y="94"/>
                      <a:pt x="819" y="52"/>
                      <a:pt x="793" y="26"/>
                    </a:cubicBezTo>
                    <a:cubicBezTo>
                      <a:pt x="767" y="0"/>
                      <a:pt x="725" y="0"/>
                      <a:pt x="699" y="26"/>
                    </a:cubicBezTo>
                    <a:close/>
                  </a:path>
                </a:pathLst>
              </a:custGeom>
              <a:solidFill>
                <a:srgbClr val="C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6">
                <a:extLst>
                  <a:ext uri="{FF2B5EF4-FFF2-40B4-BE49-F238E27FC236}">
                    <a16:creationId xmlns:a16="http://schemas.microsoft.com/office/drawing/2014/main" id="{F32919BB-6C6D-4383-9D7F-5C38DDA077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10" y="1119"/>
                <a:ext cx="2083" cy="2085"/>
              </a:xfrm>
              <a:custGeom>
                <a:avLst/>
                <a:gdLst>
                  <a:gd name="T0" fmla="*/ 696 w 779"/>
                  <a:gd name="T1" fmla="*/ 614 h 779"/>
                  <a:gd name="T2" fmla="*/ 613 w 779"/>
                  <a:gd name="T3" fmla="*/ 696 h 779"/>
                  <a:gd name="T4" fmla="*/ 165 w 779"/>
                  <a:gd name="T5" fmla="*/ 696 h 779"/>
                  <a:gd name="T6" fmla="*/ 83 w 779"/>
                  <a:gd name="T7" fmla="*/ 614 h 779"/>
                  <a:gd name="T8" fmla="*/ 83 w 779"/>
                  <a:gd name="T9" fmla="*/ 166 h 779"/>
                  <a:gd name="T10" fmla="*/ 165 w 779"/>
                  <a:gd name="T11" fmla="*/ 83 h 779"/>
                  <a:gd name="T12" fmla="*/ 613 w 779"/>
                  <a:gd name="T13" fmla="*/ 83 h 779"/>
                  <a:gd name="T14" fmla="*/ 693 w 779"/>
                  <a:gd name="T15" fmla="*/ 146 h 779"/>
                  <a:gd name="T16" fmla="*/ 771 w 779"/>
                  <a:gd name="T17" fmla="*/ 68 h 779"/>
                  <a:gd name="T18" fmla="*/ 674 w 779"/>
                  <a:gd name="T19" fmla="*/ 0 h 779"/>
                  <a:gd name="T20" fmla="*/ 105 w 779"/>
                  <a:gd name="T21" fmla="*/ 0 h 779"/>
                  <a:gd name="T22" fmla="*/ 0 w 779"/>
                  <a:gd name="T23" fmla="*/ 105 h 779"/>
                  <a:gd name="T24" fmla="*/ 0 w 779"/>
                  <a:gd name="T25" fmla="*/ 674 h 779"/>
                  <a:gd name="T26" fmla="*/ 105 w 779"/>
                  <a:gd name="T27" fmla="*/ 779 h 779"/>
                  <a:gd name="T28" fmla="*/ 674 w 779"/>
                  <a:gd name="T29" fmla="*/ 779 h 779"/>
                  <a:gd name="T30" fmla="*/ 779 w 779"/>
                  <a:gd name="T31" fmla="*/ 674 h 779"/>
                  <a:gd name="T32" fmla="*/ 779 w 779"/>
                  <a:gd name="T33" fmla="*/ 331 h 779"/>
                  <a:gd name="T34" fmla="*/ 696 w 779"/>
                  <a:gd name="T35" fmla="*/ 414 h 779"/>
                  <a:gd name="T36" fmla="*/ 696 w 779"/>
                  <a:gd name="T37" fmla="*/ 614 h 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79" h="779">
                    <a:moveTo>
                      <a:pt x="696" y="614"/>
                    </a:moveTo>
                    <a:cubicBezTo>
                      <a:pt x="696" y="659"/>
                      <a:pt x="659" y="696"/>
                      <a:pt x="613" y="696"/>
                    </a:cubicBezTo>
                    <a:cubicBezTo>
                      <a:pt x="165" y="696"/>
                      <a:pt x="165" y="696"/>
                      <a:pt x="165" y="696"/>
                    </a:cubicBezTo>
                    <a:cubicBezTo>
                      <a:pt x="120" y="696"/>
                      <a:pt x="83" y="659"/>
                      <a:pt x="83" y="614"/>
                    </a:cubicBezTo>
                    <a:cubicBezTo>
                      <a:pt x="83" y="166"/>
                      <a:pt x="83" y="166"/>
                      <a:pt x="83" y="166"/>
                    </a:cubicBezTo>
                    <a:cubicBezTo>
                      <a:pt x="83" y="120"/>
                      <a:pt x="120" y="83"/>
                      <a:pt x="165" y="83"/>
                    </a:cubicBezTo>
                    <a:cubicBezTo>
                      <a:pt x="613" y="83"/>
                      <a:pt x="613" y="83"/>
                      <a:pt x="613" y="83"/>
                    </a:cubicBezTo>
                    <a:cubicBezTo>
                      <a:pt x="652" y="83"/>
                      <a:pt x="684" y="110"/>
                      <a:pt x="693" y="146"/>
                    </a:cubicBezTo>
                    <a:cubicBezTo>
                      <a:pt x="771" y="68"/>
                      <a:pt x="771" y="68"/>
                      <a:pt x="771" y="68"/>
                    </a:cubicBezTo>
                    <a:cubicBezTo>
                      <a:pt x="756" y="28"/>
                      <a:pt x="718" y="0"/>
                      <a:pt x="674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47" y="0"/>
                      <a:pt x="0" y="47"/>
                      <a:pt x="0" y="105"/>
                    </a:cubicBezTo>
                    <a:cubicBezTo>
                      <a:pt x="0" y="674"/>
                      <a:pt x="0" y="674"/>
                      <a:pt x="0" y="674"/>
                    </a:cubicBezTo>
                    <a:cubicBezTo>
                      <a:pt x="0" y="732"/>
                      <a:pt x="47" y="779"/>
                      <a:pt x="105" y="779"/>
                    </a:cubicBezTo>
                    <a:cubicBezTo>
                      <a:pt x="674" y="779"/>
                      <a:pt x="674" y="779"/>
                      <a:pt x="674" y="779"/>
                    </a:cubicBezTo>
                    <a:cubicBezTo>
                      <a:pt x="732" y="779"/>
                      <a:pt x="779" y="732"/>
                      <a:pt x="779" y="674"/>
                    </a:cubicBezTo>
                    <a:cubicBezTo>
                      <a:pt x="779" y="331"/>
                      <a:pt x="779" y="331"/>
                      <a:pt x="779" y="331"/>
                    </a:cubicBezTo>
                    <a:cubicBezTo>
                      <a:pt x="696" y="414"/>
                      <a:pt x="696" y="414"/>
                      <a:pt x="696" y="414"/>
                    </a:cubicBezTo>
                    <a:lnTo>
                      <a:pt x="696" y="6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13" name="그룹 65">
            <a:extLst>
              <a:ext uri="{FF2B5EF4-FFF2-40B4-BE49-F238E27FC236}">
                <a16:creationId xmlns:a16="http://schemas.microsoft.com/office/drawing/2014/main" id="{A8861DD0-55D8-4D14-A3DD-EC1197FE8AED}"/>
              </a:ext>
            </a:extLst>
          </p:cNvPr>
          <p:cNvGrpSpPr/>
          <p:nvPr/>
        </p:nvGrpSpPr>
        <p:grpSpPr>
          <a:xfrm>
            <a:off x="2144451" y="5280001"/>
            <a:ext cx="4754880" cy="999810"/>
            <a:chOff x="2194560" y="5088503"/>
            <a:chExt cx="4754880" cy="999810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F5B6046-51C9-46CD-8332-534230EE4EEB}"/>
                </a:ext>
              </a:extLst>
            </p:cNvPr>
            <p:cNvSpPr txBox="1"/>
            <p:nvPr/>
          </p:nvSpPr>
          <p:spPr>
            <a:xfrm>
              <a:off x="2440059" y="5688203"/>
              <a:ext cx="4263882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 defTabSz="447675">
                <a:spcAft>
                  <a:spcPts val="400"/>
                </a:spcAft>
                <a:buClr>
                  <a:schemeClr val="tx2">
                    <a:lumMod val="60000"/>
                    <a:lumOff val="40000"/>
                  </a:schemeClr>
                </a:buClr>
                <a:buSzPct val="99000"/>
                <a:tabLst>
                  <a:tab pos="1247775" algn="l"/>
                </a:tabLst>
                <a:defRPr/>
              </a:pPr>
              <a:r>
                <a:rPr lang="ko-KR" altLang="en-US" sz="20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위반 시 </a:t>
              </a:r>
              <a:r>
                <a:rPr lang="en-US" altLang="ko-KR" sz="20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500</a:t>
              </a:r>
              <a:r>
                <a:rPr lang="ko-KR" altLang="en-US" sz="2000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C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만원 이하 과태료 </a:t>
              </a:r>
            </a:p>
          </p:txBody>
        </p:sp>
        <p:sp>
          <p:nvSpPr>
            <p:cNvPr id="63" name="사각형: 둥근 모서리 62">
              <a:extLst>
                <a:ext uri="{FF2B5EF4-FFF2-40B4-BE49-F238E27FC236}">
                  <a16:creationId xmlns:a16="http://schemas.microsoft.com/office/drawing/2014/main" id="{A1B7E24B-4B2C-4B9C-AF4C-188F734DA5D4}"/>
                </a:ext>
              </a:extLst>
            </p:cNvPr>
            <p:cNvSpPr/>
            <p:nvPr/>
          </p:nvSpPr>
          <p:spPr>
            <a:xfrm>
              <a:off x="2194560" y="5088503"/>
              <a:ext cx="4754880" cy="43186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초과 사례금 수수 시</a:t>
              </a:r>
              <a:r>
                <a:rPr lang="ko-KR" altLang="en-US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b="1" spc="-7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 및 반환의무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65" name="이등변 삼각형 64">
              <a:extLst>
                <a:ext uri="{FF2B5EF4-FFF2-40B4-BE49-F238E27FC236}">
                  <a16:creationId xmlns:a16="http://schemas.microsoft.com/office/drawing/2014/main" id="{2D6E8A4A-B917-42E8-89E1-BE1F78FB0BAF}"/>
                </a:ext>
              </a:extLst>
            </p:cNvPr>
            <p:cNvSpPr/>
            <p:nvPr/>
          </p:nvSpPr>
          <p:spPr>
            <a:xfrm rot="10800000">
              <a:off x="4480561" y="5462444"/>
              <a:ext cx="182880" cy="157655"/>
            </a:xfrm>
            <a:prstGeom prst="triangl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6" name="사각형: 둥근 모서리 55">
            <a:extLst>
              <a:ext uri="{FF2B5EF4-FFF2-40B4-BE49-F238E27FC236}">
                <a16:creationId xmlns:a16="http://schemas.microsoft.com/office/drawing/2014/main" id="{619A3E39-D723-4395-8EF7-108E9C4A3673}"/>
              </a:ext>
            </a:extLst>
          </p:cNvPr>
          <p:cNvSpPr/>
          <p:nvPr/>
        </p:nvSpPr>
        <p:spPr>
          <a:xfrm>
            <a:off x="1446269" y="4104627"/>
            <a:ext cx="1676400" cy="267723"/>
          </a:xfrm>
          <a:prstGeom prst="roundRect">
            <a:avLst/>
          </a:prstGeom>
          <a:gradFill flip="none" rotWithShape="1">
            <a:gsLst>
              <a:gs pos="0">
                <a:schemeClr val="bg2">
                  <a:shade val="67500"/>
                  <a:satMod val="115000"/>
                </a:schemeClr>
              </a:gs>
              <a:gs pos="27000">
                <a:schemeClr val="bg2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 wrap="square" tIns="36000" bIns="36000">
            <a:spAutoFit/>
          </a:bodyPr>
          <a:lstStyle/>
          <a:p>
            <a:pPr algn="ctr" defTabSz="914400" latinLnBrk="1"/>
            <a:r>
              <a:rPr lang="ko-KR" altLang="en-US" sz="1100" b="1" spc="-80" dirty="0">
                <a:ln>
                  <a:solidFill>
                    <a:srgbClr val="FF0000"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총액제한 없음</a:t>
            </a:r>
            <a:endParaRPr lang="en-US" altLang="ko-KR" sz="1200" b="1" spc="-80" dirty="0">
              <a:ln>
                <a:solidFill>
                  <a:srgbClr val="FF0000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5D98BBA8-B866-4E4A-B08A-1C78837F6F50}"/>
              </a:ext>
            </a:extLst>
          </p:cNvPr>
          <p:cNvSpPr/>
          <p:nvPr/>
        </p:nvSpPr>
        <p:spPr>
          <a:xfrm>
            <a:off x="228600" y="4418125"/>
            <a:ext cx="420185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latinLnBrk="1">
              <a:defRPr/>
            </a:pPr>
            <a:r>
              <a:rPr lang="ko-KR" altLang="en-US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</a:t>
            </a:r>
            <a:r>
              <a:rPr lang="en-US" altLang="ko-KR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* </a:t>
            </a:r>
            <a:r>
              <a:rPr lang="ko-KR" altLang="en-US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「과학기술기본법 」 제</a:t>
            </a:r>
            <a:r>
              <a:rPr lang="en-US" altLang="ko-KR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32</a:t>
            </a:r>
            <a:r>
              <a:rPr lang="ko-KR" altLang="en-US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항에 따라 평가를 받는 연구회</a:t>
            </a:r>
            <a:r>
              <a:rPr lang="en-US" altLang="ko-KR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연구회 소관 정부출연연구기관 포함</a:t>
            </a:r>
            <a:r>
              <a:rPr lang="en-US" altLang="ko-KR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및 </a:t>
            </a:r>
            <a:endParaRPr lang="en-US" altLang="ko-KR" sz="1500" spc="-8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schemeClr val="accent6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 defTabSz="914400" latinLnBrk="1">
              <a:defRPr/>
            </a:pPr>
            <a:r>
              <a:rPr lang="ko-KR" altLang="en-US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산하 </a:t>
            </a:r>
            <a:r>
              <a:rPr lang="ko-KR" altLang="en-US" sz="1500" spc="-80" dirty="0" err="1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정부출연연구기관등의</a:t>
            </a:r>
            <a:r>
              <a:rPr lang="ko-KR" altLang="en-US" sz="1500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장과 그 임직원</a:t>
            </a:r>
            <a:endParaRPr lang="en-US" altLang="ko-KR" sz="1500" spc="-80" dirty="0">
              <a:ln>
                <a:solidFill>
                  <a:prstClr val="white">
                    <a:lumMod val="85000"/>
                    <a:alpha val="0"/>
                  </a:prstClr>
                </a:solidFill>
              </a:ln>
              <a:solidFill>
                <a:schemeClr val="accent6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1744563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5">
            <a:extLst>
              <a:ext uri="{FF2B5EF4-FFF2-40B4-BE49-F238E27FC236}">
                <a16:creationId xmlns:a16="http://schemas.microsoft.com/office/drawing/2014/main" id="{221DBD59-F020-44A8-9D9A-270206B445A5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0BA2546-40F4-4F3A-B264-75678577844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0" name="직각 삼각형 19">
              <a:extLst>
                <a:ext uri="{FF2B5EF4-FFF2-40B4-BE49-F238E27FC236}">
                  <a16:creationId xmlns:a16="http://schemas.microsoft.com/office/drawing/2014/main" id="{B0E0C70F-93D5-4097-B440-BFF1F69EE7B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id="{3BD0E1C7-4D40-4830-8CEB-66C1CB418E1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0EBC1945-515F-4661-93A7-9D2EF80323F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23">
              <a:extLst>
                <a:ext uri="{FF2B5EF4-FFF2-40B4-BE49-F238E27FC236}">
                  <a16:creationId xmlns:a16="http://schemas.microsoft.com/office/drawing/2014/main" id="{77849CEA-07B1-4BBC-959D-208C88EB2D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B52A6D1A-0251-4051-9DBA-80F8D19A54D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8FB8170F-B96E-43C6-B92C-70D1CCF81B70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6FF079BE-BED1-486B-BF2D-C3003DA33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43</a:t>
            </a:fld>
            <a:endParaRPr lang="ko-KR" altLang="en-US"/>
          </a:p>
        </p:txBody>
      </p:sp>
      <p:graphicFrame>
        <p:nvGraphicFramePr>
          <p:cNvPr id="56" name="표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223156"/>
              </p:ext>
            </p:extLst>
          </p:nvPr>
        </p:nvGraphicFramePr>
        <p:xfrm>
          <a:off x="771525" y="1582991"/>
          <a:ext cx="7600951" cy="32891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76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6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6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63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54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683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685C"/>
                          </a:solidFill>
                          <a:latin typeface="+mj-ea"/>
                          <a:ea typeface="+mj-ea"/>
                          <a:cs typeface="+mn-cs"/>
                        </a:rPr>
                        <a:t>사례금 </a:t>
                      </a:r>
                      <a:endParaRPr lang="en-US" altLang="ko-KR" sz="2000" b="1" kern="1200" spc="-10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rgbClr val="00685C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685C"/>
                          </a:solidFill>
                          <a:latin typeface="+mj-ea"/>
                          <a:ea typeface="+mj-ea"/>
                          <a:cs typeface="+mn-cs"/>
                        </a:rPr>
                        <a:t>지급주체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685C"/>
                          </a:solidFill>
                          <a:latin typeface="+mj-ea"/>
                          <a:ea typeface="+mj-ea"/>
                          <a:cs typeface="+mn-cs"/>
                        </a:rPr>
                        <a:t>강의일자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685C"/>
                          </a:solidFill>
                          <a:latin typeface="+mj-ea"/>
                          <a:ea typeface="+mj-ea"/>
                          <a:cs typeface="+mn-cs"/>
                        </a:rPr>
                        <a:t>강의대상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rgbClr val="00685C"/>
                          </a:solidFill>
                          <a:latin typeface="+mj-ea"/>
                          <a:ea typeface="+mj-ea"/>
                          <a:cs typeface="+mn-cs"/>
                        </a:rPr>
                        <a:t>강의내용</a:t>
                      </a:r>
                      <a:endParaRPr lang="en-US" altLang="ko-KR" sz="2000" b="1" kern="1200" spc="-10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rgbClr val="00685C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algn="ctr" defTabSz="914400" rtl="0" eaLnBrk="1" latinLnBrk="1" hangingPunct="1"/>
                      <a:r>
                        <a:rPr lang="en-US" altLang="ko-KR" sz="16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(</a:t>
                      </a:r>
                      <a:r>
                        <a:rPr lang="ko-KR" altLang="en-US" sz="16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주제</a:t>
                      </a:r>
                      <a:r>
                        <a:rPr lang="en-US" altLang="ko-KR" sz="16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)</a:t>
                      </a:r>
                      <a:endParaRPr lang="ko-KR" altLang="en-US" sz="1400" b="1" kern="1200" spc="-10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각각 사례금 </a:t>
                      </a:r>
                      <a:endParaRPr lang="en-US" altLang="ko-KR" sz="2000" b="1" kern="1200" spc="-10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marL="0" algn="ctr" defTabSz="914400" rtl="0" eaLnBrk="1" latinLnBrk="1" hangingPunct="1"/>
                      <a:r>
                        <a:rPr lang="ko-KR" altLang="en-US" sz="2000" b="1" kern="1200" spc="-10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j-ea"/>
                          <a:ea typeface="+mj-ea"/>
                          <a:cs typeface="+mn-cs"/>
                        </a:rPr>
                        <a:t>지급 여부</a:t>
                      </a:r>
                      <a:endParaRPr lang="en-US" altLang="ko-KR" sz="2000" b="1" kern="1200" spc="-10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16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 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000" spc="-80" baseline="0" dirty="0">
                        <a:ln>
                          <a:solidFill>
                            <a:srgbClr val="FF0000">
                              <a:alpha val="0"/>
                            </a:srgbClr>
                          </a:solidFill>
                        </a:ln>
                        <a:solidFill>
                          <a:srgbClr val="B0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16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다름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1" spc="-80" baseline="0" dirty="0">
                        <a:ln>
                          <a:solidFill>
                            <a:srgbClr val="FF0000">
                              <a:alpha val="0"/>
                            </a:srgbClr>
                          </a:solidFill>
                        </a:ln>
                        <a:solidFill>
                          <a:srgbClr val="00386E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416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다름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1" kern="1200" spc="-80" baseline="0" dirty="0">
                        <a:ln>
                          <a:solidFill>
                            <a:srgbClr val="FF0000">
                              <a:alpha val="0"/>
                            </a:srgbClr>
                          </a:solidFill>
                        </a:ln>
                        <a:solidFill>
                          <a:srgbClr val="00386E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416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같음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다름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</a:rPr>
                        <a:t>같은지 다른지 불문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1" kern="1200" spc="-80" baseline="0" dirty="0">
                        <a:ln>
                          <a:solidFill>
                            <a:srgbClr val="FF0000">
                              <a:alpha val="0"/>
                            </a:srgbClr>
                          </a:solidFill>
                        </a:ln>
                        <a:solidFill>
                          <a:srgbClr val="00386E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416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다름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800" kern="1200" spc="-80" baseline="0" dirty="0">
                          <a:ln>
                            <a:solidFill>
                              <a:srgbClr val="FF0000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같은지 다른지 불문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2000" b="1" kern="1200" spc="-80" baseline="0" dirty="0">
                        <a:ln>
                          <a:solidFill>
                            <a:srgbClr val="FF0000">
                              <a:alpha val="0"/>
                            </a:srgbClr>
                          </a:solidFill>
                        </a:ln>
                        <a:solidFill>
                          <a:srgbClr val="00386E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7" name="사각형: 둥근 위쪽 모서리 3"/>
          <p:cNvSpPr/>
          <p:nvPr/>
        </p:nvSpPr>
        <p:spPr>
          <a:xfrm>
            <a:off x="771525" y="4308955"/>
            <a:ext cx="1481138" cy="556472"/>
          </a:xfrm>
          <a:prstGeom prst="round2SameRect">
            <a:avLst>
              <a:gd name="adj1" fmla="val 20904"/>
              <a:gd name="adj2" fmla="val 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75000"/>
              </a:schemeClr>
            </a:solidFill>
          </a:ln>
          <a:effectLst>
            <a:outerShdw blurRad="50800" dist="25400" dir="16200000" sx="98000" sy="98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+mn-ea"/>
              </a:rPr>
              <a:t>다름</a:t>
            </a:r>
          </a:p>
        </p:txBody>
      </p:sp>
      <p:sp>
        <p:nvSpPr>
          <p:cNvPr id="58" name="사각형: 둥근 위쪽 모서리 61"/>
          <p:cNvSpPr/>
          <p:nvPr/>
        </p:nvSpPr>
        <p:spPr>
          <a:xfrm>
            <a:off x="2244725" y="3834651"/>
            <a:ext cx="1481138" cy="526081"/>
          </a:xfrm>
          <a:prstGeom prst="round2SameRect">
            <a:avLst>
              <a:gd name="adj1" fmla="val 20904"/>
              <a:gd name="adj2" fmla="val 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75000"/>
              </a:schemeClr>
            </a:solidFill>
          </a:ln>
          <a:effectLst>
            <a:outerShdw blurRad="50800" dist="25400" dir="16200000" sx="98000" sy="98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+mn-ea"/>
              </a:rPr>
              <a:t>다름</a:t>
            </a:r>
          </a:p>
        </p:txBody>
      </p:sp>
      <p:sp>
        <p:nvSpPr>
          <p:cNvPr id="61" name="사각형: 둥근 위쪽 모서리 62"/>
          <p:cNvSpPr/>
          <p:nvPr/>
        </p:nvSpPr>
        <p:spPr>
          <a:xfrm>
            <a:off x="3721100" y="3354971"/>
            <a:ext cx="1481138" cy="514869"/>
          </a:xfrm>
          <a:prstGeom prst="round2SameRect">
            <a:avLst>
              <a:gd name="adj1" fmla="val 20904"/>
              <a:gd name="adj2" fmla="val 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75000"/>
              </a:schemeClr>
            </a:solidFill>
          </a:ln>
          <a:effectLst>
            <a:outerShdw blurRad="50800" dist="25400" dir="16200000" sx="98000" sy="98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+mn-ea"/>
              </a:rPr>
              <a:t>다름</a:t>
            </a:r>
          </a:p>
        </p:txBody>
      </p:sp>
      <p:sp>
        <p:nvSpPr>
          <p:cNvPr id="62" name="사각형: 둥근 위쪽 모서리 63"/>
          <p:cNvSpPr/>
          <p:nvPr/>
        </p:nvSpPr>
        <p:spPr>
          <a:xfrm>
            <a:off x="5202237" y="2822126"/>
            <a:ext cx="1481138" cy="532845"/>
          </a:xfrm>
          <a:prstGeom prst="round2SameRect">
            <a:avLst>
              <a:gd name="adj1" fmla="val 20904"/>
              <a:gd name="adj2" fmla="val 0"/>
            </a:avLst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lumMod val="75000"/>
              </a:schemeClr>
            </a:solidFill>
          </a:ln>
          <a:effectLst>
            <a:outerShdw blurRad="50800" dist="25400" dir="16200000" sx="98000" sy="98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+mn-ea"/>
              </a:rPr>
              <a:t>다름</a:t>
            </a:r>
          </a:p>
        </p:txBody>
      </p:sp>
      <p:sp>
        <p:nvSpPr>
          <p:cNvPr id="64" name="십자형 63"/>
          <p:cNvSpPr/>
          <p:nvPr/>
        </p:nvSpPr>
        <p:spPr>
          <a:xfrm rot="2700000">
            <a:off x="7309805" y="2414441"/>
            <a:ext cx="418600" cy="418600"/>
          </a:xfrm>
          <a:prstGeom prst="plus">
            <a:avLst>
              <a:gd name="adj" fmla="val 40568"/>
            </a:avLst>
          </a:prstGeom>
          <a:solidFill>
            <a:srgbClr val="B00000"/>
          </a:solidFill>
          <a:ln>
            <a:noFill/>
          </a:ln>
          <a:effectLst>
            <a:outerShdw blurRad="38100" dist="127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1">
                    <a:alpha val="0"/>
                  </a:schemeClr>
                </a:solidFill>
              </a:ln>
            </a:endParaRPr>
          </a:p>
        </p:txBody>
      </p:sp>
      <p:sp>
        <p:nvSpPr>
          <p:cNvPr id="66" name="도넛 23"/>
          <p:cNvSpPr/>
          <p:nvPr/>
        </p:nvSpPr>
        <p:spPr>
          <a:xfrm>
            <a:off x="7332483" y="2941464"/>
            <a:ext cx="373242" cy="373240"/>
          </a:xfrm>
          <a:prstGeom prst="donut">
            <a:avLst>
              <a:gd name="adj" fmla="val 18447"/>
            </a:avLst>
          </a:prstGeom>
          <a:solidFill>
            <a:srgbClr val="00386E"/>
          </a:solidFill>
          <a:ln>
            <a:noFill/>
          </a:ln>
          <a:effectLst>
            <a:outerShdw blurRad="38100" dist="127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 </a:t>
            </a:r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+mn-ea"/>
            </a:endParaRPr>
          </a:p>
        </p:txBody>
      </p:sp>
      <p:sp>
        <p:nvSpPr>
          <p:cNvPr id="67" name="도넛 23"/>
          <p:cNvSpPr/>
          <p:nvPr/>
        </p:nvSpPr>
        <p:spPr>
          <a:xfrm>
            <a:off x="7332483" y="3433951"/>
            <a:ext cx="373242" cy="373240"/>
          </a:xfrm>
          <a:prstGeom prst="donut">
            <a:avLst>
              <a:gd name="adj" fmla="val 18447"/>
            </a:avLst>
          </a:prstGeom>
          <a:solidFill>
            <a:srgbClr val="00386E"/>
          </a:solidFill>
          <a:ln>
            <a:noFill/>
          </a:ln>
          <a:effectLst>
            <a:outerShdw blurRad="38100" dist="127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 </a:t>
            </a:r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+mn-ea"/>
            </a:endParaRPr>
          </a:p>
        </p:txBody>
      </p:sp>
      <p:sp>
        <p:nvSpPr>
          <p:cNvPr id="81" name="도넛 23"/>
          <p:cNvSpPr/>
          <p:nvPr/>
        </p:nvSpPr>
        <p:spPr>
          <a:xfrm>
            <a:off x="7332483" y="3941377"/>
            <a:ext cx="373242" cy="373240"/>
          </a:xfrm>
          <a:prstGeom prst="donut">
            <a:avLst>
              <a:gd name="adj" fmla="val 18447"/>
            </a:avLst>
          </a:prstGeom>
          <a:solidFill>
            <a:srgbClr val="00386E"/>
          </a:solidFill>
          <a:ln>
            <a:noFill/>
          </a:ln>
          <a:effectLst>
            <a:outerShdw blurRad="38100" dist="127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 </a:t>
            </a:r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+mn-ea"/>
            </a:endParaRPr>
          </a:p>
        </p:txBody>
      </p:sp>
      <p:sp>
        <p:nvSpPr>
          <p:cNvPr id="82" name="도넛 23"/>
          <p:cNvSpPr/>
          <p:nvPr/>
        </p:nvSpPr>
        <p:spPr>
          <a:xfrm>
            <a:off x="7332483" y="4448423"/>
            <a:ext cx="373242" cy="373240"/>
          </a:xfrm>
          <a:prstGeom prst="donut">
            <a:avLst>
              <a:gd name="adj" fmla="val 18447"/>
            </a:avLst>
          </a:prstGeom>
          <a:solidFill>
            <a:srgbClr val="00386E"/>
          </a:solidFill>
          <a:ln>
            <a:noFill/>
          </a:ln>
          <a:effectLst>
            <a:outerShdw blurRad="38100" dist="12700" dir="2700000" algn="t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+mn-ea"/>
              </a:rPr>
              <a:t> </a:t>
            </a:r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+mn-ea"/>
            </a:endParaRPr>
          </a:p>
        </p:txBody>
      </p:sp>
      <p:sp>
        <p:nvSpPr>
          <p:cNvPr id="83" name="사각형: 둥근 모서리 53"/>
          <p:cNvSpPr/>
          <p:nvPr/>
        </p:nvSpPr>
        <p:spPr>
          <a:xfrm>
            <a:off x="471943" y="5203878"/>
            <a:ext cx="8203744" cy="1104847"/>
          </a:xfrm>
          <a:prstGeom prst="roundRect">
            <a:avLst>
              <a:gd name="adj" fmla="val 8840"/>
            </a:avLst>
          </a:prstGeom>
          <a:solidFill>
            <a:srgbClr val="00386E"/>
          </a:solidFill>
          <a:ln>
            <a:noFill/>
          </a:ln>
          <a:effectLst>
            <a:outerShdw blurRad="152400" dist="190500" dir="5400000" sx="95000" sy="95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/>
          <a:lstStyle/>
          <a:p>
            <a:pPr lvl="0" algn="ctr" latinLnBrk="0"/>
            <a:r>
              <a:rPr lang="ko-KR" altLang="en-US" sz="24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사례금 지급주체</a:t>
            </a:r>
            <a:r>
              <a:rPr lang="en-US" altLang="ko-KR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강의일자</a:t>
            </a:r>
            <a:r>
              <a:rPr lang="en-US" altLang="ko-KR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강의대상</a:t>
            </a:r>
            <a:r>
              <a:rPr lang="en-US" altLang="ko-KR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강의내용</a:t>
            </a:r>
            <a:r>
              <a:rPr lang="en-US" altLang="ko-KR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주제</a:t>
            </a:r>
            <a:r>
              <a:rPr lang="en-US" altLang="ko-KR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) </a:t>
            </a:r>
            <a:r>
              <a:rPr lang="ko-KR" altLang="en-US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중 </a:t>
            </a:r>
          </a:p>
          <a:p>
            <a:pPr lvl="0" algn="ctr" latinLnBrk="0"/>
            <a:r>
              <a:rPr lang="ko-KR" altLang="en-US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  <a:latin typeface="나눔바른고딕" pitchFamily="50" charset="-127"/>
                <a:ea typeface="나눔바른고딕" pitchFamily="50" charset="-127"/>
              </a:rPr>
              <a:t>  </a:t>
            </a:r>
            <a:r>
              <a:rPr lang="ko-KR" altLang="en-US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FC000"/>
                </a:solidFill>
                <a:latin typeface="나눔바른고딕" pitchFamily="50" charset="-127"/>
                <a:ea typeface="나눔바른고딕" pitchFamily="50" charset="-127"/>
              </a:rPr>
              <a:t> 어느 하나라도 다르면 원칙적으로 각각 </a:t>
            </a:r>
            <a:r>
              <a:rPr lang="en-US" altLang="ko-KR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FC000"/>
                </a:solidFill>
                <a:latin typeface="나눔바른고딕" pitchFamily="50" charset="-127"/>
                <a:ea typeface="나눔바른고딕" pitchFamily="50" charset="-127"/>
              </a:rPr>
              <a:t>1</a:t>
            </a:r>
            <a:r>
              <a:rPr lang="ko-KR" altLang="en-US" sz="2500" spc="-15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FFC000"/>
                </a:solidFill>
                <a:latin typeface="나눔바른고딕" pitchFamily="50" charset="-127"/>
                <a:ea typeface="나눔바른고딕" pitchFamily="50" charset="-127"/>
              </a:rPr>
              <a:t>회의 강의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CB5F62B-1E7F-4342-9D0F-7B4293DF72F9}"/>
              </a:ext>
            </a:extLst>
          </p:cNvPr>
          <p:cNvSpPr txBox="1"/>
          <p:nvPr/>
        </p:nvSpPr>
        <p:spPr>
          <a:xfrm>
            <a:off x="292648" y="270447"/>
            <a:ext cx="817003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000" spc="-150" dirty="0" err="1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외부강의등</a:t>
            </a:r>
            <a:r>
              <a:rPr lang="ko-KR" altLang="en-US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관련 해석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 </a:t>
            </a:r>
            <a:r>
              <a:rPr lang="en-US" altLang="ko-KR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1</a:t>
            </a:r>
            <a:r>
              <a: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회의 강의 판단기준</a:t>
            </a:r>
          </a:p>
        </p:txBody>
      </p:sp>
    </p:spTree>
    <p:extLst>
      <p:ext uri="{BB962C8B-B14F-4D97-AF65-F5344CB8AC3E}">
        <p14:creationId xmlns:p14="http://schemas.microsoft.com/office/powerpoint/2010/main" val="12584604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직사각형 41">
            <a:extLst>
              <a:ext uri="{FF2B5EF4-FFF2-40B4-BE49-F238E27FC236}">
                <a16:creationId xmlns:a16="http://schemas.microsoft.com/office/drawing/2014/main" id="{209DAE26-5515-42EF-80D0-0ADC3FDED3C1}"/>
              </a:ext>
            </a:extLst>
          </p:cNvPr>
          <p:cNvSpPr/>
          <p:nvPr/>
        </p:nvSpPr>
        <p:spPr>
          <a:xfrm flipV="1">
            <a:off x="0" y="1027108"/>
            <a:ext cx="9143998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5000"/>
                </a:srgbClr>
              </a:gs>
              <a:gs pos="86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2" name="그룹 19">
            <a:extLst>
              <a:ext uri="{FF2B5EF4-FFF2-40B4-BE49-F238E27FC236}">
                <a16:creationId xmlns:a16="http://schemas.microsoft.com/office/drawing/2014/main" id="{B0B5206C-01CA-42F9-B515-7F78F4AB2B5C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6D60C34F-881A-4A96-8EA1-FB600F57710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:a16="http://schemas.microsoft.com/office/drawing/2014/main" id="{C62A5643-D3D0-45E5-9E31-30515288603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id="{48CD155C-0A29-4B02-88D1-8EB7CBE95E4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id="{9C63BCEF-D9F5-4FF4-B091-69D114CAAC5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30">
              <a:extLst>
                <a:ext uri="{FF2B5EF4-FFF2-40B4-BE49-F238E27FC236}">
                  <a16:creationId xmlns:a16="http://schemas.microsoft.com/office/drawing/2014/main" id="{708DEE5C-3049-4234-B9C3-0EE1D4E0BD55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id="{5BFA7216-03A3-4DD0-9BD0-17E3408FD2F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:a16="http://schemas.microsoft.com/office/drawing/2014/main" id="{349299D6-9E35-423C-9824-2D5C27AD146F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40">
            <a:extLst>
              <a:ext uri="{FF2B5EF4-FFF2-40B4-BE49-F238E27FC236}">
                <a16:creationId xmlns:a16="http://schemas.microsoft.com/office/drawing/2014/main" id="{DCA8C830-1A8F-4A92-93D3-C74F4A8AC6AB}"/>
              </a:ext>
            </a:extLst>
          </p:cNvPr>
          <p:cNvGrpSpPr/>
          <p:nvPr/>
        </p:nvGrpSpPr>
        <p:grpSpPr>
          <a:xfrm>
            <a:off x="523663" y="1091151"/>
            <a:ext cx="8160177" cy="4446778"/>
            <a:chOff x="711200" y="1838019"/>
            <a:chExt cx="7944878" cy="1799935"/>
          </a:xfrm>
        </p:grpSpPr>
        <p:sp>
          <p:nvSpPr>
            <p:cNvPr id="63" name="사각형: 둥근 모서리 62">
              <a:extLst>
                <a:ext uri="{FF2B5EF4-FFF2-40B4-BE49-F238E27FC236}">
                  <a16:creationId xmlns:a16="http://schemas.microsoft.com/office/drawing/2014/main" id="{8002974A-4BA9-4C46-8F07-0DFB77F60FC0}"/>
                </a:ext>
              </a:extLst>
            </p:cNvPr>
            <p:cNvSpPr/>
            <p:nvPr/>
          </p:nvSpPr>
          <p:spPr>
            <a:xfrm>
              <a:off x="1866900" y="1849740"/>
              <a:ext cx="6769656" cy="1599456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:a16="http://schemas.microsoft.com/office/drawing/2014/main" id="{9EE258DD-CA48-463C-B7A6-0F87B0510950}"/>
                </a:ext>
              </a:extLst>
            </p:cNvPr>
            <p:cNvSpPr/>
            <p:nvPr/>
          </p:nvSpPr>
          <p:spPr>
            <a:xfrm>
              <a:off x="711200" y="1838019"/>
              <a:ext cx="1444170" cy="1609007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bg2">
                    <a:lumMod val="75000"/>
                    <a:shade val="30000"/>
                    <a:satMod val="115000"/>
                  </a:schemeClr>
                </a:gs>
                <a:gs pos="50000">
                  <a:schemeClr val="bg2">
                    <a:lumMod val="75000"/>
                    <a:shade val="67500"/>
                    <a:satMod val="115000"/>
                  </a:schemeClr>
                </a:gs>
                <a:gs pos="100000">
                  <a:schemeClr val="bg2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직사각형 65">
              <a:extLst>
                <a:ext uri="{FF2B5EF4-FFF2-40B4-BE49-F238E27FC236}">
                  <a16:creationId xmlns:a16="http://schemas.microsoft.com/office/drawing/2014/main" id="{73215F84-692E-483D-BDB6-31B12CA2E0FE}"/>
                </a:ext>
              </a:extLst>
            </p:cNvPr>
            <p:cNvSpPr/>
            <p:nvPr/>
          </p:nvSpPr>
          <p:spPr>
            <a:xfrm>
              <a:off x="1082143" y="2401933"/>
              <a:ext cx="667461" cy="12360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50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latin typeface="+mj-ea"/>
                  <a:ea typeface="+mj-ea"/>
                </a:rPr>
                <a:t>Q</a:t>
              </a:r>
              <a:endParaRPr lang="ko-KR" altLang="en-US" sz="50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A2371DEC-7A4B-49F3-B61C-F4358313089F}"/>
                </a:ext>
              </a:extLst>
            </p:cNvPr>
            <p:cNvSpPr/>
            <p:nvPr/>
          </p:nvSpPr>
          <p:spPr>
            <a:xfrm>
              <a:off x="2228214" y="1849755"/>
              <a:ext cx="6427864" cy="153232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공무원이 하나의 교육과정 내에서 여러 개의 세부주제를 다루는 경우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,</a:t>
              </a:r>
            </a:p>
            <a:p>
              <a:pPr fontAlgn="base">
                <a:lnSpc>
                  <a:spcPct val="150000"/>
                </a:lnSpc>
              </a:pP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구분되는 세부강의가 포함된 경우에도 이를 각각 별개의 강의로 보고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</a:t>
              </a:r>
            </a:p>
            <a:p>
              <a:pPr fontAlgn="base">
                <a:lnSpc>
                  <a:spcPct val="150000"/>
                </a:lnSpc>
              </a:pPr>
              <a:r>
                <a:rPr lang="ko-KR" altLang="en-US" sz="16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강의료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6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상한액을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</a:t>
              </a:r>
              <a:r>
                <a:rPr lang="ko-KR" altLang="en-US" sz="1600" dirty="0" err="1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회별로</a:t>
              </a:r>
              <a:r>
                <a:rPr lang="ko-KR" altLang="en-US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 적용할 수 있나요</a:t>
              </a:r>
              <a:r>
                <a:rPr lang="en-US" altLang="ko-KR" sz="16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itchFamily="50" charset="-127"/>
                  <a:ea typeface="나눔바른고딕" pitchFamily="50" charset="-127"/>
                </a:rPr>
                <a:t>?</a:t>
              </a:r>
            </a:p>
            <a:p>
              <a:pPr fontAlgn="base">
                <a:lnSpc>
                  <a:spcPct val="150000"/>
                </a:lnSpc>
              </a:pP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  <a:p>
              <a:pPr fontAlgn="base">
                <a:lnSpc>
                  <a:spcPct val="150000"/>
                </a:lnSpc>
              </a:pPr>
              <a:endParaRPr lang="en-US" altLang="ko-KR" sz="16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84E3B660-867C-4385-AE94-7764276A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44</a:t>
            </a:fld>
            <a:endParaRPr lang="ko-KR" altLang="en-US"/>
          </a:p>
        </p:txBody>
      </p:sp>
      <p:grpSp>
        <p:nvGrpSpPr>
          <p:cNvPr id="6" name="그룹 35"/>
          <p:cNvGrpSpPr/>
          <p:nvPr/>
        </p:nvGrpSpPr>
        <p:grpSpPr>
          <a:xfrm>
            <a:off x="551146" y="5207885"/>
            <a:ext cx="8313454" cy="1302982"/>
            <a:chOff x="733846" y="3194281"/>
            <a:chExt cx="7727996" cy="2939819"/>
          </a:xfrm>
        </p:grpSpPr>
        <p:sp>
          <p:nvSpPr>
            <p:cNvPr id="43" name="사각형: 둥근 모서리 42">
              <a:extLst>
                <a:ext uri="{FF2B5EF4-FFF2-40B4-BE49-F238E27FC236}">
                  <a16:creationId xmlns:a16="http://schemas.microsoft.com/office/drawing/2014/main" id="{BF31CC50-6CDC-4176-9B21-96D453AD08F2}"/>
                </a:ext>
              </a:extLst>
            </p:cNvPr>
            <p:cNvSpPr/>
            <p:nvPr/>
          </p:nvSpPr>
          <p:spPr>
            <a:xfrm>
              <a:off x="1584746" y="3194282"/>
              <a:ext cx="6769656" cy="2939818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52000">
                  <a:schemeClr val="bg1">
                    <a:lumMod val="95000"/>
                  </a:schemeClr>
                </a:gs>
                <a:gs pos="99000">
                  <a:schemeClr val="bg2">
                    <a:lumMod val="75000"/>
                    <a:shade val="100000"/>
                    <a:satMod val="115000"/>
                    <a:alpha val="58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BF06D745-2526-4E9B-A892-95C55EF55E95}"/>
                </a:ext>
              </a:extLst>
            </p:cNvPr>
            <p:cNvSpPr/>
            <p:nvPr/>
          </p:nvSpPr>
          <p:spPr>
            <a:xfrm>
              <a:off x="733846" y="3194281"/>
              <a:ext cx="1358900" cy="2938150"/>
            </a:xfrm>
            <a:prstGeom prst="roundRect">
              <a:avLst>
                <a:gd name="adj" fmla="val 10125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" name="Group 28">
              <a:extLst>
                <a:ext uri="{FF2B5EF4-FFF2-40B4-BE49-F238E27FC236}">
                  <a16:creationId xmlns:a16="http://schemas.microsoft.com/office/drawing/2014/main" id="{A32A0B49-E58F-4E19-9E6C-19103CBF5247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315558" y="5253612"/>
              <a:ext cx="771527" cy="792164"/>
              <a:chOff x="375" y="3607"/>
              <a:chExt cx="486" cy="499"/>
            </a:xfrm>
            <a:solidFill>
              <a:schemeClr val="bg1"/>
            </a:solidFill>
          </p:grpSpPr>
          <p:sp>
            <p:nvSpPr>
              <p:cNvPr id="48" name="Freeform 29">
                <a:extLst>
                  <a:ext uri="{FF2B5EF4-FFF2-40B4-BE49-F238E27FC236}">
                    <a16:creationId xmlns:a16="http://schemas.microsoft.com/office/drawing/2014/main" id="{F6064405-A12A-4551-A011-28B49CBA6D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" y="3873"/>
                <a:ext cx="69" cy="66"/>
              </a:xfrm>
              <a:custGeom>
                <a:avLst/>
                <a:gdLst>
                  <a:gd name="T0" fmla="*/ 16 w 69"/>
                  <a:gd name="T1" fmla="*/ 66 h 66"/>
                  <a:gd name="T2" fmla="*/ 16 w 69"/>
                  <a:gd name="T3" fmla="*/ 66 h 66"/>
                  <a:gd name="T4" fmla="*/ 14 w 69"/>
                  <a:gd name="T5" fmla="*/ 66 h 66"/>
                  <a:gd name="T6" fmla="*/ 10 w 69"/>
                  <a:gd name="T7" fmla="*/ 65 h 66"/>
                  <a:gd name="T8" fmla="*/ 6 w 69"/>
                  <a:gd name="T9" fmla="*/ 63 h 66"/>
                  <a:gd name="T10" fmla="*/ 4 w 69"/>
                  <a:gd name="T11" fmla="*/ 61 h 66"/>
                  <a:gd name="T12" fmla="*/ 4 w 69"/>
                  <a:gd name="T13" fmla="*/ 61 h 66"/>
                  <a:gd name="T14" fmla="*/ 1 w 69"/>
                  <a:gd name="T15" fmla="*/ 56 h 66"/>
                  <a:gd name="T16" fmla="*/ 0 w 69"/>
                  <a:gd name="T17" fmla="*/ 51 h 66"/>
                  <a:gd name="T18" fmla="*/ 1 w 69"/>
                  <a:gd name="T19" fmla="*/ 45 h 66"/>
                  <a:gd name="T20" fmla="*/ 5 w 69"/>
                  <a:gd name="T21" fmla="*/ 41 h 66"/>
                  <a:gd name="T22" fmla="*/ 44 w 69"/>
                  <a:gd name="T23" fmla="*/ 3 h 66"/>
                  <a:gd name="T24" fmla="*/ 44 w 69"/>
                  <a:gd name="T25" fmla="*/ 3 h 66"/>
                  <a:gd name="T26" fmla="*/ 49 w 69"/>
                  <a:gd name="T27" fmla="*/ 1 h 66"/>
                  <a:gd name="T28" fmla="*/ 55 w 69"/>
                  <a:gd name="T29" fmla="*/ 0 h 66"/>
                  <a:gd name="T30" fmla="*/ 60 w 69"/>
                  <a:gd name="T31" fmla="*/ 1 h 66"/>
                  <a:gd name="T32" fmla="*/ 65 w 69"/>
                  <a:gd name="T33" fmla="*/ 5 h 66"/>
                  <a:gd name="T34" fmla="*/ 65 w 69"/>
                  <a:gd name="T35" fmla="*/ 5 h 66"/>
                  <a:gd name="T36" fmla="*/ 67 w 69"/>
                  <a:gd name="T37" fmla="*/ 10 h 66"/>
                  <a:gd name="T38" fmla="*/ 69 w 69"/>
                  <a:gd name="T39" fmla="*/ 15 h 66"/>
                  <a:gd name="T40" fmla="*/ 67 w 69"/>
                  <a:gd name="T41" fmla="*/ 21 h 66"/>
                  <a:gd name="T42" fmla="*/ 64 w 69"/>
                  <a:gd name="T43" fmla="*/ 25 h 66"/>
                  <a:gd name="T44" fmla="*/ 25 w 69"/>
                  <a:gd name="T45" fmla="*/ 62 h 66"/>
                  <a:gd name="T46" fmla="*/ 25 w 69"/>
                  <a:gd name="T47" fmla="*/ 62 h 66"/>
                  <a:gd name="T48" fmla="*/ 21 w 69"/>
                  <a:gd name="T49" fmla="*/ 65 h 66"/>
                  <a:gd name="T50" fmla="*/ 16 w 69"/>
                  <a:gd name="T51" fmla="*/ 66 h 66"/>
                  <a:gd name="T52" fmla="*/ 16 w 69"/>
                  <a:gd name="T5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9" h="66">
                    <a:moveTo>
                      <a:pt x="16" y="66"/>
                    </a:moveTo>
                    <a:lnTo>
                      <a:pt x="16" y="66"/>
                    </a:lnTo>
                    <a:lnTo>
                      <a:pt x="14" y="66"/>
                    </a:lnTo>
                    <a:lnTo>
                      <a:pt x="10" y="65"/>
                    </a:lnTo>
                    <a:lnTo>
                      <a:pt x="6" y="63"/>
                    </a:lnTo>
                    <a:lnTo>
                      <a:pt x="4" y="61"/>
                    </a:lnTo>
                    <a:lnTo>
                      <a:pt x="4" y="61"/>
                    </a:lnTo>
                    <a:lnTo>
                      <a:pt x="1" y="56"/>
                    </a:lnTo>
                    <a:lnTo>
                      <a:pt x="0" y="51"/>
                    </a:lnTo>
                    <a:lnTo>
                      <a:pt x="1" y="45"/>
                    </a:lnTo>
                    <a:lnTo>
                      <a:pt x="5" y="41"/>
                    </a:lnTo>
                    <a:lnTo>
                      <a:pt x="44" y="3"/>
                    </a:lnTo>
                    <a:lnTo>
                      <a:pt x="44" y="3"/>
                    </a:lnTo>
                    <a:lnTo>
                      <a:pt x="49" y="1"/>
                    </a:lnTo>
                    <a:lnTo>
                      <a:pt x="55" y="0"/>
                    </a:lnTo>
                    <a:lnTo>
                      <a:pt x="60" y="1"/>
                    </a:lnTo>
                    <a:lnTo>
                      <a:pt x="65" y="5"/>
                    </a:lnTo>
                    <a:lnTo>
                      <a:pt x="65" y="5"/>
                    </a:lnTo>
                    <a:lnTo>
                      <a:pt x="67" y="10"/>
                    </a:lnTo>
                    <a:lnTo>
                      <a:pt x="69" y="15"/>
                    </a:lnTo>
                    <a:lnTo>
                      <a:pt x="67" y="21"/>
                    </a:lnTo>
                    <a:lnTo>
                      <a:pt x="64" y="25"/>
                    </a:lnTo>
                    <a:lnTo>
                      <a:pt x="25" y="62"/>
                    </a:lnTo>
                    <a:lnTo>
                      <a:pt x="25" y="62"/>
                    </a:lnTo>
                    <a:lnTo>
                      <a:pt x="21" y="65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30">
                <a:extLst>
                  <a:ext uri="{FF2B5EF4-FFF2-40B4-BE49-F238E27FC236}">
                    <a16:creationId xmlns:a16="http://schemas.microsoft.com/office/drawing/2014/main" id="{7609EA8C-C05E-4205-89D0-C169110E54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7" y="3845"/>
                <a:ext cx="68" cy="66"/>
              </a:xfrm>
              <a:custGeom>
                <a:avLst/>
                <a:gdLst>
                  <a:gd name="T0" fmla="*/ 16 w 68"/>
                  <a:gd name="T1" fmla="*/ 66 h 66"/>
                  <a:gd name="T2" fmla="*/ 16 w 68"/>
                  <a:gd name="T3" fmla="*/ 66 h 66"/>
                  <a:gd name="T4" fmla="*/ 13 w 68"/>
                  <a:gd name="T5" fmla="*/ 66 h 66"/>
                  <a:gd name="T6" fmla="*/ 10 w 68"/>
                  <a:gd name="T7" fmla="*/ 65 h 66"/>
                  <a:gd name="T8" fmla="*/ 6 w 68"/>
                  <a:gd name="T9" fmla="*/ 64 h 66"/>
                  <a:gd name="T10" fmla="*/ 3 w 68"/>
                  <a:gd name="T11" fmla="*/ 61 h 66"/>
                  <a:gd name="T12" fmla="*/ 3 w 68"/>
                  <a:gd name="T13" fmla="*/ 61 h 66"/>
                  <a:gd name="T14" fmla="*/ 1 w 68"/>
                  <a:gd name="T15" fmla="*/ 56 h 66"/>
                  <a:gd name="T16" fmla="*/ 0 w 68"/>
                  <a:gd name="T17" fmla="*/ 51 h 66"/>
                  <a:gd name="T18" fmla="*/ 1 w 68"/>
                  <a:gd name="T19" fmla="*/ 45 h 66"/>
                  <a:gd name="T20" fmla="*/ 5 w 68"/>
                  <a:gd name="T21" fmla="*/ 41 h 66"/>
                  <a:gd name="T22" fmla="*/ 43 w 68"/>
                  <a:gd name="T23" fmla="*/ 4 h 66"/>
                  <a:gd name="T24" fmla="*/ 43 w 68"/>
                  <a:gd name="T25" fmla="*/ 4 h 66"/>
                  <a:gd name="T26" fmla="*/ 48 w 68"/>
                  <a:gd name="T27" fmla="*/ 2 h 66"/>
                  <a:gd name="T28" fmla="*/ 55 w 68"/>
                  <a:gd name="T29" fmla="*/ 0 h 66"/>
                  <a:gd name="T30" fmla="*/ 60 w 68"/>
                  <a:gd name="T31" fmla="*/ 2 h 66"/>
                  <a:gd name="T32" fmla="*/ 65 w 68"/>
                  <a:gd name="T33" fmla="*/ 5 h 66"/>
                  <a:gd name="T34" fmla="*/ 65 w 68"/>
                  <a:gd name="T35" fmla="*/ 5 h 66"/>
                  <a:gd name="T36" fmla="*/ 67 w 68"/>
                  <a:gd name="T37" fmla="*/ 10 h 66"/>
                  <a:gd name="T38" fmla="*/ 68 w 68"/>
                  <a:gd name="T39" fmla="*/ 15 h 66"/>
                  <a:gd name="T40" fmla="*/ 67 w 68"/>
                  <a:gd name="T41" fmla="*/ 20 h 66"/>
                  <a:gd name="T42" fmla="*/ 63 w 68"/>
                  <a:gd name="T43" fmla="*/ 25 h 66"/>
                  <a:gd name="T44" fmla="*/ 25 w 68"/>
                  <a:gd name="T45" fmla="*/ 63 h 66"/>
                  <a:gd name="T46" fmla="*/ 25 w 68"/>
                  <a:gd name="T47" fmla="*/ 63 h 66"/>
                  <a:gd name="T48" fmla="*/ 21 w 68"/>
                  <a:gd name="T49" fmla="*/ 65 h 66"/>
                  <a:gd name="T50" fmla="*/ 16 w 68"/>
                  <a:gd name="T51" fmla="*/ 66 h 66"/>
                  <a:gd name="T52" fmla="*/ 16 w 68"/>
                  <a:gd name="T53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8" h="66">
                    <a:moveTo>
                      <a:pt x="16" y="66"/>
                    </a:moveTo>
                    <a:lnTo>
                      <a:pt x="16" y="66"/>
                    </a:lnTo>
                    <a:lnTo>
                      <a:pt x="13" y="66"/>
                    </a:lnTo>
                    <a:lnTo>
                      <a:pt x="10" y="65"/>
                    </a:lnTo>
                    <a:lnTo>
                      <a:pt x="6" y="64"/>
                    </a:lnTo>
                    <a:lnTo>
                      <a:pt x="3" y="61"/>
                    </a:lnTo>
                    <a:lnTo>
                      <a:pt x="3" y="61"/>
                    </a:lnTo>
                    <a:lnTo>
                      <a:pt x="1" y="56"/>
                    </a:lnTo>
                    <a:lnTo>
                      <a:pt x="0" y="51"/>
                    </a:lnTo>
                    <a:lnTo>
                      <a:pt x="1" y="45"/>
                    </a:lnTo>
                    <a:lnTo>
                      <a:pt x="5" y="41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8" y="2"/>
                    </a:lnTo>
                    <a:lnTo>
                      <a:pt x="55" y="0"/>
                    </a:lnTo>
                    <a:lnTo>
                      <a:pt x="60" y="2"/>
                    </a:lnTo>
                    <a:lnTo>
                      <a:pt x="65" y="5"/>
                    </a:lnTo>
                    <a:lnTo>
                      <a:pt x="65" y="5"/>
                    </a:lnTo>
                    <a:lnTo>
                      <a:pt x="67" y="10"/>
                    </a:lnTo>
                    <a:lnTo>
                      <a:pt x="68" y="15"/>
                    </a:lnTo>
                    <a:lnTo>
                      <a:pt x="67" y="20"/>
                    </a:lnTo>
                    <a:lnTo>
                      <a:pt x="63" y="25"/>
                    </a:lnTo>
                    <a:lnTo>
                      <a:pt x="25" y="63"/>
                    </a:lnTo>
                    <a:lnTo>
                      <a:pt x="25" y="63"/>
                    </a:lnTo>
                    <a:lnTo>
                      <a:pt x="21" y="65"/>
                    </a:lnTo>
                    <a:lnTo>
                      <a:pt x="16" y="66"/>
                    </a:lnTo>
                    <a:lnTo>
                      <a:pt x="16" y="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31">
                <a:extLst>
                  <a:ext uri="{FF2B5EF4-FFF2-40B4-BE49-F238E27FC236}">
                    <a16:creationId xmlns:a16="http://schemas.microsoft.com/office/drawing/2014/main" id="{D25641E4-4156-4EC5-BC7B-EE753226AF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4" y="3934"/>
                <a:ext cx="55" cy="53"/>
              </a:xfrm>
              <a:custGeom>
                <a:avLst/>
                <a:gdLst>
                  <a:gd name="T0" fmla="*/ 15 w 55"/>
                  <a:gd name="T1" fmla="*/ 53 h 53"/>
                  <a:gd name="T2" fmla="*/ 15 w 55"/>
                  <a:gd name="T3" fmla="*/ 53 h 53"/>
                  <a:gd name="T4" fmla="*/ 9 w 55"/>
                  <a:gd name="T5" fmla="*/ 53 h 53"/>
                  <a:gd name="T6" fmla="*/ 4 w 55"/>
                  <a:gd name="T7" fmla="*/ 50 h 53"/>
                  <a:gd name="T8" fmla="*/ 4 w 55"/>
                  <a:gd name="T9" fmla="*/ 50 h 53"/>
                  <a:gd name="T10" fmla="*/ 1 w 55"/>
                  <a:gd name="T11" fmla="*/ 45 h 53"/>
                  <a:gd name="T12" fmla="*/ 0 w 55"/>
                  <a:gd name="T13" fmla="*/ 40 h 53"/>
                  <a:gd name="T14" fmla="*/ 1 w 55"/>
                  <a:gd name="T15" fmla="*/ 35 h 53"/>
                  <a:gd name="T16" fmla="*/ 4 w 55"/>
                  <a:gd name="T17" fmla="*/ 31 h 53"/>
                  <a:gd name="T18" fmla="*/ 34 w 55"/>
                  <a:gd name="T19" fmla="*/ 4 h 53"/>
                  <a:gd name="T20" fmla="*/ 34 w 55"/>
                  <a:gd name="T21" fmla="*/ 4 h 53"/>
                  <a:gd name="T22" fmla="*/ 37 w 55"/>
                  <a:gd name="T23" fmla="*/ 0 h 53"/>
                  <a:gd name="T24" fmla="*/ 42 w 55"/>
                  <a:gd name="T25" fmla="*/ 0 h 53"/>
                  <a:gd name="T26" fmla="*/ 47 w 55"/>
                  <a:gd name="T27" fmla="*/ 1 h 53"/>
                  <a:gd name="T28" fmla="*/ 51 w 55"/>
                  <a:gd name="T29" fmla="*/ 4 h 53"/>
                  <a:gd name="T30" fmla="*/ 51 w 55"/>
                  <a:gd name="T31" fmla="*/ 4 h 53"/>
                  <a:gd name="T32" fmla="*/ 55 w 55"/>
                  <a:gd name="T33" fmla="*/ 7 h 53"/>
                  <a:gd name="T34" fmla="*/ 55 w 55"/>
                  <a:gd name="T35" fmla="*/ 12 h 53"/>
                  <a:gd name="T36" fmla="*/ 55 w 55"/>
                  <a:gd name="T37" fmla="*/ 17 h 53"/>
                  <a:gd name="T38" fmla="*/ 51 w 55"/>
                  <a:gd name="T39" fmla="*/ 22 h 53"/>
                  <a:gd name="T40" fmla="*/ 22 w 55"/>
                  <a:gd name="T41" fmla="*/ 50 h 53"/>
                  <a:gd name="T42" fmla="*/ 22 w 55"/>
                  <a:gd name="T43" fmla="*/ 50 h 53"/>
                  <a:gd name="T44" fmla="*/ 19 w 55"/>
                  <a:gd name="T45" fmla="*/ 52 h 53"/>
                  <a:gd name="T46" fmla="*/ 15 w 55"/>
                  <a:gd name="T47" fmla="*/ 53 h 53"/>
                  <a:gd name="T48" fmla="*/ 15 w 55"/>
                  <a:gd name="T49" fmla="*/ 53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5" h="53">
                    <a:moveTo>
                      <a:pt x="15" y="53"/>
                    </a:moveTo>
                    <a:lnTo>
                      <a:pt x="15" y="53"/>
                    </a:lnTo>
                    <a:lnTo>
                      <a:pt x="9" y="53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1" y="45"/>
                    </a:lnTo>
                    <a:lnTo>
                      <a:pt x="0" y="40"/>
                    </a:lnTo>
                    <a:lnTo>
                      <a:pt x="1" y="35"/>
                    </a:lnTo>
                    <a:lnTo>
                      <a:pt x="4" y="31"/>
                    </a:lnTo>
                    <a:lnTo>
                      <a:pt x="34" y="4"/>
                    </a:lnTo>
                    <a:lnTo>
                      <a:pt x="34" y="4"/>
                    </a:lnTo>
                    <a:lnTo>
                      <a:pt x="37" y="0"/>
                    </a:lnTo>
                    <a:lnTo>
                      <a:pt x="42" y="0"/>
                    </a:lnTo>
                    <a:lnTo>
                      <a:pt x="47" y="1"/>
                    </a:lnTo>
                    <a:lnTo>
                      <a:pt x="51" y="4"/>
                    </a:lnTo>
                    <a:lnTo>
                      <a:pt x="51" y="4"/>
                    </a:lnTo>
                    <a:lnTo>
                      <a:pt x="55" y="7"/>
                    </a:lnTo>
                    <a:lnTo>
                      <a:pt x="55" y="12"/>
                    </a:lnTo>
                    <a:lnTo>
                      <a:pt x="55" y="17"/>
                    </a:lnTo>
                    <a:lnTo>
                      <a:pt x="51" y="22"/>
                    </a:lnTo>
                    <a:lnTo>
                      <a:pt x="22" y="50"/>
                    </a:lnTo>
                    <a:lnTo>
                      <a:pt x="22" y="50"/>
                    </a:lnTo>
                    <a:lnTo>
                      <a:pt x="19" y="52"/>
                    </a:lnTo>
                    <a:lnTo>
                      <a:pt x="15" y="53"/>
                    </a:lnTo>
                    <a:lnTo>
                      <a:pt x="15" y="5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32">
                <a:extLst>
                  <a:ext uri="{FF2B5EF4-FFF2-40B4-BE49-F238E27FC236}">
                    <a16:creationId xmlns:a16="http://schemas.microsoft.com/office/drawing/2014/main" id="{C5F24CA2-12BE-4E91-BBF8-35843DB63D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3" y="3901"/>
                <a:ext cx="68" cy="65"/>
              </a:xfrm>
              <a:custGeom>
                <a:avLst/>
                <a:gdLst>
                  <a:gd name="T0" fmla="*/ 17 w 68"/>
                  <a:gd name="T1" fmla="*/ 65 h 65"/>
                  <a:gd name="T2" fmla="*/ 17 w 68"/>
                  <a:gd name="T3" fmla="*/ 65 h 65"/>
                  <a:gd name="T4" fmla="*/ 14 w 68"/>
                  <a:gd name="T5" fmla="*/ 65 h 65"/>
                  <a:gd name="T6" fmla="*/ 10 w 68"/>
                  <a:gd name="T7" fmla="*/ 65 h 65"/>
                  <a:gd name="T8" fmla="*/ 7 w 68"/>
                  <a:gd name="T9" fmla="*/ 64 h 65"/>
                  <a:gd name="T10" fmla="*/ 5 w 68"/>
                  <a:gd name="T11" fmla="*/ 62 h 65"/>
                  <a:gd name="T12" fmla="*/ 5 w 68"/>
                  <a:gd name="T13" fmla="*/ 62 h 65"/>
                  <a:gd name="T14" fmla="*/ 1 w 68"/>
                  <a:gd name="T15" fmla="*/ 57 h 65"/>
                  <a:gd name="T16" fmla="*/ 0 w 68"/>
                  <a:gd name="T17" fmla="*/ 50 h 65"/>
                  <a:gd name="T18" fmla="*/ 1 w 68"/>
                  <a:gd name="T19" fmla="*/ 45 h 65"/>
                  <a:gd name="T20" fmla="*/ 5 w 68"/>
                  <a:gd name="T21" fmla="*/ 40 h 65"/>
                  <a:gd name="T22" fmla="*/ 43 w 68"/>
                  <a:gd name="T23" fmla="*/ 4 h 65"/>
                  <a:gd name="T24" fmla="*/ 43 w 68"/>
                  <a:gd name="T25" fmla="*/ 4 h 65"/>
                  <a:gd name="T26" fmla="*/ 48 w 68"/>
                  <a:gd name="T27" fmla="*/ 0 h 65"/>
                  <a:gd name="T28" fmla="*/ 55 w 68"/>
                  <a:gd name="T29" fmla="*/ 0 h 65"/>
                  <a:gd name="T30" fmla="*/ 60 w 68"/>
                  <a:gd name="T31" fmla="*/ 2 h 65"/>
                  <a:gd name="T32" fmla="*/ 65 w 68"/>
                  <a:gd name="T33" fmla="*/ 4 h 65"/>
                  <a:gd name="T34" fmla="*/ 65 w 68"/>
                  <a:gd name="T35" fmla="*/ 4 h 65"/>
                  <a:gd name="T36" fmla="*/ 68 w 68"/>
                  <a:gd name="T37" fmla="*/ 9 h 65"/>
                  <a:gd name="T38" fmla="*/ 68 w 68"/>
                  <a:gd name="T39" fmla="*/ 15 h 65"/>
                  <a:gd name="T40" fmla="*/ 67 w 68"/>
                  <a:gd name="T41" fmla="*/ 20 h 65"/>
                  <a:gd name="T42" fmla="*/ 65 w 68"/>
                  <a:gd name="T43" fmla="*/ 25 h 65"/>
                  <a:gd name="T44" fmla="*/ 25 w 68"/>
                  <a:gd name="T45" fmla="*/ 62 h 65"/>
                  <a:gd name="T46" fmla="*/ 25 w 68"/>
                  <a:gd name="T47" fmla="*/ 62 h 65"/>
                  <a:gd name="T48" fmla="*/ 21 w 68"/>
                  <a:gd name="T49" fmla="*/ 64 h 65"/>
                  <a:gd name="T50" fmla="*/ 17 w 68"/>
                  <a:gd name="T51" fmla="*/ 65 h 65"/>
                  <a:gd name="T52" fmla="*/ 17 w 68"/>
                  <a:gd name="T53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8" h="65">
                    <a:moveTo>
                      <a:pt x="17" y="65"/>
                    </a:moveTo>
                    <a:lnTo>
                      <a:pt x="17" y="65"/>
                    </a:lnTo>
                    <a:lnTo>
                      <a:pt x="14" y="65"/>
                    </a:lnTo>
                    <a:lnTo>
                      <a:pt x="10" y="65"/>
                    </a:lnTo>
                    <a:lnTo>
                      <a:pt x="7" y="64"/>
                    </a:lnTo>
                    <a:lnTo>
                      <a:pt x="5" y="62"/>
                    </a:lnTo>
                    <a:lnTo>
                      <a:pt x="5" y="62"/>
                    </a:lnTo>
                    <a:lnTo>
                      <a:pt x="1" y="57"/>
                    </a:lnTo>
                    <a:lnTo>
                      <a:pt x="0" y="50"/>
                    </a:lnTo>
                    <a:lnTo>
                      <a:pt x="1" y="45"/>
                    </a:lnTo>
                    <a:lnTo>
                      <a:pt x="5" y="40"/>
                    </a:lnTo>
                    <a:lnTo>
                      <a:pt x="43" y="4"/>
                    </a:lnTo>
                    <a:lnTo>
                      <a:pt x="43" y="4"/>
                    </a:lnTo>
                    <a:lnTo>
                      <a:pt x="48" y="0"/>
                    </a:lnTo>
                    <a:lnTo>
                      <a:pt x="55" y="0"/>
                    </a:lnTo>
                    <a:lnTo>
                      <a:pt x="60" y="2"/>
                    </a:lnTo>
                    <a:lnTo>
                      <a:pt x="65" y="4"/>
                    </a:lnTo>
                    <a:lnTo>
                      <a:pt x="65" y="4"/>
                    </a:lnTo>
                    <a:lnTo>
                      <a:pt x="68" y="9"/>
                    </a:lnTo>
                    <a:lnTo>
                      <a:pt x="68" y="15"/>
                    </a:lnTo>
                    <a:lnTo>
                      <a:pt x="67" y="20"/>
                    </a:lnTo>
                    <a:lnTo>
                      <a:pt x="65" y="25"/>
                    </a:lnTo>
                    <a:lnTo>
                      <a:pt x="25" y="62"/>
                    </a:lnTo>
                    <a:lnTo>
                      <a:pt x="25" y="62"/>
                    </a:lnTo>
                    <a:lnTo>
                      <a:pt x="21" y="64"/>
                    </a:lnTo>
                    <a:lnTo>
                      <a:pt x="17" y="65"/>
                    </a:lnTo>
                    <a:lnTo>
                      <a:pt x="17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33">
                <a:extLst>
                  <a:ext uri="{FF2B5EF4-FFF2-40B4-BE49-F238E27FC236}">
                    <a16:creationId xmlns:a16="http://schemas.microsoft.com/office/drawing/2014/main" id="{9A25F42B-9783-4274-8F6C-64283754CA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" y="3760"/>
                <a:ext cx="125" cy="113"/>
              </a:xfrm>
              <a:custGeom>
                <a:avLst/>
                <a:gdLst>
                  <a:gd name="T0" fmla="*/ 117 w 125"/>
                  <a:gd name="T1" fmla="*/ 77 h 113"/>
                  <a:gd name="T2" fmla="*/ 34 w 125"/>
                  <a:gd name="T3" fmla="*/ 5 h 113"/>
                  <a:gd name="T4" fmla="*/ 34 w 125"/>
                  <a:gd name="T5" fmla="*/ 5 h 113"/>
                  <a:gd name="T6" fmla="*/ 31 w 125"/>
                  <a:gd name="T7" fmla="*/ 3 h 113"/>
                  <a:gd name="T8" fmla="*/ 27 w 125"/>
                  <a:gd name="T9" fmla="*/ 2 h 113"/>
                  <a:gd name="T10" fmla="*/ 24 w 125"/>
                  <a:gd name="T11" fmla="*/ 0 h 113"/>
                  <a:gd name="T12" fmla="*/ 19 w 125"/>
                  <a:gd name="T13" fmla="*/ 0 h 113"/>
                  <a:gd name="T14" fmla="*/ 15 w 125"/>
                  <a:gd name="T15" fmla="*/ 2 h 113"/>
                  <a:gd name="T16" fmla="*/ 11 w 125"/>
                  <a:gd name="T17" fmla="*/ 3 h 113"/>
                  <a:gd name="T18" fmla="*/ 9 w 125"/>
                  <a:gd name="T19" fmla="*/ 5 h 113"/>
                  <a:gd name="T20" fmla="*/ 5 w 125"/>
                  <a:gd name="T21" fmla="*/ 8 h 113"/>
                  <a:gd name="T22" fmla="*/ 5 w 125"/>
                  <a:gd name="T23" fmla="*/ 8 h 113"/>
                  <a:gd name="T24" fmla="*/ 2 w 125"/>
                  <a:gd name="T25" fmla="*/ 12 h 113"/>
                  <a:gd name="T26" fmla="*/ 1 w 125"/>
                  <a:gd name="T27" fmla="*/ 15 h 113"/>
                  <a:gd name="T28" fmla="*/ 0 w 125"/>
                  <a:gd name="T29" fmla="*/ 19 h 113"/>
                  <a:gd name="T30" fmla="*/ 0 w 125"/>
                  <a:gd name="T31" fmla="*/ 23 h 113"/>
                  <a:gd name="T32" fmla="*/ 1 w 125"/>
                  <a:gd name="T33" fmla="*/ 27 h 113"/>
                  <a:gd name="T34" fmla="*/ 2 w 125"/>
                  <a:gd name="T35" fmla="*/ 30 h 113"/>
                  <a:gd name="T36" fmla="*/ 5 w 125"/>
                  <a:gd name="T37" fmla="*/ 34 h 113"/>
                  <a:gd name="T38" fmla="*/ 7 w 125"/>
                  <a:gd name="T39" fmla="*/ 37 h 113"/>
                  <a:gd name="T40" fmla="*/ 91 w 125"/>
                  <a:gd name="T41" fmla="*/ 108 h 113"/>
                  <a:gd name="T42" fmla="*/ 91 w 125"/>
                  <a:gd name="T43" fmla="*/ 108 h 113"/>
                  <a:gd name="T44" fmla="*/ 97 w 125"/>
                  <a:gd name="T45" fmla="*/ 111 h 113"/>
                  <a:gd name="T46" fmla="*/ 103 w 125"/>
                  <a:gd name="T47" fmla="*/ 113 h 113"/>
                  <a:gd name="T48" fmla="*/ 103 w 125"/>
                  <a:gd name="T49" fmla="*/ 113 h 113"/>
                  <a:gd name="T50" fmla="*/ 108 w 125"/>
                  <a:gd name="T51" fmla="*/ 113 h 113"/>
                  <a:gd name="T52" fmla="*/ 112 w 125"/>
                  <a:gd name="T53" fmla="*/ 111 h 113"/>
                  <a:gd name="T54" fmla="*/ 116 w 125"/>
                  <a:gd name="T55" fmla="*/ 109 h 113"/>
                  <a:gd name="T56" fmla="*/ 120 w 125"/>
                  <a:gd name="T57" fmla="*/ 105 h 113"/>
                  <a:gd name="T58" fmla="*/ 120 w 125"/>
                  <a:gd name="T59" fmla="*/ 105 h 113"/>
                  <a:gd name="T60" fmla="*/ 122 w 125"/>
                  <a:gd name="T61" fmla="*/ 103 h 113"/>
                  <a:gd name="T62" fmla="*/ 123 w 125"/>
                  <a:gd name="T63" fmla="*/ 99 h 113"/>
                  <a:gd name="T64" fmla="*/ 125 w 125"/>
                  <a:gd name="T65" fmla="*/ 94 h 113"/>
                  <a:gd name="T66" fmla="*/ 125 w 125"/>
                  <a:gd name="T67" fmla="*/ 90 h 113"/>
                  <a:gd name="T68" fmla="*/ 125 w 125"/>
                  <a:gd name="T69" fmla="*/ 87 h 113"/>
                  <a:gd name="T70" fmla="*/ 122 w 125"/>
                  <a:gd name="T71" fmla="*/ 83 h 113"/>
                  <a:gd name="T72" fmla="*/ 121 w 125"/>
                  <a:gd name="T73" fmla="*/ 79 h 113"/>
                  <a:gd name="T74" fmla="*/ 117 w 125"/>
                  <a:gd name="T75" fmla="*/ 77 h 113"/>
                  <a:gd name="T76" fmla="*/ 117 w 125"/>
                  <a:gd name="T77" fmla="*/ 7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5" h="113">
                    <a:moveTo>
                      <a:pt x="117" y="77"/>
                    </a:moveTo>
                    <a:lnTo>
                      <a:pt x="34" y="5"/>
                    </a:lnTo>
                    <a:lnTo>
                      <a:pt x="34" y="5"/>
                    </a:lnTo>
                    <a:lnTo>
                      <a:pt x="31" y="3"/>
                    </a:lnTo>
                    <a:lnTo>
                      <a:pt x="27" y="2"/>
                    </a:lnTo>
                    <a:lnTo>
                      <a:pt x="24" y="0"/>
                    </a:lnTo>
                    <a:lnTo>
                      <a:pt x="19" y="0"/>
                    </a:lnTo>
                    <a:lnTo>
                      <a:pt x="15" y="2"/>
                    </a:lnTo>
                    <a:lnTo>
                      <a:pt x="11" y="3"/>
                    </a:lnTo>
                    <a:lnTo>
                      <a:pt x="9" y="5"/>
                    </a:lnTo>
                    <a:lnTo>
                      <a:pt x="5" y="8"/>
                    </a:lnTo>
                    <a:lnTo>
                      <a:pt x="5" y="8"/>
                    </a:lnTo>
                    <a:lnTo>
                      <a:pt x="2" y="12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3"/>
                    </a:lnTo>
                    <a:lnTo>
                      <a:pt x="1" y="27"/>
                    </a:lnTo>
                    <a:lnTo>
                      <a:pt x="2" y="30"/>
                    </a:lnTo>
                    <a:lnTo>
                      <a:pt x="5" y="34"/>
                    </a:lnTo>
                    <a:lnTo>
                      <a:pt x="7" y="37"/>
                    </a:lnTo>
                    <a:lnTo>
                      <a:pt x="91" y="108"/>
                    </a:lnTo>
                    <a:lnTo>
                      <a:pt x="91" y="108"/>
                    </a:lnTo>
                    <a:lnTo>
                      <a:pt x="97" y="111"/>
                    </a:lnTo>
                    <a:lnTo>
                      <a:pt x="103" y="113"/>
                    </a:lnTo>
                    <a:lnTo>
                      <a:pt x="103" y="113"/>
                    </a:lnTo>
                    <a:lnTo>
                      <a:pt x="108" y="113"/>
                    </a:lnTo>
                    <a:lnTo>
                      <a:pt x="112" y="111"/>
                    </a:lnTo>
                    <a:lnTo>
                      <a:pt x="116" y="109"/>
                    </a:lnTo>
                    <a:lnTo>
                      <a:pt x="120" y="105"/>
                    </a:lnTo>
                    <a:lnTo>
                      <a:pt x="120" y="105"/>
                    </a:lnTo>
                    <a:lnTo>
                      <a:pt x="122" y="103"/>
                    </a:lnTo>
                    <a:lnTo>
                      <a:pt x="123" y="99"/>
                    </a:lnTo>
                    <a:lnTo>
                      <a:pt x="125" y="94"/>
                    </a:lnTo>
                    <a:lnTo>
                      <a:pt x="125" y="90"/>
                    </a:lnTo>
                    <a:lnTo>
                      <a:pt x="125" y="87"/>
                    </a:lnTo>
                    <a:lnTo>
                      <a:pt x="122" y="83"/>
                    </a:lnTo>
                    <a:lnTo>
                      <a:pt x="121" y="79"/>
                    </a:lnTo>
                    <a:lnTo>
                      <a:pt x="117" y="77"/>
                    </a:lnTo>
                    <a:lnTo>
                      <a:pt x="117" y="7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34">
                <a:extLst>
                  <a:ext uri="{FF2B5EF4-FFF2-40B4-BE49-F238E27FC236}">
                    <a16:creationId xmlns:a16="http://schemas.microsoft.com/office/drawing/2014/main" id="{8206B5B0-EC1C-45B0-84DA-22A0588837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6" y="3894"/>
                <a:ext cx="39" cy="40"/>
              </a:xfrm>
              <a:custGeom>
                <a:avLst/>
                <a:gdLst>
                  <a:gd name="T0" fmla="*/ 19 w 39"/>
                  <a:gd name="T1" fmla="*/ 0 h 40"/>
                  <a:gd name="T2" fmla="*/ 19 w 39"/>
                  <a:gd name="T3" fmla="*/ 0 h 40"/>
                  <a:gd name="T4" fmla="*/ 23 w 39"/>
                  <a:gd name="T5" fmla="*/ 1 h 40"/>
                  <a:gd name="T6" fmla="*/ 26 w 39"/>
                  <a:gd name="T7" fmla="*/ 2 h 40"/>
                  <a:gd name="T8" fmla="*/ 33 w 39"/>
                  <a:gd name="T9" fmla="*/ 6 h 40"/>
                  <a:gd name="T10" fmla="*/ 38 w 39"/>
                  <a:gd name="T11" fmla="*/ 12 h 40"/>
                  <a:gd name="T12" fmla="*/ 38 w 39"/>
                  <a:gd name="T13" fmla="*/ 16 h 40"/>
                  <a:gd name="T14" fmla="*/ 39 w 39"/>
                  <a:gd name="T15" fmla="*/ 20 h 40"/>
                  <a:gd name="T16" fmla="*/ 39 w 39"/>
                  <a:gd name="T17" fmla="*/ 20 h 40"/>
                  <a:gd name="T18" fmla="*/ 38 w 39"/>
                  <a:gd name="T19" fmla="*/ 24 h 40"/>
                  <a:gd name="T20" fmla="*/ 38 w 39"/>
                  <a:gd name="T21" fmla="*/ 27 h 40"/>
                  <a:gd name="T22" fmla="*/ 33 w 39"/>
                  <a:gd name="T23" fmla="*/ 34 h 40"/>
                  <a:gd name="T24" fmla="*/ 26 w 39"/>
                  <a:gd name="T25" fmla="*/ 37 h 40"/>
                  <a:gd name="T26" fmla="*/ 23 w 39"/>
                  <a:gd name="T27" fmla="*/ 39 h 40"/>
                  <a:gd name="T28" fmla="*/ 19 w 39"/>
                  <a:gd name="T29" fmla="*/ 40 h 40"/>
                  <a:gd name="T30" fmla="*/ 19 w 39"/>
                  <a:gd name="T31" fmla="*/ 40 h 40"/>
                  <a:gd name="T32" fmla="*/ 15 w 39"/>
                  <a:gd name="T33" fmla="*/ 39 h 40"/>
                  <a:gd name="T34" fmla="*/ 11 w 39"/>
                  <a:gd name="T35" fmla="*/ 37 h 40"/>
                  <a:gd name="T36" fmla="*/ 5 w 39"/>
                  <a:gd name="T37" fmla="*/ 34 h 40"/>
                  <a:gd name="T38" fmla="*/ 1 w 39"/>
                  <a:gd name="T39" fmla="*/ 27 h 40"/>
                  <a:gd name="T40" fmla="*/ 0 w 39"/>
                  <a:gd name="T41" fmla="*/ 24 h 40"/>
                  <a:gd name="T42" fmla="*/ 0 w 39"/>
                  <a:gd name="T43" fmla="*/ 20 h 40"/>
                  <a:gd name="T44" fmla="*/ 0 w 39"/>
                  <a:gd name="T45" fmla="*/ 20 h 40"/>
                  <a:gd name="T46" fmla="*/ 0 w 39"/>
                  <a:gd name="T47" fmla="*/ 16 h 40"/>
                  <a:gd name="T48" fmla="*/ 1 w 39"/>
                  <a:gd name="T49" fmla="*/ 12 h 40"/>
                  <a:gd name="T50" fmla="*/ 5 w 39"/>
                  <a:gd name="T51" fmla="*/ 6 h 40"/>
                  <a:gd name="T52" fmla="*/ 11 w 39"/>
                  <a:gd name="T53" fmla="*/ 2 h 40"/>
                  <a:gd name="T54" fmla="*/ 15 w 39"/>
                  <a:gd name="T55" fmla="*/ 1 h 40"/>
                  <a:gd name="T56" fmla="*/ 19 w 39"/>
                  <a:gd name="T57" fmla="*/ 0 h 40"/>
                  <a:gd name="T58" fmla="*/ 19 w 39"/>
                  <a:gd name="T59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9" h="40">
                    <a:moveTo>
                      <a:pt x="19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6" y="2"/>
                    </a:lnTo>
                    <a:lnTo>
                      <a:pt x="33" y="6"/>
                    </a:lnTo>
                    <a:lnTo>
                      <a:pt x="38" y="12"/>
                    </a:lnTo>
                    <a:lnTo>
                      <a:pt x="38" y="16"/>
                    </a:lnTo>
                    <a:lnTo>
                      <a:pt x="39" y="20"/>
                    </a:lnTo>
                    <a:lnTo>
                      <a:pt x="39" y="20"/>
                    </a:lnTo>
                    <a:lnTo>
                      <a:pt x="38" y="24"/>
                    </a:lnTo>
                    <a:lnTo>
                      <a:pt x="38" y="27"/>
                    </a:lnTo>
                    <a:lnTo>
                      <a:pt x="33" y="34"/>
                    </a:lnTo>
                    <a:lnTo>
                      <a:pt x="26" y="37"/>
                    </a:lnTo>
                    <a:lnTo>
                      <a:pt x="23" y="39"/>
                    </a:lnTo>
                    <a:lnTo>
                      <a:pt x="19" y="40"/>
                    </a:lnTo>
                    <a:lnTo>
                      <a:pt x="19" y="40"/>
                    </a:lnTo>
                    <a:lnTo>
                      <a:pt x="15" y="39"/>
                    </a:lnTo>
                    <a:lnTo>
                      <a:pt x="11" y="37"/>
                    </a:lnTo>
                    <a:lnTo>
                      <a:pt x="5" y="34"/>
                    </a:lnTo>
                    <a:lnTo>
                      <a:pt x="1" y="27"/>
                    </a:lnTo>
                    <a:lnTo>
                      <a:pt x="0" y="24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5" y="6"/>
                    </a:lnTo>
                    <a:lnTo>
                      <a:pt x="11" y="2"/>
                    </a:lnTo>
                    <a:lnTo>
                      <a:pt x="15" y="1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35">
                <a:extLst>
                  <a:ext uri="{FF2B5EF4-FFF2-40B4-BE49-F238E27FC236}">
                    <a16:creationId xmlns:a16="http://schemas.microsoft.com/office/drawing/2014/main" id="{30E25697-ADFB-426B-8B6C-59DBEF12BF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" y="3945"/>
                <a:ext cx="78" cy="161"/>
              </a:xfrm>
              <a:custGeom>
                <a:avLst/>
                <a:gdLst>
                  <a:gd name="T0" fmla="*/ 78 w 78"/>
                  <a:gd name="T1" fmla="*/ 64 h 161"/>
                  <a:gd name="T2" fmla="*/ 78 w 78"/>
                  <a:gd name="T3" fmla="*/ 16 h 161"/>
                  <a:gd name="T4" fmla="*/ 78 w 78"/>
                  <a:gd name="T5" fmla="*/ 16 h 161"/>
                  <a:gd name="T6" fmla="*/ 76 w 78"/>
                  <a:gd name="T7" fmla="*/ 10 h 161"/>
                  <a:gd name="T8" fmla="*/ 73 w 78"/>
                  <a:gd name="T9" fmla="*/ 5 h 161"/>
                  <a:gd name="T10" fmla="*/ 68 w 78"/>
                  <a:gd name="T11" fmla="*/ 1 h 161"/>
                  <a:gd name="T12" fmla="*/ 61 w 78"/>
                  <a:gd name="T13" fmla="*/ 0 h 161"/>
                  <a:gd name="T14" fmla="*/ 16 w 78"/>
                  <a:gd name="T15" fmla="*/ 0 h 161"/>
                  <a:gd name="T16" fmla="*/ 16 w 78"/>
                  <a:gd name="T17" fmla="*/ 0 h 161"/>
                  <a:gd name="T18" fmla="*/ 11 w 78"/>
                  <a:gd name="T19" fmla="*/ 1 h 161"/>
                  <a:gd name="T20" fmla="*/ 5 w 78"/>
                  <a:gd name="T21" fmla="*/ 5 h 161"/>
                  <a:gd name="T22" fmla="*/ 1 w 78"/>
                  <a:gd name="T23" fmla="*/ 10 h 161"/>
                  <a:gd name="T24" fmla="*/ 0 w 78"/>
                  <a:gd name="T25" fmla="*/ 16 h 161"/>
                  <a:gd name="T26" fmla="*/ 0 w 78"/>
                  <a:gd name="T27" fmla="*/ 64 h 161"/>
                  <a:gd name="T28" fmla="*/ 0 w 78"/>
                  <a:gd name="T29" fmla="*/ 64 h 161"/>
                  <a:gd name="T30" fmla="*/ 1 w 78"/>
                  <a:gd name="T31" fmla="*/ 69 h 161"/>
                  <a:gd name="T32" fmla="*/ 4 w 78"/>
                  <a:gd name="T33" fmla="*/ 74 h 161"/>
                  <a:gd name="T34" fmla="*/ 9 w 78"/>
                  <a:gd name="T35" fmla="*/ 77 h 161"/>
                  <a:gd name="T36" fmla="*/ 15 w 78"/>
                  <a:gd name="T37" fmla="*/ 79 h 161"/>
                  <a:gd name="T38" fmla="*/ 20 w 78"/>
                  <a:gd name="T39" fmla="*/ 161 h 161"/>
                  <a:gd name="T40" fmla="*/ 59 w 78"/>
                  <a:gd name="T41" fmla="*/ 161 h 161"/>
                  <a:gd name="T42" fmla="*/ 64 w 78"/>
                  <a:gd name="T43" fmla="*/ 79 h 161"/>
                  <a:gd name="T44" fmla="*/ 64 w 78"/>
                  <a:gd name="T45" fmla="*/ 79 h 161"/>
                  <a:gd name="T46" fmla="*/ 69 w 78"/>
                  <a:gd name="T47" fmla="*/ 77 h 161"/>
                  <a:gd name="T48" fmla="*/ 74 w 78"/>
                  <a:gd name="T49" fmla="*/ 74 h 161"/>
                  <a:gd name="T50" fmla="*/ 78 w 78"/>
                  <a:gd name="T51" fmla="*/ 69 h 161"/>
                  <a:gd name="T52" fmla="*/ 78 w 78"/>
                  <a:gd name="T53" fmla="*/ 64 h 161"/>
                  <a:gd name="T54" fmla="*/ 78 w 78"/>
                  <a:gd name="T55" fmla="*/ 64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78" h="161">
                    <a:moveTo>
                      <a:pt x="78" y="64"/>
                    </a:moveTo>
                    <a:lnTo>
                      <a:pt x="78" y="16"/>
                    </a:lnTo>
                    <a:lnTo>
                      <a:pt x="78" y="16"/>
                    </a:lnTo>
                    <a:lnTo>
                      <a:pt x="76" y="10"/>
                    </a:lnTo>
                    <a:lnTo>
                      <a:pt x="73" y="5"/>
                    </a:lnTo>
                    <a:lnTo>
                      <a:pt x="68" y="1"/>
                    </a:lnTo>
                    <a:lnTo>
                      <a:pt x="61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11" y="1"/>
                    </a:lnTo>
                    <a:lnTo>
                      <a:pt x="5" y="5"/>
                    </a:lnTo>
                    <a:lnTo>
                      <a:pt x="1" y="10"/>
                    </a:lnTo>
                    <a:lnTo>
                      <a:pt x="0" y="16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1" y="69"/>
                    </a:lnTo>
                    <a:lnTo>
                      <a:pt x="4" y="74"/>
                    </a:lnTo>
                    <a:lnTo>
                      <a:pt x="9" y="77"/>
                    </a:lnTo>
                    <a:lnTo>
                      <a:pt x="15" y="79"/>
                    </a:lnTo>
                    <a:lnTo>
                      <a:pt x="20" y="161"/>
                    </a:lnTo>
                    <a:lnTo>
                      <a:pt x="59" y="161"/>
                    </a:lnTo>
                    <a:lnTo>
                      <a:pt x="64" y="79"/>
                    </a:lnTo>
                    <a:lnTo>
                      <a:pt x="64" y="79"/>
                    </a:lnTo>
                    <a:lnTo>
                      <a:pt x="69" y="77"/>
                    </a:lnTo>
                    <a:lnTo>
                      <a:pt x="74" y="74"/>
                    </a:lnTo>
                    <a:lnTo>
                      <a:pt x="78" y="69"/>
                    </a:lnTo>
                    <a:lnTo>
                      <a:pt x="78" y="64"/>
                    </a:lnTo>
                    <a:lnTo>
                      <a:pt x="78" y="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Freeform 36">
                <a:extLst>
                  <a:ext uri="{FF2B5EF4-FFF2-40B4-BE49-F238E27FC236}">
                    <a16:creationId xmlns:a16="http://schemas.microsoft.com/office/drawing/2014/main" id="{AA21161A-DF01-4D6A-B179-9827225B6A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4" y="3651"/>
                <a:ext cx="248" cy="217"/>
              </a:xfrm>
              <a:custGeom>
                <a:avLst/>
                <a:gdLst>
                  <a:gd name="T0" fmla="*/ 248 w 248"/>
                  <a:gd name="T1" fmla="*/ 183 h 217"/>
                  <a:gd name="T2" fmla="*/ 225 w 248"/>
                  <a:gd name="T3" fmla="*/ 172 h 217"/>
                  <a:gd name="T4" fmla="*/ 195 w 248"/>
                  <a:gd name="T5" fmla="*/ 148 h 217"/>
                  <a:gd name="T6" fmla="*/ 188 w 248"/>
                  <a:gd name="T7" fmla="*/ 139 h 217"/>
                  <a:gd name="T8" fmla="*/ 183 w 248"/>
                  <a:gd name="T9" fmla="*/ 127 h 217"/>
                  <a:gd name="T10" fmla="*/ 157 w 248"/>
                  <a:gd name="T11" fmla="*/ 94 h 217"/>
                  <a:gd name="T12" fmla="*/ 160 w 248"/>
                  <a:gd name="T13" fmla="*/ 97 h 217"/>
                  <a:gd name="T14" fmla="*/ 165 w 248"/>
                  <a:gd name="T15" fmla="*/ 98 h 217"/>
                  <a:gd name="T16" fmla="*/ 175 w 248"/>
                  <a:gd name="T17" fmla="*/ 93 h 217"/>
                  <a:gd name="T18" fmla="*/ 179 w 248"/>
                  <a:gd name="T19" fmla="*/ 88 h 217"/>
                  <a:gd name="T20" fmla="*/ 178 w 248"/>
                  <a:gd name="T21" fmla="*/ 78 h 217"/>
                  <a:gd name="T22" fmla="*/ 91 w 248"/>
                  <a:gd name="T23" fmla="*/ 3 h 217"/>
                  <a:gd name="T24" fmla="*/ 86 w 248"/>
                  <a:gd name="T25" fmla="*/ 0 h 217"/>
                  <a:gd name="T26" fmla="*/ 76 w 248"/>
                  <a:gd name="T27" fmla="*/ 1 h 217"/>
                  <a:gd name="T28" fmla="*/ 72 w 248"/>
                  <a:gd name="T29" fmla="*/ 5 h 217"/>
                  <a:gd name="T30" fmla="*/ 68 w 248"/>
                  <a:gd name="T31" fmla="*/ 15 h 217"/>
                  <a:gd name="T32" fmla="*/ 73 w 248"/>
                  <a:gd name="T33" fmla="*/ 23 h 217"/>
                  <a:gd name="T34" fmla="*/ 23 w 248"/>
                  <a:gd name="T35" fmla="*/ 83 h 217"/>
                  <a:gd name="T36" fmla="*/ 22 w 248"/>
                  <a:gd name="T37" fmla="*/ 83 h 217"/>
                  <a:gd name="T38" fmla="*/ 12 w 248"/>
                  <a:gd name="T39" fmla="*/ 80 h 217"/>
                  <a:gd name="T40" fmla="*/ 3 w 248"/>
                  <a:gd name="T41" fmla="*/ 84 h 217"/>
                  <a:gd name="T42" fmla="*/ 1 w 248"/>
                  <a:gd name="T43" fmla="*/ 89 h 217"/>
                  <a:gd name="T44" fmla="*/ 1 w 248"/>
                  <a:gd name="T45" fmla="*/ 99 h 217"/>
                  <a:gd name="T46" fmla="*/ 88 w 248"/>
                  <a:gd name="T47" fmla="*/ 174 h 217"/>
                  <a:gd name="T48" fmla="*/ 92 w 248"/>
                  <a:gd name="T49" fmla="*/ 177 h 217"/>
                  <a:gd name="T50" fmla="*/ 97 w 248"/>
                  <a:gd name="T51" fmla="*/ 178 h 217"/>
                  <a:gd name="T52" fmla="*/ 108 w 248"/>
                  <a:gd name="T53" fmla="*/ 173 h 217"/>
                  <a:gd name="T54" fmla="*/ 111 w 248"/>
                  <a:gd name="T55" fmla="*/ 168 h 217"/>
                  <a:gd name="T56" fmla="*/ 109 w 248"/>
                  <a:gd name="T57" fmla="*/ 159 h 217"/>
                  <a:gd name="T58" fmla="*/ 116 w 248"/>
                  <a:gd name="T59" fmla="*/ 144 h 217"/>
                  <a:gd name="T60" fmla="*/ 236 w 248"/>
                  <a:gd name="T61" fmla="*/ 189 h 217"/>
                  <a:gd name="T62" fmla="*/ 241 w 248"/>
                  <a:gd name="T63" fmla="*/ 186 h 217"/>
                  <a:gd name="T64" fmla="*/ 248 w 248"/>
                  <a:gd name="T65" fmla="*/ 183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48" h="217">
                    <a:moveTo>
                      <a:pt x="248" y="183"/>
                    </a:moveTo>
                    <a:lnTo>
                      <a:pt x="248" y="183"/>
                    </a:lnTo>
                    <a:lnTo>
                      <a:pt x="235" y="177"/>
                    </a:lnTo>
                    <a:lnTo>
                      <a:pt x="225" y="172"/>
                    </a:lnTo>
                    <a:lnTo>
                      <a:pt x="208" y="159"/>
                    </a:lnTo>
                    <a:lnTo>
                      <a:pt x="195" y="148"/>
                    </a:lnTo>
                    <a:lnTo>
                      <a:pt x="188" y="139"/>
                    </a:lnTo>
                    <a:lnTo>
                      <a:pt x="188" y="139"/>
                    </a:lnTo>
                    <a:lnTo>
                      <a:pt x="184" y="134"/>
                    </a:lnTo>
                    <a:lnTo>
                      <a:pt x="183" y="127"/>
                    </a:lnTo>
                    <a:lnTo>
                      <a:pt x="150" y="102"/>
                    </a:lnTo>
                    <a:lnTo>
                      <a:pt x="157" y="94"/>
                    </a:lnTo>
                    <a:lnTo>
                      <a:pt x="157" y="94"/>
                    </a:lnTo>
                    <a:lnTo>
                      <a:pt x="160" y="97"/>
                    </a:lnTo>
                    <a:lnTo>
                      <a:pt x="165" y="98"/>
                    </a:lnTo>
                    <a:lnTo>
                      <a:pt x="165" y="98"/>
                    </a:lnTo>
                    <a:lnTo>
                      <a:pt x="170" y="97"/>
                    </a:lnTo>
                    <a:lnTo>
                      <a:pt x="175" y="93"/>
                    </a:lnTo>
                    <a:lnTo>
                      <a:pt x="175" y="93"/>
                    </a:lnTo>
                    <a:lnTo>
                      <a:pt x="179" y="88"/>
                    </a:lnTo>
                    <a:lnTo>
                      <a:pt x="179" y="83"/>
                    </a:lnTo>
                    <a:lnTo>
                      <a:pt x="178" y="78"/>
                    </a:lnTo>
                    <a:lnTo>
                      <a:pt x="174" y="73"/>
                    </a:lnTo>
                    <a:lnTo>
                      <a:pt x="91" y="3"/>
                    </a:lnTo>
                    <a:lnTo>
                      <a:pt x="91" y="3"/>
                    </a:lnTo>
                    <a:lnTo>
                      <a:pt x="86" y="0"/>
                    </a:lnTo>
                    <a:lnTo>
                      <a:pt x="81" y="0"/>
                    </a:lnTo>
                    <a:lnTo>
                      <a:pt x="76" y="1"/>
                    </a:lnTo>
                    <a:lnTo>
                      <a:pt x="72" y="5"/>
                    </a:lnTo>
                    <a:lnTo>
                      <a:pt x="72" y="5"/>
                    </a:lnTo>
                    <a:lnTo>
                      <a:pt x="69" y="10"/>
                    </a:lnTo>
                    <a:lnTo>
                      <a:pt x="68" y="15"/>
                    </a:lnTo>
                    <a:lnTo>
                      <a:pt x="69" y="20"/>
                    </a:lnTo>
                    <a:lnTo>
                      <a:pt x="73" y="23"/>
                    </a:lnTo>
                    <a:lnTo>
                      <a:pt x="73" y="25"/>
                    </a:lnTo>
                    <a:lnTo>
                      <a:pt x="23" y="83"/>
                    </a:lnTo>
                    <a:lnTo>
                      <a:pt x="22" y="83"/>
                    </a:lnTo>
                    <a:lnTo>
                      <a:pt x="22" y="83"/>
                    </a:lnTo>
                    <a:lnTo>
                      <a:pt x="17" y="81"/>
                    </a:lnTo>
                    <a:lnTo>
                      <a:pt x="12" y="80"/>
                    </a:lnTo>
                    <a:lnTo>
                      <a:pt x="7" y="81"/>
                    </a:lnTo>
                    <a:lnTo>
                      <a:pt x="3" y="84"/>
                    </a:lnTo>
                    <a:lnTo>
                      <a:pt x="3" y="84"/>
                    </a:lnTo>
                    <a:lnTo>
                      <a:pt x="1" y="89"/>
                    </a:lnTo>
                    <a:lnTo>
                      <a:pt x="0" y="94"/>
                    </a:lnTo>
                    <a:lnTo>
                      <a:pt x="1" y="99"/>
                    </a:lnTo>
                    <a:lnTo>
                      <a:pt x="5" y="103"/>
                    </a:lnTo>
                    <a:lnTo>
                      <a:pt x="88" y="174"/>
                    </a:lnTo>
                    <a:lnTo>
                      <a:pt x="88" y="174"/>
                    </a:lnTo>
                    <a:lnTo>
                      <a:pt x="92" y="177"/>
                    </a:lnTo>
                    <a:lnTo>
                      <a:pt x="97" y="178"/>
                    </a:lnTo>
                    <a:lnTo>
                      <a:pt x="97" y="178"/>
                    </a:lnTo>
                    <a:lnTo>
                      <a:pt x="103" y="177"/>
                    </a:lnTo>
                    <a:lnTo>
                      <a:pt x="108" y="173"/>
                    </a:lnTo>
                    <a:lnTo>
                      <a:pt x="108" y="173"/>
                    </a:lnTo>
                    <a:lnTo>
                      <a:pt x="111" y="168"/>
                    </a:lnTo>
                    <a:lnTo>
                      <a:pt x="111" y="163"/>
                    </a:lnTo>
                    <a:lnTo>
                      <a:pt x="109" y="159"/>
                    </a:lnTo>
                    <a:lnTo>
                      <a:pt x="107" y="154"/>
                    </a:lnTo>
                    <a:lnTo>
                      <a:pt x="116" y="144"/>
                    </a:lnTo>
                    <a:lnTo>
                      <a:pt x="208" y="217"/>
                    </a:lnTo>
                    <a:lnTo>
                      <a:pt x="236" y="189"/>
                    </a:lnTo>
                    <a:lnTo>
                      <a:pt x="236" y="189"/>
                    </a:lnTo>
                    <a:lnTo>
                      <a:pt x="241" y="186"/>
                    </a:lnTo>
                    <a:lnTo>
                      <a:pt x="248" y="183"/>
                    </a:lnTo>
                    <a:lnTo>
                      <a:pt x="248" y="1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37">
                <a:extLst>
                  <a:ext uri="{FF2B5EF4-FFF2-40B4-BE49-F238E27FC236}">
                    <a16:creationId xmlns:a16="http://schemas.microsoft.com/office/drawing/2014/main" id="{D495C934-B71A-457B-9C46-C4A8858277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" y="3607"/>
                <a:ext cx="125" cy="112"/>
              </a:xfrm>
              <a:custGeom>
                <a:avLst/>
                <a:gdLst>
                  <a:gd name="T0" fmla="*/ 91 w 125"/>
                  <a:gd name="T1" fmla="*/ 107 h 112"/>
                  <a:gd name="T2" fmla="*/ 91 w 125"/>
                  <a:gd name="T3" fmla="*/ 107 h 112"/>
                  <a:gd name="T4" fmla="*/ 96 w 125"/>
                  <a:gd name="T5" fmla="*/ 111 h 112"/>
                  <a:gd name="T6" fmla="*/ 104 w 125"/>
                  <a:gd name="T7" fmla="*/ 112 h 112"/>
                  <a:gd name="T8" fmla="*/ 104 w 125"/>
                  <a:gd name="T9" fmla="*/ 112 h 112"/>
                  <a:gd name="T10" fmla="*/ 107 w 125"/>
                  <a:gd name="T11" fmla="*/ 112 h 112"/>
                  <a:gd name="T12" fmla="*/ 112 w 125"/>
                  <a:gd name="T13" fmla="*/ 111 h 112"/>
                  <a:gd name="T14" fmla="*/ 116 w 125"/>
                  <a:gd name="T15" fmla="*/ 109 h 112"/>
                  <a:gd name="T16" fmla="*/ 120 w 125"/>
                  <a:gd name="T17" fmla="*/ 105 h 112"/>
                  <a:gd name="T18" fmla="*/ 120 w 125"/>
                  <a:gd name="T19" fmla="*/ 105 h 112"/>
                  <a:gd name="T20" fmla="*/ 122 w 125"/>
                  <a:gd name="T21" fmla="*/ 101 h 112"/>
                  <a:gd name="T22" fmla="*/ 123 w 125"/>
                  <a:gd name="T23" fmla="*/ 97 h 112"/>
                  <a:gd name="T24" fmla="*/ 125 w 125"/>
                  <a:gd name="T25" fmla="*/ 94 h 112"/>
                  <a:gd name="T26" fmla="*/ 125 w 125"/>
                  <a:gd name="T27" fmla="*/ 90 h 112"/>
                  <a:gd name="T28" fmla="*/ 123 w 125"/>
                  <a:gd name="T29" fmla="*/ 86 h 112"/>
                  <a:gd name="T30" fmla="*/ 122 w 125"/>
                  <a:gd name="T31" fmla="*/ 82 h 112"/>
                  <a:gd name="T32" fmla="*/ 120 w 125"/>
                  <a:gd name="T33" fmla="*/ 79 h 112"/>
                  <a:gd name="T34" fmla="*/ 117 w 125"/>
                  <a:gd name="T35" fmla="*/ 76 h 112"/>
                  <a:gd name="T36" fmla="*/ 34 w 125"/>
                  <a:gd name="T37" fmla="*/ 5 h 112"/>
                  <a:gd name="T38" fmla="*/ 34 w 125"/>
                  <a:gd name="T39" fmla="*/ 5 h 112"/>
                  <a:gd name="T40" fmla="*/ 30 w 125"/>
                  <a:gd name="T41" fmla="*/ 2 h 112"/>
                  <a:gd name="T42" fmla="*/ 26 w 125"/>
                  <a:gd name="T43" fmla="*/ 1 h 112"/>
                  <a:gd name="T44" fmla="*/ 23 w 125"/>
                  <a:gd name="T45" fmla="*/ 0 h 112"/>
                  <a:gd name="T46" fmla="*/ 19 w 125"/>
                  <a:gd name="T47" fmla="*/ 0 h 112"/>
                  <a:gd name="T48" fmla="*/ 15 w 125"/>
                  <a:gd name="T49" fmla="*/ 1 h 112"/>
                  <a:gd name="T50" fmla="*/ 11 w 125"/>
                  <a:gd name="T51" fmla="*/ 2 h 112"/>
                  <a:gd name="T52" fmla="*/ 8 w 125"/>
                  <a:gd name="T53" fmla="*/ 5 h 112"/>
                  <a:gd name="T54" fmla="*/ 5 w 125"/>
                  <a:gd name="T55" fmla="*/ 7 h 112"/>
                  <a:gd name="T56" fmla="*/ 5 w 125"/>
                  <a:gd name="T57" fmla="*/ 7 h 112"/>
                  <a:gd name="T58" fmla="*/ 3 w 125"/>
                  <a:gd name="T59" fmla="*/ 11 h 112"/>
                  <a:gd name="T60" fmla="*/ 1 w 125"/>
                  <a:gd name="T61" fmla="*/ 15 h 112"/>
                  <a:gd name="T62" fmla="*/ 0 w 125"/>
                  <a:gd name="T63" fmla="*/ 19 h 112"/>
                  <a:gd name="T64" fmla="*/ 0 w 125"/>
                  <a:gd name="T65" fmla="*/ 22 h 112"/>
                  <a:gd name="T66" fmla="*/ 0 w 125"/>
                  <a:gd name="T67" fmla="*/ 26 h 112"/>
                  <a:gd name="T68" fmla="*/ 3 w 125"/>
                  <a:gd name="T69" fmla="*/ 30 h 112"/>
                  <a:gd name="T70" fmla="*/ 4 w 125"/>
                  <a:gd name="T71" fmla="*/ 34 h 112"/>
                  <a:gd name="T72" fmla="*/ 8 w 125"/>
                  <a:gd name="T73" fmla="*/ 36 h 112"/>
                  <a:gd name="T74" fmla="*/ 91 w 125"/>
                  <a:gd name="T75" fmla="*/ 107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5" h="112">
                    <a:moveTo>
                      <a:pt x="91" y="107"/>
                    </a:moveTo>
                    <a:lnTo>
                      <a:pt x="91" y="107"/>
                    </a:lnTo>
                    <a:lnTo>
                      <a:pt x="96" y="111"/>
                    </a:lnTo>
                    <a:lnTo>
                      <a:pt x="104" y="112"/>
                    </a:lnTo>
                    <a:lnTo>
                      <a:pt x="104" y="112"/>
                    </a:lnTo>
                    <a:lnTo>
                      <a:pt x="107" y="112"/>
                    </a:lnTo>
                    <a:lnTo>
                      <a:pt x="112" y="111"/>
                    </a:lnTo>
                    <a:lnTo>
                      <a:pt x="116" y="109"/>
                    </a:lnTo>
                    <a:lnTo>
                      <a:pt x="120" y="105"/>
                    </a:lnTo>
                    <a:lnTo>
                      <a:pt x="120" y="105"/>
                    </a:lnTo>
                    <a:lnTo>
                      <a:pt x="122" y="101"/>
                    </a:lnTo>
                    <a:lnTo>
                      <a:pt x="123" y="97"/>
                    </a:lnTo>
                    <a:lnTo>
                      <a:pt x="125" y="94"/>
                    </a:lnTo>
                    <a:lnTo>
                      <a:pt x="125" y="90"/>
                    </a:lnTo>
                    <a:lnTo>
                      <a:pt x="123" y="86"/>
                    </a:lnTo>
                    <a:lnTo>
                      <a:pt x="122" y="82"/>
                    </a:lnTo>
                    <a:lnTo>
                      <a:pt x="120" y="79"/>
                    </a:lnTo>
                    <a:lnTo>
                      <a:pt x="117" y="76"/>
                    </a:lnTo>
                    <a:lnTo>
                      <a:pt x="34" y="5"/>
                    </a:lnTo>
                    <a:lnTo>
                      <a:pt x="34" y="5"/>
                    </a:lnTo>
                    <a:lnTo>
                      <a:pt x="30" y="2"/>
                    </a:lnTo>
                    <a:lnTo>
                      <a:pt x="26" y="1"/>
                    </a:lnTo>
                    <a:lnTo>
                      <a:pt x="23" y="0"/>
                    </a:lnTo>
                    <a:lnTo>
                      <a:pt x="19" y="0"/>
                    </a:lnTo>
                    <a:lnTo>
                      <a:pt x="15" y="1"/>
                    </a:lnTo>
                    <a:lnTo>
                      <a:pt x="11" y="2"/>
                    </a:lnTo>
                    <a:lnTo>
                      <a:pt x="8" y="5"/>
                    </a:lnTo>
                    <a:lnTo>
                      <a:pt x="5" y="7"/>
                    </a:lnTo>
                    <a:lnTo>
                      <a:pt x="5" y="7"/>
                    </a:lnTo>
                    <a:lnTo>
                      <a:pt x="3" y="11"/>
                    </a:lnTo>
                    <a:lnTo>
                      <a:pt x="1" y="15"/>
                    </a:lnTo>
                    <a:lnTo>
                      <a:pt x="0" y="19"/>
                    </a:lnTo>
                    <a:lnTo>
                      <a:pt x="0" y="22"/>
                    </a:lnTo>
                    <a:lnTo>
                      <a:pt x="0" y="26"/>
                    </a:lnTo>
                    <a:lnTo>
                      <a:pt x="3" y="30"/>
                    </a:lnTo>
                    <a:lnTo>
                      <a:pt x="4" y="34"/>
                    </a:lnTo>
                    <a:lnTo>
                      <a:pt x="8" y="36"/>
                    </a:lnTo>
                    <a:lnTo>
                      <a:pt x="91" y="1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Freeform 38">
                <a:extLst>
                  <a:ext uri="{FF2B5EF4-FFF2-40B4-BE49-F238E27FC236}">
                    <a16:creationId xmlns:a16="http://schemas.microsoft.com/office/drawing/2014/main" id="{689A6F29-63BC-4983-A5A7-FC68629B52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" y="3763"/>
                <a:ext cx="250" cy="202"/>
              </a:xfrm>
              <a:custGeom>
                <a:avLst/>
                <a:gdLst>
                  <a:gd name="T0" fmla="*/ 178 w 250"/>
                  <a:gd name="T1" fmla="*/ 41 h 202"/>
                  <a:gd name="T2" fmla="*/ 162 w 250"/>
                  <a:gd name="T3" fmla="*/ 29 h 202"/>
                  <a:gd name="T4" fmla="*/ 144 w 250"/>
                  <a:gd name="T5" fmla="*/ 22 h 202"/>
                  <a:gd name="T6" fmla="*/ 127 w 250"/>
                  <a:gd name="T7" fmla="*/ 21 h 202"/>
                  <a:gd name="T8" fmla="*/ 110 w 250"/>
                  <a:gd name="T9" fmla="*/ 21 h 202"/>
                  <a:gd name="T10" fmla="*/ 100 w 250"/>
                  <a:gd name="T11" fmla="*/ 21 h 202"/>
                  <a:gd name="T12" fmla="*/ 79 w 250"/>
                  <a:gd name="T13" fmla="*/ 20 h 202"/>
                  <a:gd name="T14" fmla="*/ 29 w 250"/>
                  <a:gd name="T15" fmla="*/ 7 h 202"/>
                  <a:gd name="T16" fmla="*/ 11 w 250"/>
                  <a:gd name="T17" fmla="*/ 0 h 202"/>
                  <a:gd name="T18" fmla="*/ 5 w 250"/>
                  <a:gd name="T19" fmla="*/ 0 h 202"/>
                  <a:gd name="T20" fmla="*/ 1 w 250"/>
                  <a:gd name="T21" fmla="*/ 2 h 202"/>
                  <a:gd name="T22" fmla="*/ 0 w 250"/>
                  <a:gd name="T23" fmla="*/ 6 h 202"/>
                  <a:gd name="T24" fmla="*/ 0 w 250"/>
                  <a:gd name="T25" fmla="*/ 15 h 202"/>
                  <a:gd name="T26" fmla="*/ 1 w 250"/>
                  <a:gd name="T27" fmla="*/ 19 h 202"/>
                  <a:gd name="T28" fmla="*/ 21 w 250"/>
                  <a:gd name="T29" fmla="*/ 37 h 202"/>
                  <a:gd name="T30" fmla="*/ 44 w 250"/>
                  <a:gd name="T31" fmla="*/ 54 h 202"/>
                  <a:gd name="T32" fmla="*/ 78 w 250"/>
                  <a:gd name="T33" fmla="*/ 66 h 202"/>
                  <a:gd name="T34" fmla="*/ 103 w 250"/>
                  <a:gd name="T35" fmla="*/ 70 h 202"/>
                  <a:gd name="T36" fmla="*/ 104 w 250"/>
                  <a:gd name="T37" fmla="*/ 74 h 202"/>
                  <a:gd name="T38" fmla="*/ 110 w 250"/>
                  <a:gd name="T39" fmla="*/ 89 h 202"/>
                  <a:gd name="T40" fmla="*/ 124 w 250"/>
                  <a:gd name="T41" fmla="*/ 111 h 202"/>
                  <a:gd name="T42" fmla="*/ 130 w 250"/>
                  <a:gd name="T43" fmla="*/ 118 h 202"/>
                  <a:gd name="T44" fmla="*/ 155 w 250"/>
                  <a:gd name="T45" fmla="*/ 140 h 202"/>
                  <a:gd name="T46" fmla="*/ 170 w 250"/>
                  <a:gd name="T47" fmla="*/ 147 h 202"/>
                  <a:gd name="T48" fmla="*/ 189 w 250"/>
                  <a:gd name="T49" fmla="*/ 151 h 202"/>
                  <a:gd name="T50" fmla="*/ 201 w 250"/>
                  <a:gd name="T51" fmla="*/ 152 h 202"/>
                  <a:gd name="T52" fmla="*/ 201 w 250"/>
                  <a:gd name="T53" fmla="*/ 166 h 202"/>
                  <a:gd name="T54" fmla="*/ 241 w 250"/>
                  <a:gd name="T55" fmla="*/ 195 h 202"/>
                  <a:gd name="T56" fmla="*/ 250 w 250"/>
                  <a:gd name="T57" fmla="*/ 79 h 202"/>
                  <a:gd name="T58" fmla="*/ 236 w 250"/>
                  <a:gd name="T59" fmla="*/ 75 h 202"/>
                  <a:gd name="T60" fmla="*/ 208 w 250"/>
                  <a:gd name="T61" fmla="*/ 61 h 202"/>
                  <a:gd name="T62" fmla="*/ 188 w 250"/>
                  <a:gd name="T63" fmla="*/ 49 h 202"/>
                  <a:gd name="T64" fmla="*/ 178 w 250"/>
                  <a:gd name="T65" fmla="*/ 4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50" h="202">
                    <a:moveTo>
                      <a:pt x="178" y="41"/>
                    </a:moveTo>
                    <a:lnTo>
                      <a:pt x="178" y="41"/>
                    </a:lnTo>
                    <a:lnTo>
                      <a:pt x="169" y="34"/>
                    </a:lnTo>
                    <a:lnTo>
                      <a:pt x="162" y="29"/>
                    </a:lnTo>
                    <a:lnTo>
                      <a:pt x="153" y="25"/>
                    </a:lnTo>
                    <a:lnTo>
                      <a:pt x="144" y="22"/>
                    </a:lnTo>
                    <a:lnTo>
                      <a:pt x="135" y="21"/>
                    </a:lnTo>
                    <a:lnTo>
                      <a:pt x="127" y="21"/>
                    </a:lnTo>
                    <a:lnTo>
                      <a:pt x="110" y="21"/>
                    </a:lnTo>
                    <a:lnTo>
                      <a:pt x="110" y="21"/>
                    </a:lnTo>
                    <a:lnTo>
                      <a:pt x="100" y="21"/>
                    </a:lnTo>
                    <a:lnTo>
                      <a:pt x="100" y="21"/>
                    </a:lnTo>
                    <a:lnTo>
                      <a:pt x="90" y="21"/>
                    </a:lnTo>
                    <a:lnTo>
                      <a:pt x="79" y="20"/>
                    </a:lnTo>
                    <a:lnTo>
                      <a:pt x="54" y="15"/>
                    </a:lnTo>
                    <a:lnTo>
                      <a:pt x="29" y="7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2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15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2" y="30"/>
                    </a:lnTo>
                    <a:lnTo>
                      <a:pt x="21" y="37"/>
                    </a:lnTo>
                    <a:lnTo>
                      <a:pt x="32" y="45"/>
                    </a:lnTo>
                    <a:lnTo>
                      <a:pt x="44" y="54"/>
                    </a:lnTo>
                    <a:lnTo>
                      <a:pt x="61" y="60"/>
                    </a:lnTo>
                    <a:lnTo>
                      <a:pt x="78" y="66"/>
                    </a:lnTo>
                    <a:lnTo>
                      <a:pt x="98" y="70"/>
                    </a:lnTo>
                    <a:lnTo>
                      <a:pt x="103" y="70"/>
                    </a:lnTo>
                    <a:lnTo>
                      <a:pt x="104" y="74"/>
                    </a:lnTo>
                    <a:lnTo>
                      <a:pt x="104" y="74"/>
                    </a:lnTo>
                    <a:lnTo>
                      <a:pt x="105" y="79"/>
                    </a:lnTo>
                    <a:lnTo>
                      <a:pt x="110" y="89"/>
                    </a:lnTo>
                    <a:lnTo>
                      <a:pt x="119" y="103"/>
                    </a:lnTo>
                    <a:lnTo>
                      <a:pt x="124" y="111"/>
                    </a:lnTo>
                    <a:lnTo>
                      <a:pt x="130" y="118"/>
                    </a:lnTo>
                    <a:lnTo>
                      <a:pt x="130" y="118"/>
                    </a:lnTo>
                    <a:lnTo>
                      <a:pt x="142" y="130"/>
                    </a:lnTo>
                    <a:lnTo>
                      <a:pt x="155" y="140"/>
                    </a:lnTo>
                    <a:lnTo>
                      <a:pt x="163" y="143"/>
                    </a:lnTo>
                    <a:lnTo>
                      <a:pt x="170" y="147"/>
                    </a:lnTo>
                    <a:lnTo>
                      <a:pt x="179" y="150"/>
                    </a:lnTo>
                    <a:lnTo>
                      <a:pt x="189" y="151"/>
                    </a:lnTo>
                    <a:lnTo>
                      <a:pt x="189" y="151"/>
                    </a:lnTo>
                    <a:lnTo>
                      <a:pt x="201" y="152"/>
                    </a:lnTo>
                    <a:lnTo>
                      <a:pt x="201" y="158"/>
                    </a:lnTo>
                    <a:lnTo>
                      <a:pt x="201" y="166"/>
                    </a:lnTo>
                    <a:lnTo>
                      <a:pt x="241" y="195"/>
                    </a:lnTo>
                    <a:lnTo>
                      <a:pt x="241" y="195"/>
                    </a:lnTo>
                    <a:lnTo>
                      <a:pt x="250" y="202"/>
                    </a:lnTo>
                    <a:lnTo>
                      <a:pt x="250" y="79"/>
                    </a:lnTo>
                    <a:lnTo>
                      <a:pt x="250" y="79"/>
                    </a:lnTo>
                    <a:lnTo>
                      <a:pt x="236" y="75"/>
                    </a:lnTo>
                    <a:lnTo>
                      <a:pt x="218" y="66"/>
                    </a:lnTo>
                    <a:lnTo>
                      <a:pt x="208" y="61"/>
                    </a:lnTo>
                    <a:lnTo>
                      <a:pt x="198" y="55"/>
                    </a:lnTo>
                    <a:lnTo>
                      <a:pt x="188" y="49"/>
                    </a:lnTo>
                    <a:lnTo>
                      <a:pt x="178" y="41"/>
                    </a:lnTo>
                    <a:lnTo>
                      <a:pt x="178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39">
                <a:extLst>
                  <a:ext uri="{FF2B5EF4-FFF2-40B4-BE49-F238E27FC236}">
                    <a16:creationId xmlns:a16="http://schemas.microsoft.com/office/drawing/2014/main" id="{43E4EFEC-E456-4D0E-B982-D02A5B3D75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8" y="3933"/>
                <a:ext cx="89" cy="87"/>
              </a:xfrm>
              <a:custGeom>
                <a:avLst/>
                <a:gdLst>
                  <a:gd name="T0" fmla="*/ 89 w 89"/>
                  <a:gd name="T1" fmla="*/ 54 h 87"/>
                  <a:gd name="T2" fmla="*/ 89 w 89"/>
                  <a:gd name="T3" fmla="*/ 54 h 87"/>
                  <a:gd name="T4" fmla="*/ 87 w 89"/>
                  <a:gd name="T5" fmla="*/ 47 h 87"/>
                  <a:gd name="T6" fmla="*/ 87 w 89"/>
                  <a:gd name="T7" fmla="*/ 47 h 87"/>
                  <a:gd name="T8" fmla="*/ 82 w 89"/>
                  <a:gd name="T9" fmla="*/ 41 h 87"/>
                  <a:gd name="T10" fmla="*/ 82 w 89"/>
                  <a:gd name="T11" fmla="*/ 41 h 87"/>
                  <a:gd name="T12" fmla="*/ 76 w 89"/>
                  <a:gd name="T13" fmla="*/ 36 h 87"/>
                  <a:gd name="T14" fmla="*/ 27 w 89"/>
                  <a:gd name="T15" fmla="*/ 0 h 87"/>
                  <a:gd name="T16" fmla="*/ 22 w 89"/>
                  <a:gd name="T17" fmla="*/ 3 h 87"/>
                  <a:gd name="T18" fmla="*/ 22 w 89"/>
                  <a:gd name="T19" fmla="*/ 3 h 87"/>
                  <a:gd name="T20" fmla="*/ 24 w 89"/>
                  <a:gd name="T21" fmla="*/ 11 h 87"/>
                  <a:gd name="T22" fmla="*/ 24 w 89"/>
                  <a:gd name="T23" fmla="*/ 20 h 87"/>
                  <a:gd name="T24" fmla="*/ 22 w 89"/>
                  <a:gd name="T25" fmla="*/ 27 h 87"/>
                  <a:gd name="T26" fmla="*/ 17 w 89"/>
                  <a:gd name="T27" fmla="*/ 35 h 87"/>
                  <a:gd name="T28" fmla="*/ 6 w 89"/>
                  <a:gd name="T29" fmla="*/ 45 h 87"/>
                  <a:gd name="T30" fmla="*/ 0 w 89"/>
                  <a:gd name="T31" fmla="*/ 49 h 87"/>
                  <a:gd name="T32" fmla="*/ 1 w 89"/>
                  <a:gd name="T33" fmla="*/ 51 h 87"/>
                  <a:gd name="T34" fmla="*/ 12 w 89"/>
                  <a:gd name="T35" fmla="*/ 59 h 87"/>
                  <a:gd name="T36" fmla="*/ 42 w 89"/>
                  <a:gd name="T37" fmla="*/ 82 h 87"/>
                  <a:gd name="T38" fmla="*/ 42 w 89"/>
                  <a:gd name="T39" fmla="*/ 82 h 87"/>
                  <a:gd name="T40" fmla="*/ 47 w 89"/>
                  <a:gd name="T41" fmla="*/ 86 h 87"/>
                  <a:gd name="T42" fmla="*/ 53 w 89"/>
                  <a:gd name="T43" fmla="*/ 87 h 87"/>
                  <a:gd name="T44" fmla="*/ 59 w 89"/>
                  <a:gd name="T45" fmla="*/ 87 h 87"/>
                  <a:gd name="T46" fmla="*/ 66 w 89"/>
                  <a:gd name="T47" fmla="*/ 87 h 87"/>
                  <a:gd name="T48" fmla="*/ 71 w 89"/>
                  <a:gd name="T49" fmla="*/ 86 h 87"/>
                  <a:gd name="T50" fmla="*/ 77 w 89"/>
                  <a:gd name="T51" fmla="*/ 83 h 87"/>
                  <a:gd name="T52" fmla="*/ 81 w 89"/>
                  <a:gd name="T53" fmla="*/ 79 h 87"/>
                  <a:gd name="T54" fmla="*/ 84 w 89"/>
                  <a:gd name="T55" fmla="*/ 74 h 87"/>
                  <a:gd name="T56" fmla="*/ 84 w 89"/>
                  <a:gd name="T57" fmla="*/ 74 h 87"/>
                  <a:gd name="T58" fmla="*/ 88 w 89"/>
                  <a:gd name="T59" fmla="*/ 67 h 87"/>
                  <a:gd name="T60" fmla="*/ 89 w 89"/>
                  <a:gd name="T61" fmla="*/ 59 h 87"/>
                  <a:gd name="T62" fmla="*/ 89 w 89"/>
                  <a:gd name="T63" fmla="*/ 59 h 87"/>
                  <a:gd name="T64" fmla="*/ 89 w 89"/>
                  <a:gd name="T65" fmla="*/ 54 h 87"/>
                  <a:gd name="T66" fmla="*/ 89 w 89"/>
                  <a:gd name="T67" fmla="*/ 54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9" h="87">
                    <a:moveTo>
                      <a:pt x="89" y="54"/>
                    </a:moveTo>
                    <a:lnTo>
                      <a:pt x="89" y="54"/>
                    </a:lnTo>
                    <a:lnTo>
                      <a:pt x="87" y="47"/>
                    </a:lnTo>
                    <a:lnTo>
                      <a:pt x="87" y="47"/>
                    </a:lnTo>
                    <a:lnTo>
                      <a:pt x="82" y="41"/>
                    </a:lnTo>
                    <a:lnTo>
                      <a:pt x="82" y="41"/>
                    </a:lnTo>
                    <a:lnTo>
                      <a:pt x="76" y="36"/>
                    </a:lnTo>
                    <a:lnTo>
                      <a:pt x="27" y="0"/>
                    </a:lnTo>
                    <a:lnTo>
                      <a:pt x="22" y="3"/>
                    </a:lnTo>
                    <a:lnTo>
                      <a:pt x="22" y="3"/>
                    </a:lnTo>
                    <a:lnTo>
                      <a:pt x="24" y="11"/>
                    </a:lnTo>
                    <a:lnTo>
                      <a:pt x="24" y="20"/>
                    </a:lnTo>
                    <a:lnTo>
                      <a:pt x="22" y="27"/>
                    </a:lnTo>
                    <a:lnTo>
                      <a:pt x="17" y="35"/>
                    </a:lnTo>
                    <a:lnTo>
                      <a:pt x="6" y="45"/>
                    </a:lnTo>
                    <a:lnTo>
                      <a:pt x="0" y="49"/>
                    </a:lnTo>
                    <a:lnTo>
                      <a:pt x="1" y="51"/>
                    </a:lnTo>
                    <a:lnTo>
                      <a:pt x="12" y="59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47" y="86"/>
                    </a:lnTo>
                    <a:lnTo>
                      <a:pt x="53" y="87"/>
                    </a:lnTo>
                    <a:lnTo>
                      <a:pt x="59" y="87"/>
                    </a:lnTo>
                    <a:lnTo>
                      <a:pt x="66" y="87"/>
                    </a:lnTo>
                    <a:lnTo>
                      <a:pt x="71" y="86"/>
                    </a:lnTo>
                    <a:lnTo>
                      <a:pt x="77" y="83"/>
                    </a:lnTo>
                    <a:lnTo>
                      <a:pt x="81" y="79"/>
                    </a:lnTo>
                    <a:lnTo>
                      <a:pt x="84" y="74"/>
                    </a:lnTo>
                    <a:lnTo>
                      <a:pt x="84" y="74"/>
                    </a:lnTo>
                    <a:lnTo>
                      <a:pt x="88" y="67"/>
                    </a:lnTo>
                    <a:lnTo>
                      <a:pt x="89" y="59"/>
                    </a:lnTo>
                    <a:lnTo>
                      <a:pt x="89" y="59"/>
                    </a:lnTo>
                    <a:lnTo>
                      <a:pt x="89" y="54"/>
                    </a:lnTo>
                    <a:lnTo>
                      <a:pt x="89" y="5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id="{D67F7A64-9D7A-4C75-80C7-5F8371133C93}"/>
                </a:ext>
              </a:extLst>
            </p:cNvPr>
            <p:cNvSpPr/>
            <p:nvPr/>
          </p:nvSpPr>
          <p:spPr>
            <a:xfrm>
              <a:off x="2174240" y="4439688"/>
              <a:ext cx="6287602" cy="34590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fontAlgn="base">
                <a:lnSpc>
                  <a:spcPct val="130000"/>
                </a:lnSpc>
                <a:spcAft>
                  <a:spcPts val="800"/>
                </a:spcAft>
              </a:pPr>
              <a:endParaRPr lang="en-US" altLang="ko-KR" sz="150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나눔바른고딕" pitchFamily="50" charset="-127"/>
                <a:ea typeface="나눔바른고딕" pitchFamily="50" charset="-127"/>
              </a:endParaRP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49CBC3B7-0875-469A-B1A1-9B7D97F50C28}"/>
              </a:ext>
            </a:extLst>
          </p:cNvPr>
          <p:cNvSpPr txBox="1"/>
          <p:nvPr/>
        </p:nvSpPr>
        <p:spPr>
          <a:xfrm>
            <a:off x="264367" y="273620"/>
            <a:ext cx="81700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200" b="1" spc="-150" dirty="0" err="1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외부강의등</a:t>
            </a:r>
            <a:r>
              <a:rPr lang="ko-KR" altLang="en-US" sz="22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사례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</a:t>
            </a:r>
            <a:r>
              <a:rPr lang="en-US" altLang="ko-KR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1</a:t>
            </a:r>
            <a:r>
              <a: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회의 범위</a:t>
            </a:r>
            <a:endParaRPr lang="ko-KR" altLang="en-US" sz="2800" dirty="0"/>
          </a:p>
          <a:p>
            <a:pPr lvl="0">
              <a:defRPr/>
            </a:pPr>
            <a:endParaRPr lang="ko-KR" altLang="en-US" sz="2500" b="1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/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73215F84-692E-483D-BDB6-31B12CA2E0FE}"/>
              </a:ext>
            </a:extLst>
          </p:cNvPr>
          <p:cNvSpPr/>
          <p:nvPr/>
        </p:nvSpPr>
        <p:spPr>
          <a:xfrm>
            <a:off x="956036" y="5292479"/>
            <a:ext cx="624851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50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+mj-ea"/>
                <a:ea typeface="+mj-ea"/>
              </a:rPr>
              <a:t>A</a:t>
            </a:r>
            <a:endParaRPr lang="ko-KR" altLang="en-US" sz="5000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85492928" descr="EMB000124d0074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" t="6488" r="2100" b="39529"/>
          <a:stretch>
            <a:fillRect/>
          </a:stretch>
        </p:blipFill>
        <p:spPr bwMode="auto">
          <a:xfrm>
            <a:off x="2167466" y="2404533"/>
            <a:ext cx="6266933" cy="2787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직사각형 13"/>
          <p:cNvSpPr/>
          <p:nvPr/>
        </p:nvSpPr>
        <p:spPr>
          <a:xfrm>
            <a:off x="2081786" y="5192427"/>
            <a:ext cx="67828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나눔바른고딕" pitchFamily="50" charset="-127"/>
                <a:ea typeface="나눔바른고딕" pitchFamily="50" charset="-127"/>
              </a:rPr>
              <a:t>사안의 경우</a:t>
            </a:r>
            <a:r>
              <a:rPr lang="en-US" altLang="ko-KR" sz="1600" dirty="0"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1600" dirty="0">
                <a:latin typeface="나눔바른고딕" pitchFamily="50" charset="-127"/>
                <a:ea typeface="나눔바른고딕" pitchFamily="50" charset="-127"/>
              </a:rPr>
              <a:t>귀 기관에서 제시한 교육 프로그램 운영 구성표를 고려할 때</a:t>
            </a:r>
            <a:r>
              <a:rPr lang="en-US" altLang="ko-KR" sz="1600" dirty="0">
                <a:latin typeface="나눔바른고딕" pitchFamily="50" charset="-127"/>
                <a:ea typeface="나눔바른고딕" pitchFamily="50" charset="-127"/>
              </a:rPr>
              <a:t>, </a:t>
            </a:r>
          </a:p>
          <a:p>
            <a:r>
              <a:rPr lang="ko-KR" altLang="en-US" sz="1600" dirty="0">
                <a:latin typeface="나눔바른고딕" pitchFamily="50" charset="-127"/>
                <a:ea typeface="나눔바른고딕" pitchFamily="50" charset="-127"/>
              </a:rPr>
              <a:t>강의가 대주제</a:t>
            </a:r>
            <a:r>
              <a:rPr lang="en-US" altLang="ko-KR" sz="1600" dirty="0"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1600" dirty="0">
                <a:latin typeface="나눔바른고딕" pitchFamily="50" charset="-127"/>
                <a:ea typeface="나눔바른고딕" pitchFamily="50" charset="-127"/>
              </a:rPr>
              <a:t>세부주제로 구분되어 </a:t>
            </a:r>
            <a:r>
              <a:rPr lang="ko-KR" altLang="en-US" sz="1600" b="1" dirty="0">
                <a:latin typeface="나눔바른고딕" pitchFamily="50" charset="-127"/>
                <a:ea typeface="나눔바른고딕" pitchFamily="50" charset="-127"/>
              </a:rPr>
              <a:t>있으나 세부주제의 경우 대주제 하에 실질적으로 동일한 하나의 주제</a:t>
            </a:r>
            <a:r>
              <a:rPr lang="ko-KR" altLang="en-US" sz="1600" dirty="0">
                <a:latin typeface="나눔바른고딕" pitchFamily="50" charset="-127"/>
                <a:ea typeface="나눔바른고딕" pitchFamily="50" charset="-127"/>
              </a:rPr>
              <a:t>로 볼 수 있으므로</a:t>
            </a:r>
            <a:r>
              <a:rPr lang="en-US" altLang="ko-KR" sz="1600" b="1" dirty="0">
                <a:latin typeface="나눔바른고딕" pitchFamily="50" charset="-127"/>
                <a:ea typeface="나눔바른고딕" pitchFamily="50" charset="-127"/>
              </a:rPr>
              <a:t>, ‘</a:t>
            </a:r>
            <a:r>
              <a:rPr lang="ko-KR" altLang="en-US" sz="1600" b="1" dirty="0">
                <a:latin typeface="나눔바른고딕" pitchFamily="50" charset="-127"/>
                <a:ea typeface="나눔바른고딕" pitchFamily="50" charset="-127"/>
              </a:rPr>
              <a:t>대주제’를 기준으로 </a:t>
            </a:r>
            <a:r>
              <a:rPr lang="en-US" altLang="ko-KR" sz="1600" b="1" dirty="0">
                <a:latin typeface="나눔바른고딕" pitchFamily="50" charset="-127"/>
                <a:ea typeface="나눔바른고딕" pitchFamily="50" charset="-127"/>
              </a:rPr>
              <a:t>1</a:t>
            </a:r>
            <a:r>
              <a:rPr lang="ko-KR" altLang="en-US" sz="1600" b="1" dirty="0">
                <a:latin typeface="나눔바른고딕" pitchFamily="50" charset="-127"/>
                <a:ea typeface="나눔바른고딕" pitchFamily="50" charset="-127"/>
              </a:rPr>
              <a:t>회로 </a:t>
            </a:r>
            <a:r>
              <a:rPr lang="ko-KR" altLang="en-US" sz="1600" dirty="0">
                <a:latin typeface="나눔바른고딕" pitchFamily="50" charset="-127"/>
                <a:ea typeface="나눔바른고딕" pitchFamily="50" charset="-127"/>
              </a:rPr>
              <a:t>봄이 상당하며</a:t>
            </a:r>
            <a:r>
              <a:rPr lang="en-US" altLang="ko-KR" sz="1600" dirty="0"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sz="1600" dirty="0">
                <a:latin typeface="나눔바른고딕" pitchFamily="50" charset="-127"/>
                <a:ea typeface="나눔바른고딕" pitchFamily="50" charset="-127"/>
              </a:rPr>
              <a:t>동일한 대주제를 다른 일자에 진행하는 경우 </a:t>
            </a:r>
            <a:endParaRPr lang="en-US" altLang="ko-KR" sz="1600" dirty="0">
              <a:latin typeface="나눔바른고딕" pitchFamily="50" charset="-127"/>
              <a:ea typeface="나눔바른고딕" pitchFamily="50" charset="-127"/>
            </a:endParaRPr>
          </a:p>
          <a:p>
            <a:r>
              <a:rPr lang="ko-KR" altLang="en-US" sz="1600" dirty="0" err="1">
                <a:latin typeface="나눔바른고딕" pitchFamily="50" charset="-127"/>
                <a:ea typeface="나눔바른고딕" pitchFamily="50" charset="-127"/>
              </a:rPr>
              <a:t>일자별로</a:t>
            </a:r>
            <a:r>
              <a:rPr lang="ko-KR" altLang="en-US" sz="1600" dirty="0">
                <a:latin typeface="나눔바른고딕" pitchFamily="50" charset="-127"/>
                <a:ea typeface="나눔바른고딕" pitchFamily="50" charset="-127"/>
              </a:rPr>
              <a:t> 각각 </a:t>
            </a:r>
            <a:r>
              <a:rPr lang="en-US" altLang="ko-KR" sz="1600" dirty="0">
                <a:latin typeface="나눔바른고딕" pitchFamily="50" charset="-127"/>
                <a:ea typeface="나눔바른고딕" pitchFamily="50" charset="-127"/>
              </a:rPr>
              <a:t>1</a:t>
            </a:r>
            <a:r>
              <a:rPr lang="ko-KR" altLang="en-US" sz="1600" dirty="0">
                <a:latin typeface="나눔바른고딕" pitchFamily="50" charset="-127"/>
                <a:ea typeface="나눔바른고딕" pitchFamily="50" charset="-127"/>
              </a:rPr>
              <a:t>회의 </a:t>
            </a:r>
            <a:r>
              <a:rPr lang="ko-KR" altLang="en-US" sz="1600" dirty="0" err="1">
                <a:latin typeface="나눔바른고딕" pitchFamily="50" charset="-127"/>
                <a:ea typeface="나눔바른고딕" pitchFamily="50" charset="-127"/>
              </a:rPr>
              <a:t>외부강의등으로</a:t>
            </a:r>
            <a:r>
              <a:rPr lang="ko-KR" altLang="en-US" sz="1600" dirty="0">
                <a:latin typeface="나눔바른고딕" pitchFamily="50" charset="-127"/>
                <a:ea typeface="나눔바른고딕" pitchFamily="50" charset="-127"/>
              </a:rPr>
              <a:t> 볼 수 있을 것입니다</a:t>
            </a:r>
            <a:r>
              <a:rPr lang="en-US" altLang="ko-KR" sz="1600" dirty="0">
                <a:latin typeface="나눔바른고딕" pitchFamily="50" charset="-127"/>
                <a:ea typeface="나눔바른고딕" pitchFamily="50" charset="-127"/>
              </a:rPr>
              <a:t>.</a:t>
            </a:r>
            <a:endParaRPr lang="ko-KR" altLang="en-US" sz="1600" dirty="0">
              <a:latin typeface="나눔바른고딕" pitchFamily="50" charset="-127"/>
              <a:ea typeface="나눔바른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4819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3696736-16EB-436F-A582-F0769E7C9C9E}"/>
              </a:ext>
            </a:extLst>
          </p:cNvPr>
          <p:cNvSpPr/>
          <p:nvPr/>
        </p:nvSpPr>
        <p:spPr>
          <a:xfrm>
            <a:off x="0" y="6366032"/>
            <a:ext cx="9150475" cy="491968"/>
          </a:xfrm>
          <a:prstGeom prst="rect">
            <a:avLst/>
          </a:prstGeom>
          <a:gradFill flip="none" rotWithShape="1">
            <a:gsLst>
              <a:gs pos="0">
                <a:srgbClr val="8FAADC">
                  <a:lumMod val="94000"/>
                </a:srgbClr>
              </a:gs>
              <a:gs pos="100000">
                <a:srgbClr val="DAE3F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B7BA911-003F-42B3-8D72-6E2E853A03A4}"/>
              </a:ext>
            </a:extLst>
          </p:cNvPr>
          <p:cNvSpPr/>
          <p:nvPr/>
        </p:nvSpPr>
        <p:spPr>
          <a:xfrm>
            <a:off x="0" y="0"/>
            <a:ext cx="9150475" cy="6362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:a16="http://schemas.microsoft.com/office/drawing/2014/main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:a16="http://schemas.microsoft.com/office/drawing/2014/main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70C7C8DA-B8A6-430C-BE01-E95CEBF61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14" y="505644"/>
            <a:ext cx="1366172" cy="325804"/>
          </a:xfrm>
          <a:prstGeom prst="rect">
            <a:avLst/>
          </a:prstGeom>
        </p:spPr>
      </p:pic>
      <p:sp>
        <p:nvSpPr>
          <p:cNvPr id="36" name="직각 삼각형 35">
            <a:extLst>
              <a:ext uri="{FF2B5EF4-FFF2-40B4-BE49-F238E27FC236}">
                <a16:creationId xmlns:a16="http://schemas.microsoft.com/office/drawing/2014/main" id="{7D411EBC-1F19-457E-B31B-F27C6272BDCB}"/>
              </a:ext>
            </a:extLst>
          </p:cNvPr>
          <p:cNvSpPr>
            <a:spLocks/>
          </p:cNvSpPr>
          <p:nvPr/>
        </p:nvSpPr>
        <p:spPr bwMode="auto">
          <a:xfrm>
            <a:off x="-12952" y="4810124"/>
            <a:ext cx="4558956" cy="1552576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rgbClr val="79D595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7" name="직각 삼각형 36">
            <a:extLst>
              <a:ext uri="{FF2B5EF4-FFF2-40B4-BE49-F238E27FC236}">
                <a16:creationId xmlns:a16="http://schemas.microsoft.com/office/drawing/2014/main" id="{8B3397EE-120E-4931-8DB3-5F8928BC71EF}"/>
              </a:ext>
            </a:extLst>
          </p:cNvPr>
          <p:cNvSpPr>
            <a:spLocks/>
          </p:cNvSpPr>
          <p:nvPr/>
        </p:nvSpPr>
        <p:spPr bwMode="auto">
          <a:xfrm flipH="1">
            <a:off x="1155700" y="4667251"/>
            <a:ext cx="7988295" cy="1695450"/>
          </a:xfrm>
          <a:prstGeom prst="rtTriangle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100000">
                <a:schemeClr val="accent6">
                  <a:lumMod val="40000"/>
                  <a:lumOff val="60000"/>
                  <a:alpha val="5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1155701" y="2334777"/>
            <a:ext cx="6832600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1200"/>
              </a:spcAft>
              <a:defRPr/>
            </a:pPr>
            <a:r>
              <a:rPr lang="ko-KR" altLang="en-US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청탁금지법</a:t>
            </a:r>
            <a:br>
              <a:rPr lang="en-US" altLang="ko-KR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F4960"/>
                </a:solidFill>
                <a:latin typeface="+mj-ea"/>
                <a:ea typeface="+mj-ea"/>
              </a:rPr>
            </a:br>
            <a:r>
              <a:rPr lang="ko-KR" altLang="en-US" sz="4400" b="1" kern="0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+mj-ea"/>
                <a:ea typeface="+mj-ea"/>
              </a:rPr>
              <a:t>신고처리 절차도</a:t>
            </a:r>
            <a:endParaRPr lang="en-US" altLang="ko-KR" sz="4400" b="1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55B2"/>
              </a:solidFill>
              <a:latin typeface="+mj-ea"/>
              <a:ea typeface="+mj-ea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8F2C1CFC-872F-42F0-8A02-791329BC87E2}"/>
              </a:ext>
            </a:extLst>
          </p:cNvPr>
          <p:cNvCxnSpPr/>
          <p:nvPr/>
        </p:nvCxnSpPr>
        <p:spPr>
          <a:xfrm flipV="1">
            <a:off x="2636323" y="3987800"/>
            <a:ext cx="4020952" cy="2309"/>
          </a:xfrm>
          <a:prstGeom prst="line">
            <a:avLst/>
          </a:prstGeom>
          <a:ln>
            <a:solidFill>
              <a:srgbClr val="3855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9">
            <a:extLst>
              <a:ext uri="{FF2B5EF4-FFF2-40B4-BE49-F238E27FC236}">
                <a16:creationId xmlns:a16="http://schemas.microsoft.com/office/drawing/2014/main" id="{4E3547CD-FC9C-4649-8662-2703578C79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7740" y="4843689"/>
            <a:ext cx="1308520" cy="1529488"/>
            <a:chOff x="1398" y="4320"/>
            <a:chExt cx="604" cy="706"/>
          </a:xfrm>
          <a:solidFill>
            <a:srgbClr val="8CA8DB"/>
          </a:solidFill>
        </p:grpSpPr>
        <p:sp>
          <p:nvSpPr>
            <p:cNvPr id="16" name="Freeform 90">
              <a:extLst>
                <a:ext uri="{FF2B5EF4-FFF2-40B4-BE49-F238E27FC236}">
                  <a16:creationId xmlns:a16="http://schemas.microsoft.com/office/drawing/2014/main" id="{4E31AEB6-2F4C-43AC-8AA9-4A8DDBD0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4" y="4662"/>
              <a:ext cx="234" cy="304"/>
            </a:xfrm>
            <a:custGeom>
              <a:avLst/>
              <a:gdLst>
                <a:gd name="T0" fmla="*/ 234 w 234"/>
                <a:gd name="T1" fmla="*/ 304 h 304"/>
                <a:gd name="T2" fmla="*/ 234 w 234"/>
                <a:gd name="T3" fmla="*/ 50 h 304"/>
                <a:gd name="T4" fmla="*/ 234 w 234"/>
                <a:gd name="T5" fmla="*/ 50 h 304"/>
                <a:gd name="T6" fmla="*/ 232 w 234"/>
                <a:gd name="T7" fmla="*/ 40 h 304"/>
                <a:gd name="T8" fmla="*/ 230 w 234"/>
                <a:gd name="T9" fmla="*/ 30 h 304"/>
                <a:gd name="T10" fmla="*/ 226 w 234"/>
                <a:gd name="T11" fmla="*/ 22 h 304"/>
                <a:gd name="T12" fmla="*/ 220 w 234"/>
                <a:gd name="T13" fmla="*/ 16 h 304"/>
                <a:gd name="T14" fmla="*/ 212 w 234"/>
                <a:gd name="T15" fmla="*/ 10 h 304"/>
                <a:gd name="T16" fmla="*/ 204 w 234"/>
                <a:gd name="T17" fmla="*/ 4 h 304"/>
                <a:gd name="T18" fmla="*/ 194 w 234"/>
                <a:gd name="T19" fmla="*/ 2 h 304"/>
                <a:gd name="T20" fmla="*/ 184 w 234"/>
                <a:gd name="T21" fmla="*/ 0 h 304"/>
                <a:gd name="T22" fmla="*/ 0 w 234"/>
                <a:gd name="T23" fmla="*/ 0 h 304"/>
                <a:gd name="T24" fmla="*/ 0 w 234"/>
                <a:gd name="T25" fmla="*/ 292 h 304"/>
                <a:gd name="T26" fmla="*/ 204 w 234"/>
                <a:gd name="T27" fmla="*/ 292 h 304"/>
                <a:gd name="T28" fmla="*/ 204 w 234"/>
                <a:gd name="T29" fmla="*/ 292 h 304"/>
                <a:gd name="T30" fmla="*/ 204 w 234"/>
                <a:gd name="T31" fmla="*/ 292 h 304"/>
                <a:gd name="T32" fmla="*/ 220 w 234"/>
                <a:gd name="T33" fmla="*/ 298 h 304"/>
                <a:gd name="T34" fmla="*/ 234 w 234"/>
                <a:gd name="T35" fmla="*/ 304 h 304"/>
                <a:gd name="T36" fmla="*/ 234 w 234"/>
                <a:gd name="T3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4" h="304">
                  <a:moveTo>
                    <a:pt x="234" y="304"/>
                  </a:moveTo>
                  <a:lnTo>
                    <a:pt x="234" y="50"/>
                  </a:lnTo>
                  <a:lnTo>
                    <a:pt x="234" y="50"/>
                  </a:lnTo>
                  <a:lnTo>
                    <a:pt x="232" y="40"/>
                  </a:lnTo>
                  <a:lnTo>
                    <a:pt x="230" y="30"/>
                  </a:lnTo>
                  <a:lnTo>
                    <a:pt x="226" y="22"/>
                  </a:lnTo>
                  <a:lnTo>
                    <a:pt x="220" y="16"/>
                  </a:lnTo>
                  <a:lnTo>
                    <a:pt x="212" y="10"/>
                  </a:lnTo>
                  <a:lnTo>
                    <a:pt x="204" y="4"/>
                  </a:lnTo>
                  <a:lnTo>
                    <a:pt x="194" y="2"/>
                  </a:lnTo>
                  <a:lnTo>
                    <a:pt x="184" y="0"/>
                  </a:lnTo>
                  <a:lnTo>
                    <a:pt x="0" y="0"/>
                  </a:lnTo>
                  <a:lnTo>
                    <a:pt x="0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20" y="298"/>
                  </a:lnTo>
                  <a:lnTo>
                    <a:pt x="234" y="304"/>
                  </a:lnTo>
                  <a:lnTo>
                    <a:pt x="23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1">
              <a:extLst>
                <a:ext uri="{FF2B5EF4-FFF2-40B4-BE49-F238E27FC236}">
                  <a16:creationId xmlns:a16="http://schemas.microsoft.com/office/drawing/2014/main" id="{E02541B7-548A-4C4B-8C9A-8B1F252C8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8" y="4678"/>
              <a:ext cx="604" cy="348"/>
            </a:xfrm>
            <a:custGeom>
              <a:avLst/>
              <a:gdLst>
                <a:gd name="T0" fmla="*/ 604 w 604"/>
                <a:gd name="T1" fmla="*/ 40 h 348"/>
                <a:gd name="T2" fmla="*/ 574 w 604"/>
                <a:gd name="T3" fmla="*/ 0 h 348"/>
                <a:gd name="T4" fmla="*/ 574 w 604"/>
                <a:gd name="T5" fmla="*/ 300 h 348"/>
                <a:gd name="T6" fmla="*/ 348 w 604"/>
                <a:gd name="T7" fmla="*/ 300 h 348"/>
                <a:gd name="T8" fmla="*/ 346 w 604"/>
                <a:gd name="T9" fmla="*/ 302 h 348"/>
                <a:gd name="T10" fmla="*/ 346 w 604"/>
                <a:gd name="T11" fmla="*/ 302 h 348"/>
                <a:gd name="T12" fmla="*/ 334 w 604"/>
                <a:gd name="T13" fmla="*/ 304 h 348"/>
                <a:gd name="T14" fmla="*/ 324 w 604"/>
                <a:gd name="T15" fmla="*/ 310 h 348"/>
                <a:gd name="T16" fmla="*/ 314 w 604"/>
                <a:gd name="T17" fmla="*/ 320 h 348"/>
                <a:gd name="T18" fmla="*/ 308 w 604"/>
                <a:gd name="T19" fmla="*/ 332 h 348"/>
                <a:gd name="T20" fmla="*/ 302 w 604"/>
                <a:gd name="T21" fmla="*/ 344 h 348"/>
                <a:gd name="T22" fmla="*/ 296 w 604"/>
                <a:gd name="T23" fmla="*/ 332 h 348"/>
                <a:gd name="T24" fmla="*/ 296 w 604"/>
                <a:gd name="T25" fmla="*/ 332 h 348"/>
                <a:gd name="T26" fmla="*/ 290 w 604"/>
                <a:gd name="T27" fmla="*/ 320 h 348"/>
                <a:gd name="T28" fmla="*/ 282 w 604"/>
                <a:gd name="T29" fmla="*/ 310 h 348"/>
                <a:gd name="T30" fmla="*/ 270 w 604"/>
                <a:gd name="T31" fmla="*/ 304 h 348"/>
                <a:gd name="T32" fmla="*/ 258 w 604"/>
                <a:gd name="T33" fmla="*/ 302 h 348"/>
                <a:gd name="T34" fmla="*/ 254 w 604"/>
                <a:gd name="T35" fmla="*/ 300 h 348"/>
                <a:gd name="T36" fmla="*/ 30 w 604"/>
                <a:gd name="T37" fmla="*/ 300 h 348"/>
                <a:gd name="T38" fmla="*/ 30 w 604"/>
                <a:gd name="T39" fmla="*/ 0 h 348"/>
                <a:gd name="T40" fmla="*/ 0 w 604"/>
                <a:gd name="T41" fmla="*/ 40 h 348"/>
                <a:gd name="T42" fmla="*/ 0 w 604"/>
                <a:gd name="T43" fmla="*/ 348 h 348"/>
                <a:gd name="T44" fmla="*/ 604 w 604"/>
                <a:gd name="T45" fmla="*/ 348 h 348"/>
                <a:gd name="T46" fmla="*/ 604 w 604"/>
                <a:gd name="T47" fmla="*/ 40 h 348"/>
                <a:gd name="T48" fmla="*/ 604 w 604"/>
                <a:gd name="T49" fmla="*/ 4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4" h="348">
                  <a:moveTo>
                    <a:pt x="604" y="40"/>
                  </a:moveTo>
                  <a:lnTo>
                    <a:pt x="574" y="0"/>
                  </a:lnTo>
                  <a:lnTo>
                    <a:pt x="574" y="300"/>
                  </a:lnTo>
                  <a:lnTo>
                    <a:pt x="348" y="300"/>
                  </a:lnTo>
                  <a:lnTo>
                    <a:pt x="346" y="302"/>
                  </a:lnTo>
                  <a:lnTo>
                    <a:pt x="346" y="302"/>
                  </a:lnTo>
                  <a:lnTo>
                    <a:pt x="334" y="304"/>
                  </a:lnTo>
                  <a:lnTo>
                    <a:pt x="324" y="310"/>
                  </a:lnTo>
                  <a:lnTo>
                    <a:pt x="314" y="320"/>
                  </a:lnTo>
                  <a:lnTo>
                    <a:pt x="308" y="332"/>
                  </a:lnTo>
                  <a:lnTo>
                    <a:pt x="302" y="344"/>
                  </a:lnTo>
                  <a:lnTo>
                    <a:pt x="296" y="332"/>
                  </a:lnTo>
                  <a:lnTo>
                    <a:pt x="296" y="332"/>
                  </a:lnTo>
                  <a:lnTo>
                    <a:pt x="290" y="320"/>
                  </a:lnTo>
                  <a:lnTo>
                    <a:pt x="282" y="310"/>
                  </a:lnTo>
                  <a:lnTo>
                    <a:pt x="270" y="304"/>
                  </a:lnTo>
                  <a:lnTo>
                    <a:pt x="258" y="302"/>
                  </a:lnTo>
                  <a:lnTo>
                    <a:pt x="254" y="300"/>
                  </a:lnTo>
                  <a:lnTo>
                    <a:pt x="30" y="300"/>
                  </a:lnTo>
                  <a:lnTo>
                    <a:pt x="30" y="0"/>
                  </a:lnTo>
                  <a:lnTo>
                    <a:pt x="0" y="40"/>
                  </a:lnTo>
                  <a:lnTo>
                    <a:pt x="0" y="348"/>
                  </a:lnTo>
                  <a:lnTo>
                    <a:pt x="604" y="348"/>
                  </a:lnTo>
                  <a:lnTo>
                    <a:pt x="604" y="40"/>
                  </a:lnTo>
                  <a:lnTo>
                    <a:pt x="60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2">
              <a:extLst>
                <a:ext uri="{FF2B5EF4-FFF2-40B4-BE49-F238E27FC236}">
                  <a16:creationId xmlns:a16="http://schemas.microsoft.com/office/drawing/2014/main" id="{1966867A-F5B4-4036-8221-0B1F13B2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" y="4662"/>
              <a:ext cx="234" cy="304"/>
            </a:xfrm>
            <a:custGeom>
              <a:avLst/>
              <a:gdLst>
                <a:gd name="T0" fmla="*/ 176 w 234"/>
                <a:gd name="T1" fmla="*/ 0 h 304"/>
                <a:gd name="T2" fmla="*/ 176 w 234"/>
                <a:gd name="T3" fmla="*/ 174 h 304"/>
                <a:gd name="T4" fmla="*/ 146 w 234"/>
                <a:gd name="T5" fmla="*/ 152 h 304"/>
                <a:gd name="T6" fmla="*/ 118 w 234"/>
                <a:gd name="T7" fmla="*/ 174 h 304"/>
                <a:gd name="T8" fmla="*/ 118 w 234"/>
                <a:gd name="T9" fmla="*/ 0 h 304"/>
                <a:gd name="T10" fmla="*/ 50 w 234"/>
                <a:gd name="T11" fmla="*/ 0 h 304"/>
                <a:gd name="T12" fmla="*/ 50 w 234"/>
                <a:gd name="T13" fmla="*/ 0 h 304"/>
                <a:gd name="T14" fmla="*/ 40 w 234"/>
                <a:gd name="T15" fmla="*/ 2 h 304"/>
                <a:gd name="T16" fmla="*/ 30 w 234"/>
                <a:gd name="T17" fmla="*/ 4 h 304"/>
                <a:gd name="T18" fmla="*/ 22 w 234"/>
                <a:gd name="T19" fmla="*/ 10 h 304"/>
                <a:gd name="T20" fmla="*/ 16 w 234"/>
                <a:gd name="T21" fmla="*/ 16 h 304"/>
                <a:gd name="T22" fmla="*/ 10 w 234"/>
                <a:gd name="T23" fmla="*/ 22 h 304"/>
                <a:gd name="T24" fmla="*/ 4 w 234"/>
                <a:gd name="T25" fmla="*/ 30 h 304"/>
                <a:gd name="T26" fmla="*/ 2 w 234"/>
                <a:gd name="T27" fmla="*/ 40 h 304"/>
                <a:gd name="T28" fmla="*/ 0 w 234"/>
                <a:gd name="T29" fmla="*/ 50 h 304"/>
                <a:gd name="T30" fmla="*/ 0 w 234"/>
                <a:gd name="T31" fmla="*/ 304 h 304"/>
                <a:gd name="T32" fmla="*/ 0 w 234"/>
                <a:gd name="T33" fmla="*/ 304 h 304"/>
                <a:gd name="T34" fmla="*/ 14 w 234"/>
                <a:gd name="T35" fmla="*/ 298 h 304"/>
                <a:gd name="T36" fmla="*/ 30 w 234"/>
                <a:gd name="T37" fmla="*/ 292 h 304"/>
                <a:gd name="T38" fmla="*/ 30 w 234"/>
                <a:gd name="T39" fmla="*/ 292 h 304"/>
                <a:gd name="T40" fmla="*/ 36 w 234"/>
                <a:gd name="T41" fmla="*/ 292 h 304"/>
                <a:gd name="T42" fmla="*/ 234 w 234"/>
                <a:gd name="T43" fmla="*/ 292 h 304"/>
                <a:gd name="T44" fmla="*/ 234 w 234"/>
                <a:gd name="T45" fmla="*/ 0 h 304"/>
                <a:gd name="T46" fmla="*/ 176 w 234"/>
                <a:gd name="T47" fmla="*/ 0 h 304"/>
                <a:gd name="T48" fmla="*/ 176 w 234"/>
                <a:gd name="T49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304">
                  <a:moveTo>
                    <a:pt x="176" y="0"/>
                  </a:moveTo>
                  <a:lnTo>
                    <a:pt x="176" y="174"/>
                  </a:lnTo>
                  <a:lnTo>
                    <a:pt x="146" y="152"/>
                  </a:lnTo>
                  <a:lnTo>
                    <a:pt x="118" y="174"/>
                  </a:lnTo>
                  <a:lnTo>
                    <a:pt x="118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6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4" y="298"/>
                  </a:lnTo>
                  <a:lnTo>
                    <a:pt x="30" y="292"/>
                  </a:lnTo>
                  <a:lnTo>
                    <a:pt x="30" y="292"/>
                  </a:lnTo>
                  <a:lnTo>
                    <a:pt x="36" y="292"/>
                  </a:lnTo>
                  <a:lnTo>
                    <a:pt x="234" y="292"/>
                  </a:lnTo>
                  <a:lnTo>
                    <a:pt x="234" y="0"/>
                  </a:lnTo>
                  <a:lnTo>
                    <a:pt x="176" y="0"/>
                  </a:lnTo>
                  <a:lnTo>
                    <a:pt x="1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93">
              <a:extLst>
                <a:ext uri="{FF2B5EF4-FFF2-40B4-BE49-F238E27FC236}">
                  <a16:creationId xmlns:a16="http://schemas.microsoft.com/office/drawing/2014/main" id="{B052F567-7323-44B0-A45F-EB199DAF7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4" y="4320"/>
              <a:ext cx="338" cy="256"/>
            </a:xfrm>
            <a:custGeom>
              <a:avLst/>
              <a:gdLst>
                <a:gd name="T0" fmla="*/ 316 w 338"/>
                <a:gd name="T1" fmla="*/ 88 h 256"/>
                <a:gd name="T2" fmla="*/ 294 w 338"/>
                <a:gd name="T3" fmla="*/ 30 h 256"/>
                <a:gd name="T4" fmla="*/ 274 w 338"/>
                <a:gd name="T5" fmla="*/ 8 h 256"/>
                <a:gd name="T6" fmla="*/ 250 w 338"/>
                <a:gd name="T7" fmla="*/ 0 h 256"/>
                <a:gd name="T8" fmla="*/ 248 w 338"/>
                <a:gd name="T9" fmla="*/ 0 h 256"/>
                <a:gd name="T10" fmla="*/ 238 w 338"/>
                <a:gd name="T11" fmla="*/ 4 h 256"/>
                <a:gd name="T12" fmla="*/ 234 w 338"/>
                <a:gd name="T13" fmla="*/ 14 h 256"/>
                <a:gd name="T14" fmla="*/ 244 w 338"/>
                <a:gd name="T15" fmla="*/ 26 h 256"/>
                <a:gd name="T16" fmla="*/ 250 w 338"/>
                <a:gd name="T17" fmla="*/ 28 h 256"/>
                <a:gd name="T18" fmla="*/ 252 w 338"/>
                <a:gd name="T19" fmla="*/ 28 h 256"/>
                <a:gd name="T20" fmla="*/ 272 w 338"/>
                <a:gd name="T21" fmla="*/ 44 h 256"/>
                <a:gd name="T22" fmla="*/ 288 w 338"/>
                <a:gd name="T23" fmla="*/ 88 h 256"/>
                <a:gd name="T24" fmla="*/ 32 w 338"/>
                <a:gd name="T25" fmla="*/ 152 h 256"/>
                <a:gd name="T26" fmla="*/ 68 w 338"/>
                <a:gd name="T27" fmla="*/ 44 h 256"/>
                <a:gd name="T28" fmla="*/ 82 w 338"/>
                <a:gd name="T29" fmla="*/ 30 h 256"/>
                <a:gd name="T30" fmla="*/ 88 w 338"/>
                <a:gd name="T31" fmla="*/ 28 h 256"/>
                <a:gd name="T32" fmla="*/ 94 w 338"/>
                <a:gd name="T33" fmla="*/ 26 h 256"/>
                <a:gd name="T34" fmla="*/ 102 w 338"/>
                <a:gd name="T35" fmla="*/ 14 h 256"/>
                <a:gd name="T36" fmla="*/ 98 w 338"/>
                <a:gd name="T37" fmla="*/ 4 h 256"/>
                <a:gd name="T38" fmla="*/ 90 w 338"/>
                <a:gd name="T39" fmla="*/ 0 h 256"/>
                <a:gd name="T40" fmla="*/ 72 w 338"/>
                <a:gd name="T41" fmla="*/ 4 h 256"/>
                <a:gd name="T42" fmla="*/ 52 w 338"/>
                <a:gd name="T43" fmla="*/ 20 h 256"/>
                <a:gd name="T44" fmla="*/ 34 w 338"/>
                <a:gd name="T45" fmla="*/ 54 h 256"/>
                <a:gd name="T46" fmla="*/ 4 w 338"/>
                <a:gd name="T47" fmla="*/ 152 h 256"/>
                <a:gd name="T48" fmla="*/ 0 w 338"/>
                <a:gd name="T49" fmla="*/ 168 h 256"/>
                <a:gd name="T50" fmla="*/ 6 w 338"/>
                <a:gd name="T51" fmla="*/ 208 h 256"/>
                <a:gd name="T52" fmla="*/ 12 w 338"/>
                <a:gd name="T53" fmla="*/ 234 h 256"/>
                <a:gd name="T54" fmla="*/ 24 w 338"/>
                <a:gd name="T55" fmla="*/ 250 h 256"/>
                <a:gd name="T56" fmla="*/ 124 w 338"/>
                <a:gd name="T57" fmla="*/ 256 h 256"/>
                <a:gd name="T58" fmla="*/ 136 w 338"/>
                <a:gd name="T59" fmla="*/ 254 h 256"/>
                <a:gd name="T60" fmla="*/ 156 w 338"/>
                <a:gd name="T61" fmla="*/ 224 h 256"/>
                <a:gd name="T62" fmla="*/ 164 w 338"/>
                <a:gd name="T63" fmla="*/ 182 h 256"/>
                <a:gd name="T64" fmla="*/ 180 w 338"/>
                <a:gd name="T65" fmla="*/ 184 h 256"/>
                <a:gd name="T66" fmla="*/ 182 w 338"/>
                <a:gd name="T67" fmla="*/ 224 h 256"/>
                <a:gd name="T68" fmla="*/ 202 w 338"/>
                <a:gd name="T69" fmla="*/ 254 h 256"/>
                <a:gd name="T70" fmla="*/ 298 w 338"/>
                <a:gd name="T71" fmla="*/ 256 h 256"/>
                <a:gd name="T72" fmla="*/ 316 w 338"/>
                <a:gd name="T73" fmla="*/ 250 h 256"/>
                <a:gd name="T74" fmla="*/ 326 w 338"/>
                <a:gd name="T75" fmla="*/ 234 h 256"/>
                <a:gd name="T76" fmla="*/ 332 w 338"/>
                <a:gd name="T77" fmla="*/ 208 h 256"/>
                <a:gd name="T78" fmla="*/ 338 w 338"/>
                <a:gd name="T79" fmla="*/ 168 h 256"/>
                <a:gd name="T80" fmla="*/ 336 w 338"/>
                <a:gd name="T81" fmla="*/ 152 h 256"/>
                <a:gd name="T82" fmla="*/ 130 w 338"/>
                <a:gd name="T83" fmla="*/ 220 h 256"/>
                <a:gd name="T84" fmla="*/ 124 w 338"/>
                <a:gd name="T85" fmla="*/ 228 h 256"/>
                <a:gd name="T86" fmla="*/ 40 w 338"/>
                <a:gd name="T87" fmla="*/ 228 h 256"/>
                <a:gd name="T88" fmla="*/ 34 w 338"/>
                <a:gd name="T89" fmla="*/ 204 h 256"/>
                <a:gd name="T90" fmla="*/ 132 w 338"/>
                <a:gd name="T91" fmla="*/ 180 h 256"/>
                <a:gd name="T92" fmla="*/ 306 w 338"/>
                <a:gd name="T93" fmla="*/ 204 h 256"/>
                <a:gd name="T94" fmla="*/ 300 w 338"/>
                <a:gd name="T95" fmla="*/ 228 h 256"/>
                <a:gd name="T96" fmla="*/ 214 w 338"/>
                <a:gd name="T97" fmla="*/ 228 h 256"/>
                <a:gd name="T98" fmla="*/ 210 w 338"/>
                <a:gd name="T99" fmla="*/ 220 h 256"/>
                <a:gd name="T100" fmla="*/ 310 w 338"/>
                <a:gd name="T101" fmla="*/ 18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8" h="256">
                  <a:moveTo>
                    <a:pt x="336" y="152"/>
                  </a:moveTo>
                  <a:lnTo>
                    <a:pt x="336" y="152"/>
                  </a:lnTo>
                  <a:lnTo>
                    <a:pt x="316" y="88"/>
                  </a:lnTo>
                  <a:lnTo>
                    <a:pt x="304" y="54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88" y="20"/>
                  </a:lnTo>
                  <a:lnTo>
                    <a:pt x="280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4" y="2"/>
                  </a:lnTo>
                  <a:lnTo>
                    <a:pt x="238" y="4"/>
                  </a:lnTo>
                  <a:lnTo>
                    <a:pt x="236" y="8"/>
                  </a:lnTo>
                  <a:lnTo>
                    <a:pt x="234" y="14"/>
                  </a:lnTo>
                  <a:lnTo>
                    <a:pt x="234" y="14"/>
                  </a:lnTo>
                  <a:lnTo>
                    <a:pt x="236" y="20"/>
                  </a:lnTo>
                  <a:lnTo>
                    <a:pt x="238" y="24"/>
                  </a:lnTo>
                  <a:lnTo>
                    <a:pt x="244" y="26"/>
                  </a:lnTo>
                  <a:lnTo>
                    <a:pt x="248" y="28"/>
                  </a:lnTo>
                  <a:lnTo>
                    <a:pt x="248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8" y="30"/>
                  </a:lnTo>
                  <a:lnTo>
                    <a:pt x="264" y="3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78" y="60"/>
                  </a:lnTo>
                  <a:lnTo>
                    <a:pt x="288" y="88"/>
                  </a:lnTo>
                  <a:lnTo>
                    <a:pt x="306" y="152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52" y="88"/>
                  </a:lnTo>
                  <a:lnTo>
                    <a:pt x="60" y="60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74" y="36"/>
                  </a:lnTo>
                  <a:lnTo>
                    <a:pt x="82" y="30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4" y="26"/>
                  </a:lnTo>
                  <a:lnTo>
                    <a:pt x="98" y="24"/>
                  </a:lnTo>
                  <a:lnTo>
                    <a:pt x="102" y="20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98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4" y="2"/>
                  </a:lnTo>
                  <a:lnTo>
                    <a:pt x="72" y="4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52" y="2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34" y="54"/>
                  </a:lnTo>
                  <a:lnTo>
                    <a:pt x="22" y="88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24"/>
                  </a:lnTo>
                  <a:lnTo>
                    <a:pt x="10" y="224"/>
                  </a:lnTo>
                  <a:lnTo>
                    <a:pt x="12" y="234"/>
                  </a:lnTo>
                  <a:lnTo>
                    <a:pt x="16" y="242"/>
                  </a:lnTo>
                  <a:lnTo>
                    <a:pt x="20" y="246"/>
                  </a:lnTo>
                  <a:lnTo>
                    <a:pt x="24" y="250"/>
                  </a:lnTo>
                  <a:lnTo>
                    <a:pt x="34" y="256"/>
                  </a:lnTo>
                  <a:lnTo>
                    <a:pt x="4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30" y="256"/>
                  </a:lnTo>
                  <a:lnTo>
                    <a:pt x="136" y="254"/>
                  </a:lnTo>
                  <a:lnTo>
                    <a:pt x="146" y="248"/>
                  </a:lnTo>
                  <a:lnTo>
                    <a:pt x="154" y="236"/>
                  </a:lnTo>
                  <a:lnTo>
                    <a:pt x="156" y="22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4" y="182"/>
                  </a:lnTo>
                  <a:lnTo>
                    <a:pt x="170" y="182"/>
                  </a:lnTo>
                  <a:lnTo>
                    <a:pt x="176" y="182"/>
                  </a:lnTo>
                  <a:lnTo>
                    <a:pt x="180" y="184"/>
                  </a:lnTo>
                  <a:lnTo>
                    <a:pt x="182" y="222"/>
                  </a:lnTo>
                  <a:lnTo>
                    <a:pt x="182" y="224"/>
                  </a:lnTo>
                  <a:lnTo>
                    <a:pt x="182" y="224"/>
                  </a:lnTo>
                  <a:lnTo>
                    <a:pt x="186" y="236"/>
                  </a:lnTo>
                  <a:lnTo>
                    <a:pt x="192" y="248"/>
                  </a:lnTo>
                  <a:lnTo>
                    <a:pt x="202" y="254"/>
                  </a:lnTo>
                  <a:lnTo>
                    <a:pt x="208" y="256"/>
                  </a:lnTo>
                  <a:lnTo>
                    <a:pt x="214" y="256"/>
                  </a:lnTo>
                  <a:lnTo>
                    <a:pt x="298" y="256"/>
                  </a:lnTo>
                  <a:lnTo>
                    <a:pt x="298" y="256"/>
                  </a:lnTo>
                  <a:lnTo>
                    <a:pt x="306" y="256"/>
                  </a:lnTo>
                  <a:lnTo>
                    <a:pt x="316" y="250"/>
                  </a:lnTo>
                  <a:lnTo>
                    <a:pt x="320" y="246"/>
                  </a:lnTo>
                  <a:lnTo>
                    <a:pt x="324" y="242"/>
                  </a:lnTo>
                  <a:lnTo>
                    <a:pt x="326" y="234"/>
                  </a:lnTo>
                  <a:lnTo>
                    <a:pt x="330" y="224"/>
                  </a:lnTo>
                  <a:lnTo>
                    <a:pt x="330" y="224"/>
                  </a:lnTo>
                  <a:lnTo>
                    <a:pt x="332" y="208"/>
                  </a:lnTo>
                  <a:lnTo>
                    <a:pt x="332" y="208"/>
                  </a:lnTo>
                  <a:lnTo>
                    <a:pt x="338" y="184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8" y="160"/>
                  </a:lnTo>
                  <a:lnTo>
                    <a:pt x="336" y="152"/>
                  </a:lnTo>
                  <a:lnTo>
                    <a:pt x="336" y="152"/>
                  </a:lnTo>
                  <a:close/>
                  <a:moveTo>
                    <a:pt x="130" y="220"/>
                  </a:moveTo>
                  <a:lnTo>
                    <a:pt x="130" y="220"/>
                  </a:lnTo>
                  <a:lnTo>
                    <a:pt x="128" y="226"/>
                  </a:lnTo>
                  <a:lnTo>
                    <a:pt x="126" y="228"/>
                  </a:lnTo>
                  <a:lnTo>
                    <a:pt x="124" y="228"/>
                  </a:lnTo>
                  <a:lnTo>
                    <a:pt x="42" y="228"/>
                  </a:lnTo>
                  <a:lnTo>
                    <a:pt x="42" y="228"/>
                  </a:lnTo>
                  <a:lnTo>
                    <a:pt x="40" y="228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28" y="180"/>
                  </a:lnTo>
                  <a:lnTo>
                    <a:pt x="132" y="180"/>
                  </a:lnTo>
                  <a:lnTo>
                    <a:pt x="130" y="220"/>
                  </a:lnTo>
                  <a:close/>
                  <a:moveTo>
                    <a:pt x="306" y="204"/>
                  </a:moveTo>
                  <a:lnTo>
                    <a:pt x="306" y="204"/>
                  </a:lnTo>
                  <a:lnTo>
                    <a:pt x="302" y="220"/>
                  </a:lnTo>
                  <a:lnTo>
                    <a:pt x="302" y="220"/>
                  </a:lnTo>
                  <a:lnTo>
                    <a:pt x="300" y="228"/>
                  </a:lnTo>
                  <a:lnTo>
                    <a:pt x="29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2" y="228"/>
                  </a:lnTo>
                  <a:lnTo>
                    <a:pt x="210" y="226"/>
                  </a:lnTo>
                  <a:lnTo>
                    <a:pt x="210" y="220"/>
                  </a:lnTo>
                  <a:lnTo>
                    <a:pt x="206" y="180"/>
                  </a:lnTo>
                  <a:lnTo>
                    <a:pt x="310" y="180"/>
                  </a:lnTo>
                  <a:lnTo>
                    <a:pt x="310" y="180"/>
                  </a:lnTo>
                  <a:lnTo>
                    <a:pt x="306" y="204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4017584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58">
            <a:extLst>
              <a:ext uri="{FF2B5EF4-FFF2-40B4-BE49-F238E27FC236}">
                <a16:creationId xmlns:a16="http://schemas.microsoft.com/office/drawing/2014/main" id="{D0A76491-22C9-42A1-9F73-FAE02B2FB142}"/>
              </a:ext>
            </a:extLst>
          </p:cNvPr>
          <p:cNvGrpSpPr/>
          <p:nvPr/>
        </p:nvGrpSpPr>
        <p:grpSpPr>
          <a:xfrm>
            <a:off x="0" y="0"/>
            <a:ext cx="9144000" cy="1037230"/>
            <a:chOff x="0" y="0"/>
            <a:chExt cx="9144000" cy="1037230"/>
          </a:xfrm>
        </p:grpSpPr>
        <p:sp>
          <p:nvSpPr>
            <p:cNvPr id="61" name="직사각형 60">
              <a:extLst>
                <a:ext uri="{FF2B5EF4-FFF2-40B4-BE49-F238E27FC236}">
                  <a16:creationId xmlns:a16="http://schemas.microsoft.com/office/drawing/2014/main" id="{281ED2E7-E7D5-49C2-B8C0-78FEFF225159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4" name="직각 삼각형 73">
              <a:extLst>
                <a:ext uri="{FF2B5EF4-FFF2-40B4-BE49-F238E27FC236}">
                  <a16:creationId xmlns:a16="http://schemas.microsoft.com/office/drawing/2014/main" id="{7B6B13F2-2F67-481C-B2B8-6E7085C554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5" name="직각 삼각형 74">
              <a:extLst>
                <a:ext uri="{FF2B5EF4-FFF2-40B4-BE49-F238E27FC236}">
                  <a16:creationId xmlns:a16="http://schemas.microsoft.com/office/drawing/2014/main" id="{47BA17AA-85A4-4CD1-8934-8BB5B967968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77" name="직선 연결선 76">
              <a:extLst>
                <a:ext uri="{FF2B5EF4-FFF2-40B4-BE49-F238E27FC236}">
                  <a16:creationId xmlns:a16="http://schemas.microsoft.com/office/drawing/2014/main" id="{87149DCF-9EDE-4BF5-B7FC-40FA57987B56}"/>
                </a:ext>
              </a:extLst>
            </p:cNvPr>
            <p:cNvCxnSpPr>
              <a:cxnSpLocks/>
            </p:cNvCxnSpPr>
            <p:nvPr/>
          </p:nvCxnSpPr>
          <p:spPr>
            <a:xfrm>
              <a:off x="572840" y="1028701"/>
              <a:ext cx="8571160" cy="8529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77">
              <a:extLst>
                <a:ext uri="{FF2B5EF4-FFF2-40B4-BE49-F238E27FC236}">
                  <a16:creationId xmlns:a16="http://schemas.microsoft.com/office/drawing/2014/main" id="{D6D541F5-C8B6-4099-8330-223D73E7DF2C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79" name="직사각형 78">
                <a:extLst>
                  <a:ext uri="{FF2B5EF4-FFF2-40B4-BE49-F238E27FC236}">
                    <a16:creationId xmlns:a16="http://schemas.microsoft.com/office/drawing/2014/main" id="{8216004D-E513-4530-80BD-45CDBE4C6081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0" name="직사각형 79">
                <a:extLst>
                  <a:ext uri="{FF2B5EF4-FFF2-40B4-BE49-F238E27FC236}">
                    <a16:creationId xmlns:a16="http://schemas.microsoft.com/office/drawing/2014/main" id="{1667742B-D8E8-4C8A-98A9-85E1F4FE731B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48" name="TextBox 47">
            <a:extLst>
              <a:ext uri="{FF2B5EF4-FFF2-40B4-BE49-F238E27FC236}">
                <a16:creationId xmlns:a16="http://schemas.microsoft.com/office/drawing/2014/main" id="{5CCC2750-CCFA-468E-8BF3-90E3F43F5E2F}"/>
              </a:ext>
            </a:extLst>
          </p:cNvPr>
          <p:cNvSpPr txBox="1"/>
          <p:nvPr/>
        </p:nvSpPr>
        <p:spPr>
          <a:xfrm>
            <a:off x="292648" y="260287"/>
            <a:ext cx="817003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신고처리 절차도</a:t>
            </a:r>
          </a:p>
        </p:txBody>
      </p:sp>
      <p:pic>
        <p:nvPicPr>
          <p:cNvPr id="49" name="_x612664008">
            <a:extLst>
              <a:ext uri="{FF2B5EF4-FFF2-40B4-BE49-F238E27FC236}">
                <a16:creationId xmlns:a16="http://schemas.microsoft.com/office/drawing/2014/main" id="{BDF1F67F-EC5A-418F-AA1F-F7314421A2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87" y="1845733"/>
            <a:ext cx="8478354" cy="411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0" name="그룹 99">
            <a:extLst>
              <a:ext uri="{FF2B5EF4-FFF2-40B4-BE49-F238E27FC236}">
                <a16:creationId xmlns:a16="http://schemas.microsoft.com/office/drawing/2014/main" id="{CE3B08B2-E626-4B3A-B976-0887ACE013FC}"/>
              </a:ext>
            </a:extLst>
          </p:cNvPr>
          <p:cNvGrpSpPr/>
          <p:nvPr/>
        </p:nvGrpSpPr>
        <p:grpSpPr>
          <a:xfrm>
            <a:off x="4074213" y="3585162"/>
            <a:ext cx="2665254" cy="679190"/>
            <a:chOff x="2528255" y="4364052"/>
            <a:chExt cx="7777287" cy="956044"/>
          </a:xfrm>
        </p:grpSpPr>
        <p:sp>
          <p:nvSpPr>
            <p:cNvPr id="51" name="모서리가 둥근 직사각형 42">
              <a:extLst>
                <a:ext uri="{FF2B5EF4-FFF2-40B4-BE49-F238E27FC236}">
                  <a16:creationId xmlns:a16="http://schemas.microsoft.com/office/drawing/2014/main" id="{3C4C2DE6-1B2D-4C3E-BD14-5E422AED9A4E}"/>
                </a:ext>
              </a:extLst>
            </p:cNvPr>
            <p:cNvSpPr/>
            <p:nvPr/>
          </p:nvSpPr>
          <p:spPr>
            <a:xfrm>
              <a:off x="2528255" y="4364052"/>
              <a:ext cx="7777287" cy="956044"/>
            </a:xfrm>
            <a:prstGeom prst="roundRect">
              <a:avLst>
                <a:gd name="adj" fmla="val 13150"/>
              </a:avLst>
            </a:prstGeom>
            <a:solidFill>
              <a:schemeClr val="bg1"/>
            </a:solidFill>
            <a:ln w="12700" algn="ctr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>
              <a:outerShdw blurRad="203200" algn="ctr" rotWithShape="0">
                <a:prstClr val="black">
                  <a:alpha val="40000"/>
                </a:prstClr>
              </a:outerShdw>
            </a:effectLst>
          </p:spPr>
          <p:txBody>
            <a:bodyPr wrap="none" tIns="72000" anchor="ctr" anchorCtr="0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endParaRPr lang="ko-KR" altLang="en-US" sz="1400" b="1">
                <a:solidFill>
                  <a:prstClr val="black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C2AA2EFD-3E60-441C-A3D3-6A7BA73B8606}"/>
                </a:ext>
              </a:extLst>
            </p:cNvPr>
            <p:cNvSpPr txBox="1"/>
            <p:nvPr/>
          </p:nvSpPr>
          <p:spPr>
            <a:xfrm>
              <a:off x="2685207" y="4583579"/>
              <a:ext cx="7289493" cy="52632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lvl="0" algn="ctr" defTabSz="914400">
                <a:defRPr/>
              </a:pPr>
              <a:r>
                <a:rPr lang="en-US" altLang="ko-KR" sz="13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※ </a:t>
              </a:r>
              <a:r>
                <a:rPr lang="ko-KR" altLang="en-US" sz="13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②</a:t>
              </a:r>
              <a:r>
                <a:rPr lang="en-US" altLang="ko-KR" sz="13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-3   </a:t>
              </a:r>
              <a:r>
                <a:rPr lang="ko-KR" altLang="en-US" sz="13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조사결과  형사처벌 대상인 경우 </a:t>
              </a:r>
              <a:endParaRPr lang="en-US" altLang="ko-KR" sz="1300" b="1" spc="-8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lvl="0" algn="ctr" defTabSz="914400">
                <a:defRPr/>
              </a:pPr>
              <a:r>
                <a:rPr lang="ko-KR" altLang="en-US" sz="13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→</a:t>
              </a:r>
              <a:r>
                <a:rPr lang="en-US" altLang="ko-KR" sz="13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3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수사기관</a:t>
              </a:r>
              <a:r>
                <a:rPr lang="en-US" altLang="ko-KR" sz="13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r>
                <a:rPr lang="ko-KR" altLang="en-US" sz="1300" b="1" spc="-8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법원에 기소</a:t>
              </a:r>
            </a:p>
          </p:txBody>
        </p:sp>
      </p:grpSp>
      <p:sp>
        <p:nvSpPr>
          <p:cNvPr id="55" name="오른쪽 화살표 54"/>
          <p:cNvSpPr/>
          <p:nvPr/>
        </p:nvSpPr>
        <p:spPr>
          <a:xfrm rot="1644166">
            <a:off x="2977010" y="3244155"/>
            <a:ext cx="1113052" cy="425829"/>
          </a:xfrm>
          <a:prstGeom prst="rightArrow">
            <a:avLst>
              <a:gd name="adj1" fmla="val 19070"/>
              <a:gd name="adj2" fmla="val 39323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rgbClr val="00437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93795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A3696736-16EB-436F-A582-F0769E7C9C9E}"/>
              </a:ext>
            </a:extLst>
          </p:cNvPr>
          <p:cNvSpPr/>
          <p:nvPr/>
        </p:nvSpPr>
        <p:spPr>
          <a:xfrm>
            <a:off x="0" y="6366032"/>
            <a:ext cx="9150475" cy="491968"/>
          </a:xfrm>
          <a:prstGeom prst="rect">
            <a:avLst/>
          </a:prstGeom>
          <a:gradFill flip="none" rotWithShape="1">
            <a:gsLst>
              <a:gs pos="0">
                <a:srgbClr val="8FAADC">
                  <a:lumMod val="94000"/>
                </a:srgbClr>
              </a:gs>
              <a:gs pos="100000">
                <a:srgbClr val="DAE3F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B7BA911-003F-42B3-8D72-6E2E853A03A4}"/>
              </a:ext>
            </a:extLst>
          </p:cNvPr>
          <p:cNvSpPr/>
          <p:nvPr/>
        </p:nvSpPr>
        <p:spPr>
          <a:xfrm>
            <a:off x="-6475" y="-1"/>
            <a:ext cx="9150475" cy="636270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:a16="http://schemas.microsoft.com/office/drawing/2014/main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:a16="http://schemas.microsoft.com/office/drawing/2014/main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70C7C8DA-B8A6-430C-BE01-E95CEBF61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914" y="505644"/>
            <a:ext cx="1366172" cy="325804"/>
          </a:xfrm>
          <a:prstGeom prst="rect">
            <a:avLst/>
          </a:prstGeom>
        </p:spPr>
      </p:pic>
      <p:sp>
        <p:nvSpPr>
          <p:cNvPr id="36" name="직각 삼각형 35">
            <a:extLst>
              <a:ext uri="{FF2B5EF4-FFF2-40B4-BE49-F238E27FC236}">
                <a16:creationId xmlns:a16="http://schemas.microsoft.com/office/drawing/2014/main" id="{7D411EBC-1F19-457E-B31B-F27C6272BDCB}"/>
              </a:ext>
            </a:extLst>
          </p:cNvPr>
          <p:cNvSpPr>
            <a:spLocks/>
          </p:cNvSpPr>
          <p:nvPr/>
        </p:nvSpPr>
        <p:spPr bwMode="auto">
          <a:xfrm>
            <a:off x="-12952" y="4810124"/>
            <a:ext cx="4558956" cy="1552576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60000"/>
                  <a:lumOff val="40000"/>
                </a:schemeClr>
              </a:gs>
              <a:gs pos="0">
                <a:srgbClr val="79D595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7" name="직각 삼각형 36">
            <a:extLst>
              <a:ext uri="{FF2B5EF4-FFF2-40B4-BE49-F238E27FC236}">
                <a16:creationId xmlns:a16="http://schemas.microsoft.com/office/drawing/2014/main" id="{8B3397EE-120E-4931-8DB3-5F8928BC71EF}"/>
              </a:ext>
            </a:extLst>
          </p:cNvPr>
          <p:cNvSpPr>
            <a:spLocks/>
          </p:cNvSpPr>
          <p:nvPr/>
        </p:nvSpPr>
        <p:spPr bwMode="auto">
          <a:xfrm flipH="1">
            <a:off x="1155700" y="4667251"/>
            <a:ext cx="7988295" cy="1695450"/>
          </a:xfrm>
          <a:prstGeom prst="rtTriangle">
            <a:avLst/>
          </a:prstGeom>
          <a:gradFill flip="none" rotWithShape="1">
            <a:gsLst>
              <a:gs pos="0">
                <a:schemeClr val="bg1">
                  <a:alpha val="74000"/>
                </a:schemeClr>
              </a:gs>
              <a:gs pos="100000">
                <a:schemeClr val="accent6">
                  <a:lumMod val="40000"/>
                  <a:lumOff val="60000"/>
                  <a:alpha val="56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748146" y="2334777"/>
            <a:ext cx="7659584" cy="17543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lnSpc>
                <a:spcPct val="150000"/>
              </a:lnSpc>
              <a:spcAft>
                <a:spcPts val="1200"/>
              </a:spcAft>
              <a:defRPr/>
            </a:pPr>
            <a:r>
              <a:rPr lang="ko-KR" altLang="en-US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ea"/>
                <a:ea typeface="+mj-ea"/>
              </a:rPr>
              <a:t>청탁금지법</a:t>
            </a:r>
            <a:br>
              <a:rPr lang="en-US" altLang="ko-KR" sz="2800" kern="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EF4960"/>
                </a:solidFill>
                <a:latin typeface="+mj-ea"/>
                <a:ea typeface="+mj-ea"/>
              </a:rPr>
            </a:br>
            <a:r>
              <a:rPr lang="ko-KR" altLang="en-US" sz="4400" b="1" kern="0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855B2"/>
                </a:solidFill>
                <a:latin typeface="+mj-ea"/>
                <a:ea typeface="+mj-ea"/>
              </a:rPr>
              <a:t>실태점검 유의사항 및 협조사항</a:t>
            </a:r>
            <a:endParaRPr lang="en-US" altLang="ko-KR" sz="4400" b="1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855B2"/>
              </a:solidFill>
              <a:latin typeface="+mj-ea"/>
              <a:ea typeface="+mj-ea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8F2C1CFC-872F-42F0-8A02-791329BC87E2}"/>
              </a:ext>
            </a:extLst>
          </p:cNvPr>
          <p:cNvCxnSpPr/>
          <p:nvPr/>
        </p:nvCxnSpPr>
        <p:spPr>
          <a:xfrm>
            <a:off x="1341919" y="3990109"/>
            <a:ext cx="6567056" cy="1588"/>
          </a:xfrm>
          <a:prstGeom prst="line">
            <a:avLst/>
          </a:prstGeom>
          <a:ln>
            <a:solidFill>
              <a:srgbClr val="3855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9">
            <a:extLst>
              <a:ext uri="{FF2B5EF4-FFF2-40B4-BE49-F238E27FC236}">
                <a16:creationId xmlns:a16="http://schemas.microsoft.com/office/drawing/2014/main" id="{4E3547CD-FC9C-4649-8662-2703578C796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17740" y="4843689"/>
            <a:ext cx="1308520" cy="1529488"/>
            <a:chOff x="1398" y="4320"/>
            <a:chExt cx="604" cy="706"/>
          </a:xfrm>
          <a:solidFill>
            <a:srgbClr val="8CA8DB"/>
          </a:solidFill>
        </p:grpSpPr>
        <p:sp>
          <p:nvSpPr>
            <p:cNvPr id="16" name="Freeform 90">
              <a:extLst>
                <a:ext uri="{FF2B5EF4-FFF2-40B4-BE49-F238E27FC236}">
                  <a16:creationId xmlns:a16="http://schemas.microsoft.com/office/drawing/2014/main" id="{4E31AEB6-2F4C-43AC-8AA9-4A8DDBD0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4" y="4662"/>
              <a:ext cx="234" cy="304"/>
            </a:xfrm>
            <a:custGeom>
              <a:avLst/>
              <a:gdLst>
                <a:gd name="T0" fmla="*/ 234 w 234"/>
                <a:gd name="T1" fmla="*/ 304 h 304"/>
                <a:gd name="T2" fmla="*/ 234 w 234"/>
                <a:gd name="T3" fmla="*/ 50 h 304"/>
                <a:gd name="T4" fmla="*/ 234 w 234"/>
                <a:gd name="T5" fmla="*/ 50 h 304"/>
                <a:gd name="T6" fmla="*/ 232 w 234"/>
                <a:gd name="T7" fmla="*/ 40 h 304"/>
                <a:gd name="T8" fmla="*/ 230 w 234"/>
                <a:gd name="T9" fmla="*/ 30 h 304"/>
                <a:gd name="T10" fmla="*/ 226 w 234"/>
                <a:gd name="T11" fmla="*/ 22 h 304"/>
                <a:gd name="T12" fmla="*/ 220 w 234"/>
                <a:gd name="T13" fmla="*/ 16 h 304"/>
                <a:gd name="T14" fmla="*/ 212 w 234"/>
                <a:gd name="T15" fmla="*/ 10 h 304"/>
                <a:gd name="T16" fmla="*/ 204 w 234"/>
                <a:gd name="T17" fmla="*/ 4 h 304"/>
                <a:gd name="T18" fmla="*/ 194 w 234"/>
                <a:gd name="T19" fmla="*/ 2 h 304"/>
                <a:gd name="T20" fmla="*/ 184 w 234"/>
                <a:gd name="T21" fmla="*/ 0 h 304"/>
                <a:gd name="T22" fmla="*/ 0 w 234"/>
                <a:gd name="T23" fmla="*/ 0 h 304"/>
                <a:gd name="T24" fmla="*/ 0 w 234"/>
                <a:gd name="T25" fmla="*/ 292 h 304"/>
                <a:gd name="T26" fmla="*/ 204 w 234"/>
                <a:gd name="T27" fmla="*/ 292 h 304"/>
                <a:gd name="T28" fmla="*/ 204 w 234"/>
                <a:gd name="T29" fmla="*/ 292 h 304"/>
                <a:gd name="T30" fmla="*/ 204 w 234"/>
                <a:gd name="T31" fmla="*/ 292 h 304"/>
                <a:gd name="T32" fmla="*/ 220 w 234"/>
                <a:gd name="T33" fmla="*/ 298 h 304"/>
                <a:gd name="T34" fmla="*/ 234 w 234"/>
                <a:gd name="T35" fmla="*/ 304 h 304"/>
                <a:gd name="T36" fmla="*/ 234 w 234"/>
                <a:gd name="T37" fmla="*/ 304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34" h="304">
                  <a:moveTo>
                    <a:pt x="234" y="304"/>
                  </a:moveTo>
                  <a:lnTo>
                    <a:pt x="234" y="50"/>
                  </a:lnTo>
                  <a:lnTo>
                    <a:pt x="234" y="50"/>
                  </a:lnTo>
                  <a:lnTo>
                    <a:pt x="232" y="40"/>
                  </a:lnTo>
                  <a:lnTo>
                    <a:pt x="230" y="30"/>
                  </a:lnTo>
                  <a:lnTo>
                    <a:pt x="226" y="22"/>
                  </a:lnTo>
                  <a:lnTo>
                    <a:pt x="220" y="16"/>
                  </a:lnTo>
                  <a:lnTo>
                    <a:pt x="212" y="10"/>
                  </a:lnTo>
                  <a:lnTo>
                    <a:pt x="204" y="4"/>
                  </a:lnTo>
                  <a:lnTo>
                    <a:pt x="194" y="2"/>
                  </a:lnTo>
                  <a:lnTo>
                    <a:pt x="184" y="0"/>
                  </a:lnTo>
                  <a:lnTo>
                    <a:pt x="0" y="0"/>
                  </a:lnTo>
                  <a:lnTo>
                    <a:pt x="0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04" y="292"/>
                  </a:lnTo>
                  <a:lnTo>
                    <a:pt x="220" y="298"/>
                  </a:lnTo>
                  <a:lnTo>
                    <a:pt x="234" y="304"/>
                  </a:lnTo>
                  <a:lnTo>
                    <a:pt x="234" y="3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Freeform 91">
              <a:extLst>
                <a:ext uri="{FF2B5EF4-FFF2-40B4-BE49-F238E27FC236}">
                  <a16:creationId xmlns:a16="http://schemas.microsoft.com/office/drawing/2014/main" id="{E02541B7-548A-4C4B-8C9A-8B1F252C8E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98" y="4678"/>
              <a:ext cx="604" cy="348"/>
            </a:xfrm>
            <a:custGeom>
              <a:avLst/>
              <a:gdLst>
                <a:gd name="T0" fmla="*/ 604 w 604"/>
                <a:gd name="T1" fmla="*/ 40 h 348"/>
                <a:gd name="T2" fmla="*/ 574 w 604"/>
                <a:gd name="T3" fmla="*/ 0 h 348"/>
                <a:gd name="T4" fmla="*/ 574 w 604"/>
                <a:gd name="T5" fmla="*/ 300 h 348"/>
                <a:gd name="T6" fmla="*/ 348 w 604"/>
                <a:gd name="T7" fmla="*/ 300 h 348"/>
                <a:gd name="T8" fmla="*/ 346 w 604"/>
                <a:gd name="T9" fmla="*/ 302 h 348"/>
                <a:gd name="T10" fmla="*/ 346 w 604"/>
                <a:gd name="T11" fmla="*/ 302 h 348"/>
                <a:gd name="T12" fmla="*/ 334 w 604"/>
                <a:gd name="T13" fmla="*/ 304 h 348"/>
                <a:gd name="T14" fmla="*/ 324 w 604"/>
                <a:gd name="T15" fmla="*/ 310 h 348"/>
                <a:gd name="T16" fmla="*/ 314 w 604"/>
                <a:gd name="T17" fmla="*/ 320 h 348"/>
                <a:gd name="T18" fmla="*/ 308 w 604"/>
                <a:gd name="T19" fmla="*/ 332 h 348"/>
                <a:gd name="T20" fmla="*/ 302 w 604"/>
                <a:gd name="T21" fmla="*/ 344 h 348"/>
                <a:gd name="T22" fmla="*/ 296 w 604"/>
                <a:gd name="T23" fmla="*/ 332 h 348"/>
                <a:gd name="T24" fmla="*/ 296 w 604"/>
                <a:gd name="T25" fmla="*/ 332 h 348"/>
                <a:gd name="T26" fmla="*/ 290 w 604"/>
                <a:gd name="T27" fmla="*/ 320 h 348"/>
                <a:gd name="T28" fmla="*/ 282 w 604"/>
                <a:gd name="T29" fmla="*/ 310 h 348"/>
                <a:gd name="T30" fmla="*/ 270 w 604"/>
                <a:gd name="T31" fmla="*/ 304 h 348"/>
                <a:gd name="T32" fmla="*/ 258 w 604"/>
                <a:gd name="T33" fmla="*/ 302 h 348"/>
                <a:gd name="T34" fmla="*/ 254 w 604"/>
                <a:gd name="T35" fmla="*/ 300 h 348"/>
                <a:gd name="T36" fmla="*/ 30 w 604"/>
                <a:gd name="T37" fmla="*/ 300 h 348"/>
                <a:gd name="T38" fmla="*/ 30 w 604"/>
                <a:gd name="T39" fmla="*/ 0 h 348"/>
                <a:gd name="T40" fmla="*/ 0 w 604"/>
                <a:gd name="T41" fmla="*/ 40 h 348"/>
                <a:gd name="T42" fmla="*/ 0 w 604"/>
                <a:gd name="T43" fmla="*/ 348 h 348"/>
                <a:gd name="T44" fmla="*/ 604 w 604"/>
                <a:gd name="T45" fmla="*/ 348 h 348"/>
                <a:gd name="T46" fmla="*/ 604 w 604"/>
                <a:gd name="T47" fmla="*/ 40 h 348"/>
                <a:gd name="T48" fmla="*/ 604 w 604"/>
                <a:gd name="T49" fmla="*/ 4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4" h="348">
                  <a:moveTo>
                    <a:pt x="604" y="40"/>
                  </a:moveTo>
                  <a:lnTo>
                    <a:pt x="574" y="0"/>
                  </a:lnTo>
                  <a:lnTo>
                    <a:pt x="574" y="300"/>
                  </a:lnTo>
                  <a:lnTo>
                    <a:pt x="348" y="300"/>
                  </a:lnTo>
                  <a:lnTo>
                    <a:pt x="346" y="302"/>
                  </a:lnTo>
                  <a:lnTo>
                    <a:pt x="346" y="302"/>
                  </a:lnTo>
                  <a:lnTo>
                    <a:pt x="334" y="304"/>
                  </a:lnTo>
                  <a:lnTo>
                    <a:pt x="324" y="310"/>
                  </a:lnTo>
                  <a:lnTo>
                    <a:pt x="314" y="320"/>
                  </a:lnTo>
                  <a:lnTo>
                    <a:pt x="308" y="332"/>
                  </a:lnTo>
                  <a:lnTo>
                    <a:pt x="302" y="344"/>
                  </a:lnTo>
                  <a:lnTo>
                    <a:pt x="296" y="332"/>
                  </a:lnTo>
                  <a:lnTo>
                    <a:pt x="296" y="332"/>
                  </a:lnTo>
                  <a:lnTo>
                    <a:pt x="290" y="320"/>
                  </a:lnTo>
                  <a:lnTo>
                    <a:pt x="282" y="310"/>
                  </a:lnTo>
                  <a:lnTo>
                    <a:pt x="270" y="304"/>
                  </a:lnTo>
                  <a:lnTo>
                    <a:pt x="258" y="302"/>
                  </a:lnTo>
                  <a:lnTo>
                    <a:pt x="254" y="300"/>
                  </a:lnTo>
                  <a:lnTo>
                    <a:pt x="30" y="300"/>
                  </a:lnTo>
                  <a:lnTo>
                    <a:pt x="30" y="0"/>
                  </a:lnTo>
                  <a:lnTo>
                    <a:pt x="0" y="40"/>
                  </a:lnTo>
                  <a:lnTo>
                    <a:pt x="0" y="348"/>
                  </a:lnTo>
                  <a:lnTo>
                    <a:pt x="604" y="348"/>
                  </a:lnTo>
                  <a:lnTo>
                    <a:pt x="604" y="40"/>
                  </a:lnTo>
                  <a:lnTo>
                    <a:pt x="604" y="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Freeform 92">
              <a:extLst>
                <a:ext uri="{FF2B5EF4-FFF2-40B4-BE49-F238E27FC236}">
                  <a16:creationId xmlns:a16="http://schemas.microsoft.com/office/drawing/2014/main" id="{1966867A-F5B4-4036-8221-0B1F13B20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" y="4662"/>
              <a:ext cx="234" cy="304"/>
            </a:xfrm>
            <a:custGeom>
              <a:avLst/>
              <a:gdLst>
                <a:gd name="T0" fmla="*/ 176 w 234"/>
                <a:gd name="T1" fmla="*/ 0 h 304"/>
                <a:gd name="T2" fmla="*/ 176 w 234"/>
                <a:gd name="T3" fmla="*/ 174 h 304"/>
                <a:gd name="T4" fmla="*/ 146 w 234"/>
                <a:gd name="T5" fmla="*/ 152 h 304"/>
                <a:gd name="T6" fmla="*/ 118 w 234"/>
                <a:gd name="T7" fmla="*/ 174 h 304"/>
                <a:gd name="T8" fmla="*/ 118 w 234"/>
                <a:gd name="T9" fmla="*/ 0 h 304"/>
                <a:gd name="T10" fmla="*/ 50 w 234"/>
                <a:gd name="T11" fmla="*/ 0 h 304"/>
                <a:gd name="T12" fmla="*/ 50 w 234"/>
                <a:gd name="T13" fmla="*/ 0 h 304"/>
                <a:gd name="T14" fmla="*/ 40 w 234"/>
                <a:gd name="T15" fmla="*/ 2 h 304"/>
                <a:gd name="T16" fmla="*/ 30 w 234"/>
                <a:gd name="T17" fmla="*/ 4 h 304"/>
                <a:gd name="T18" fmla="*/ 22 w 234"/>
                <a:gd name="T19" fmla="*/ 10 h 304"/>
                <a:gd name="T20" fmla="*/ 16 w 234"/>
                <a:gd name="T21" fmla="*/ 16 h 304"/>
                <a:gd name="T22" fmla="*/ 10 w 234"/>
                <a:gd name="T23" fmla="*/ 22 h 304"/>
                <a:gd name="T24" fmla="*/ 4 w 234"/>
                <a:gd name="T25" fmla="*/ 30 h 304"/>
                <a:gd name="T26" fmla="*/ 2 w 234"/>
                <a:gd name="T27" fmla="*/ 40 h 304"/>
                <a:gd name="T28" fmla="*/ 0 w 234"/>
                <a:gd name="T29" fmla="*/ 50 h 304"/>
                <a:gd name="T30" fmla="*/ 0 w 234"/>
                <a:gd name="T31" fmla="*/ 304 h 304"/>
                <a:gd name="T32" fmla="*/ 0 w 234"/>
                <a:gd name="T33" fmla="*/ 304 h 304"/>
                <a:gd name="T34" fmla="*/ 14 w 234"/>
                <a:gd name="T35" fmla="*/ 298 h 304"/>
                <a:gd name="T36" fmla="*/ 30 w 234"/>
                <a:gd name="T37" fmla="*/ 292 h 304"/>
                <a:gd name="T38" fmla="*/ 30 w 234"/>
                <a:gd name="T39" fmla="*/ 292 h 304"/>
                <a:gd name="T40" fmla="*/ 36 w 234"/>
                <a:gd name="T41" fmla="*/ 292 h 304"/>
                <a:gd name="T42" fmla="*/ 234 w 234"/>
                <a:gd name="T43" fmla="*/ 292 h 304"/>
                <a:gd name="T44" fmla="*/ 234 w 234"/>
                <a:gd name="T45" fmla="*/ 0 h 304"/>
                <a:gd name="T46" fmla="*/ 176 w 234"/>
                <a:gd name="T47" fmla="*/ 0 h 304"/>
                <a:gd name="T48" fmla="*/ 176 w 234"/>
                <a:gd name="T49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4" h="304">
                  <a:moveTo>
                    <a:pt x="176" y="0"/>
                  </a:moveTo>
                  <a:lnTo>
                    <a:pt x="176" y="174"/>
                  </a:lnTo>
                  <a:lnTo>
                    <a:pt x="146" y="152"/>
                  </a:lnTo>
                  <a:lnTo>
                    <a:pt x="118" y="174"/>
                  </a:lnTo>
                  <a:lnTo>
                    <a:pt x="118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6" y="16"/>
                  </a:lnTo>
                  <a:lnTo>
                    <a:pt x="10" y="22"/>
                  </a:lnTo>
                  <a:lnTo>
                    <a:pt x="4" y="30"/>
                  </a:lnTo>
                  <a:lnTo>
                    <a:pt x="2" y="40"/>
                  </a:lnTo>
                  <a:lnTo>
                    <a:pt x="0" y="5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4" y="298"/>
                  </a:lnTo>
                  <a:lnTo>
                    <a:pt x="30" y="292"/>
                  </a:lnTo>
                  <a:lnTo>
                    <a:pt x="30" y="292"/>
                  </a:lnTo>
                  <a:lnTo>
                    <a:pt x="36" y="292"/>
                  </a:lnTo>
                  <a:lnTo>
                    <a:pt x="234" y="292"/>
                  </a:lnTo>
                  <a:lnTo>
                    <a:pt x="234" y="0"/>
                  </a:lnTo>
                  <a:lnTo>
                    <a:pt x="176" y="0"/>
                  </a:lnTo>
                  <a:lnTo>
                    <a:pt x="1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93">
              <a:extLst>
                <a:ext uri="{FF2B5EF4-FFF2-40B4-BE49-F238E27FC236}">
                  <a16:creationId xmlns:a16="http://schemas.microsoft.com/office/drawing/2014/main" id="{B052F567-7323-44B0-A45F-EB199DAF79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4" y="4320"/>
              <a:ext cx="338" cy="256"/>
            </a:xfrm>
            <a:custGeom>
              <a:avLst/>
              <a:gdLst>
                <a:gd name="T0" fmla="*/ 316 w 338"/>
                <a:gd name="T1" fmla="*/ 88 h 256"/>
                <a:gd name="T2" fmla="*/ 294 w 338"/>
                <a:gd name="T3" fmla="*/ 30 h 256"/>
                <a:gd name="T4" fmla="*/ 274 w 338"/>
                <a:gd name="T5" fmla="*/ 8 h 256"/>
                <a:gd name="T6" fmla="*/ 250 w 338"/>
                <a:gd name="T7" fmla="*/ 0 h 256"/>
                <a:gd name="T8" fmla="*/ 248 w 338"/>
                <a:gd name="T9" fmla="*/ 0 h 256"/>
                <a:gd name="T10" fmla="*/ 238 w 338"/>
                <a:gd name="T11" fmla="*/ 4 h 256"/>
                <a:gd name="T12" fmla="*/ 234 w 338"/>
                <a:gd name="T13" fmla="*/ 14 h 256"/>
                <a:gd name="T14" fmla="*/ 244 w 338"/>
                <a:gd name="T15" fmla="*/ 26 h 256"/>
                <a:gd name="T16" fmla="*/ 250 w 338"/>
                <a:gd name="T17" fmla="*/ 28 h 256"/>
                <a:gd name="T18" fmla="*/ 252 w 338"/>
                <a:gd name="T19" fmla="*/ 28 h 256"/>
                <a:gd name="T20" fmla="*/ 272 w 338"/>
                <a:gd name="T21" fmla="*/ 44 h 256"/>
                <a:gd name="T22" fmla="*/ 288 w 338"/>
                <a:gd name="T23" fmla="*/ 88 h 256"/>
                <a:gd name="T24" fmla="*/ 32 w 338"/>
                <a:gd name="T25" fmla="*/ 152 h 256"/>
                <a:gd name="T26" fmla="*/ 68 w 338"/>
                <a:gd name="T27" fmla="*/ 44 h 256"/>
                <a:gd name="T28" fmla="*/ 82 w 338"/>
                <a:gd name="T29" fmla="*/ 30 h 256"/>
                <a:gd name="T30" fmla="*/ 88 w 338"/>
                <a:gd name="T31" fmla="*/ 28 h 256"/>
                <a:gd name="T32" fmla="*/ 94 w 338"/>
                <a:gd name="T33" fmla="*/ 26 h 256"/>
                <a:gd name="T34" fmla="*/ 102 w 338"/>
                <a:gd name="T35" fmla="*/ 14 h 256"/>
                <a:gd name="T36" fmla="*/ 98 w 338"/>
                <a:gd name="T37" fmla="*/ 4 h 256"/>
                <a:gd name="T38" fmla="*/ 90 w 338"/>
                <a:gd name="T39" fmla="*/ 0 h 256"/>
                <a:gd name="T40" fmla="*/ 72 w 338"/>
                <a:gd name="T41" fmla="*/ 4 h 256"/>
                <a:gd name="T42" fmla="*/ 52 w 338"/>
                <a:gd name="T43" fmla="*/ 20 h 256"/>
                <a:gd name="T44" fmla="*/ 34 w 338"/>
                <a:gd name="T45" fmla="*/ 54 h 256"/>
                <a:gd name="T46" fmla="*/ 4 w 338"/>
                <a:gd name="T47" fmla="*/ 152 h 256"/>
                <a:gd name="T48" fmla="*/ 0 w 338"/>
                <a:gd name="T49" fmla="*/ 168 h 256"/>
                <a:gd name="T50" fmla="*/ 6 w 338"/>
                <a:gd name="T51" fmla="*/ 208 h 256"/>
                <a:gd name="T52" fmla="*/ 12 w 338"/>
                <a:gd name="T53" fmla="*/ 234 h 256"/>
                <a:gd name="T54" fmla="*/ 24 w 338"/>
                <a:gd name="T55" fmla="*/ 250 h 256"/>
                <a:gd name="T56" fmla="*/ 124 w 338"/>
                <a:gd name="T57" fmla="*/ 256 h 256"/>
                <a:gd name="T58" fmla="*/ 136 w 338"/>
                <a:gd name="T59" fmla="*/ 254 h 256"/>
                <a:gd name="T60" fmla="*/ 156 w 338"/>
                <a:gd name="T61" fmla="*/ 224 h 256"/>
                <a:gd name="T62" fmla="*/ 164 w 338"/>
                <a:gd name="T63" fmla="*/ 182 h 256"/>
                <a:gd name="T64" fmla="*/ 180 w 338"/>
                <a:gd name="T65" fmla="*/ 184 h 256"/>
                <a:gd name="T66" fmla="*/ 182 w 338"/>
                <a:gd name="T67" fmla="*/ 224 h 256"/>
                <a:gd name="T68" fmla="*/ 202 w 338"/>
                <a:gd name="T69" fmla="*/ 254 h 256"/>
                <a:gd name="T70" fmla="*/ 298 w 338"/>
                <a:gd name="T71" fmla="*/ 256 h 256"/>
                <a:gd name="T72" fmla="*/ 316 w 338"/>
                <a:gd name="T73" fmla="*/ 250 h 256"/>
                <a:gd name="T74" fmla="*/ 326 w 338"/>
                <a:gd name="T75" fmla="*/ 234 h 256"/>
                <a:gd name="T76" fmla="*/ 332 w 338"/>
                <a:gd name="T77" fmla="*/ 208 h 256"/>
                <a:gd name="T78" fmla="*/ 338 w 338"/>
                <a:gd name="T79" fmla="*/ 168 h 256"/>
                <a:gd name="T80" fmla="*/ 336 w 338"/>
                <a:gd name="T81" fmla="*/ 152 h 256"/>
                <a:gd name="T82" fmla="*/ 130 w 338"/>
                <a:gd name="T83" fmla="*/ 220 h 256"/>
                <a:gd name="T84" fmla="*/ 124 w 338"/>
                <a:gd name="T85" fmla="*/ 228 h 256"/>
                <a:gd name="T86" fmla="*/ 40 w 338"/>
                <a:gd name="T87" fmla="*/ 228 h 256"/>
                <a:gd name="T88" fmla="*/ 34 w 338"/>
                <a:gd name="T89" fmla="*/ 204 h 256"/>
                <a:gd name="T90" fmla="*/ 132 w 338"/>
                <a:gd name="T91" fmla="*/ 180 h 256"/>
                <a:gd name="T92" fmla="*/ 306 w 338"/>
                <a:gd name="T93" fmla="*/ 204 h 256"/>
                <a:gd name="T94" fmla="*/ 300 w 338"/>
                <a:gd name="T95" fmla="*/ 228 h 256"/>
                <a:gd name="T96" fmla="*/ 214 w 338"/>
                <a:gd name="T97" fmla="*/ 228 h 256"/>
                <a:gd name="T98" fmla="*/ 210 w 338"/>
                <a:gd name="T99" fmla="*/ 220 h 256"/>
                <a:gd name="T100" fmla="*/ 310 w 338"/>
                <a:gd name="T101" fmla="*/ 18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38" h="256">
                  <a:moveTo>
                    <a:pt x="336" y="152"/>
                  </a:moveTo>
                  <a:lnTo>
                    <a:pt x="336" y="152"/>
                  </a:lnTo>
                  <a:lnTo>
                    <a:pt x="316" y="88"/>
                  </a:lnTo>
                  <a:lnTo>
                    <a:pt x="304" y="54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88" y="20"/>
                  </a:lnTo>
                  <a:lnTo>
                    <a:pt x="280" y="14"/>
                  </a:lnTo>
                  <a:lnTo>
                    <a:pt x="274" y="8"/>
                  </a:lnTo>
                  <a:lnTo>
                    <a:pt x="266" y="4"/>
                  </a:lnTo>
                  <a:lnTo>
                    <a:pt x="256" y="2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50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44" y="2"/>
                  </a:lnTo>
                  <a:lnTo>
                    <a:pt x="238" y="4"/>
                  </a:lnTo>
                  <a:lnTo>
                    <a:pt x="236" y="8"/>
                  </a:lnTo>
                  <a:lnTo>
                    <a:pt x="234" y="14"/>
                  </a:lnTo>
                  <a:lnTo>
                    <a:pt x="234" y="14"/>
                  </a:lnTo>
                  <a:lnTo>
                    <a:pt x="236" y="20"/>
                  </a:lnTo>
                  <a:lnTo>
                    <a:pt x="238" y="24"/>
                  </a:lnTo>
                  <a:lnTo>
                    <a:pt x="244" y="26"/>
                  </a:lnTo>
                  <a:lnTo>
                    <a:pt x="248" y="28"/>
                  </a:lnTo>
                  <a:lnTo>
                    <a:pt x="248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0" y="28"/>
                  </a:lnTo>
                  <a:lnTo>
                    <a:pt x="252" y="28"/>
                  </a:lnTo>
                  <a:lnTo>
                    <a:pt x="258" y="30"/>
                  </a:lnTo>
                  <a:lnTo>
                    <a:pt x="264" y="36"/>
                  </a:lnTo>
                  <a:lnTo>
                    <a:pt x="272" y="44"/>
                  </a:lnTo>
                  <a:lnTo>
                    <a:pt x="272" y="44"/>
                  </a:lnTo>
                  <a:lnTo>
                    <a:pt x="278" y="60"/>
                  </a:lnTo>
                  <a:lnTo>
                    <a:pt x="288" y="88"/>
                  </a:lnTo>
                  <a:lnTo>
                    <a:pt x="306" y="152"/>
                  </a:lnTo>
                  <a:lnTo>
                    <a:pt x="32" y="152"/>
                  </a:lnTo>
                  <a:lnTo>
                    <a:pt x="32" y="152"/>
                  </a:lnTo>
                  <a:lnTo>
                    <a:pt x="52" y="88"/>
                  </a:lnTo>
                  <a:lnTo>
                    <a:pt x="60" y="60"/>
                  </a:lnTo>
                  <a:lnTo>
                    <a:pt x="68" y="44"/>
                  </a:lnTo>
                  <a:lnTo>
                    <a:pt x="68" y="44"/>
                  </a:lnTo>
                  <a:lnTo>
                    <a:pt x="74" y="36"/>
                  </a:lnTo>
                  <a:lnTo>
                    <a:pt x="82" y="30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88" y="28"/>
                  </a:lnTo>
                  <a:lnTo>
                    <a:pt x="94" y="26"/>
                  </a:lnTo>
                  <a:lnTo>
                    <a:pt x="98" y="24"/>
                  </a:lnTo>
                  <a:lnTo>
                    <a:pt x="102" y="20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0"/>
                  </a:lnTo>
                  <a:lnTo>
                    <a:pt x="98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4" y="2"/>
                  </a:lnTo>
                  <a:lnTo>
                    <a:pt x="72" y="4"/>
                  </a:lnTo>
                  <a:lnTo>
                    <a:pt x="66" y="8"/>
                  </a:lnTo>
                  <a:lnTo>
                    <a:pt x="58" y="14"/>
                  </a:lnTo>
                  <a:lnTo>
                    <a:pt x="52" y="20"/>
                  </a:lnTo>
                  <a:lnTo>
                    <a:pt x="44" y="30"/>
                  </a:lnTo>
                  <a:lnTo>
                    <a:pt x="44" y="30"/>
                  </a:lnTo>
                  <a:lnTo>
                    <a:pt x="34" y="54"/>
                  </a:lnTo>
                  <a:lnTo>
                    <a:pt x="22" y="88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8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24"/>
                  </a:lnTo>
                  <a:lnTo>
                    <a:pt x="10" y="224"/>
                  </a:lnTo>
                  <a:lnTo>
                    <a:pt x="12" y="234"/>
                  </a:lnTo>
                  <a:lnTo>
                    <a:pt x="16" y="242"/>
                  </a:lnTo>
                  <a:lnTo>
                    <a:pt x="20" y="246"/>
                  </a:lnTo>
                  <a:lnTo>
                    <a:pt x="24" y="250"/>
                  </a:lnTo>
                  <a:lnTo>
                    <a:pt x="34" y="256"/>
                  </a:lnTo>
                  <a:lnTo>
                    <a:pt x="42" y="256"/>
                  </a:lnTo>
                  <a:lnTo>
                    <a:pt x="124" y="256"/>
                  </a:lnTo>
                  <a:lnTo>
                    <a:pt x="124" y="256"/>
                  </a:lnTo>
                  <a:lnTo>
                    <a:pt x="130" y="256"/>
                  </a:lnTo>
                  <a:lnTo>
                    <a:pt x="136" y="254"/>
                  </a:lnTo>
                  <a:lnTo>
                    <a:pt x="146" y="248"/>
                  </a:lnTo>
                  <a:lnTo>
                    <a:pt x="154" y="236"/>
                  </a:lnTo>
                  <a:lnTo>
                    <a:pt x="156" y="224"/>
                  </a:lnTo>
                  <a:lnTo>
                    <a:pt x="158" y="184"/>
                  </a:lnTo>
                  <a:lnTo>
                    <a:pt x="158" y="184"/>
                  </a:lnTo>
                  <a:lnTo>
                    <a:pt x="164" y="182"/>
                  </a:lnTo>
                  <a:lnTo>
                    <a:pt x="170" y="182"/>
                  </a:lnTo>
                  <a:lnTo>
                    <a:pt x="176" y="182"/>
                  </a:lnTo>
                  <a:lnTo>
                    <a:pt x="180" y="184"/>
                  </a:lnTo>
                  <a:lnTo>
                    <a:pt x="182" y="222"/>
                  </a:lnTo>
                  <a:lnTo>
                    <a:pt x="182" y="224"/>
                  </a:lnTo>
                  <a:lnTo>
                    <a:pt x="182" y="224"/>
                  </a:lnTo>
                  <a:lnTo>
                    <a:pt x="186" y="236"/>
                  </a:lnTo>
                  <a:lnTo>
                    <a:pt x="192" y="248"/>
                  </a:lnTo>
                  <a:lnTo>
                    <a:pt x="202" y="254"/>
                  </a:lnTo>
                  <a:lnTo>
                    <a:pt x="208" y="256"/>
                  </a:lnTo>
                  <a:lnTo>
                    <a:pt x="214" y="256"/>
                  </a:lnTo>
                  <a:lnTo>
                    <a:pt x="298" y="256"/>
                  </a:lnTo>
                  <a:lnTo>
                    <a:pt x="298" y="256"/>
                  </a:lnTo>
                  <a:lnTo>
                    <a:pt x="306" y="256"/>
                  </a:lnTo>
                  <a:lnTo>
                    <a:pt x="316" y="250"/>
                  </a:lnTo>
                  <a:lnTo>
                    <a:pt x="320" y="246"/>
                  </a:lnTo>
                  <a:lnTo>
                    <a:pt x="324" y="242"/>
                  </a:lnTo>
                  <a:lnTo>
                    <a:pt x="326" y="234"/>
                  </a:lnTo>
                  <a:lnTo>
                    <a:pt x="330" y="224"/>
                  </a:lnTo>
                  <a:lnTo>
                    <a:pt x="330" y="224"/>
                  </a:lnTo>
                  <a:lnTo>
                    <a:pt x="332" y="208"/>
                  </a:lnTo>
                  <a:lnTo>
                    <a:pt x="332" y="208"/>
                  </a:lnTo>
                  <a:lnTo>
                    <a:pt x="338" y="184"/>
                  </a:lnTo>
                  <a:lnTo>
                    <a:pt x="338" y="168"/>
                  </a:lnTo>
                  <a:lnTo>
                    <a:pt x="338" y="168"/>
                  </a:lnTo>
                  <a:lnTo>
                    <a:pt x="338" y="160"/>
                  </a:lnTo>
                  <a:lnTo>
                    <a:pt x="336" y="152"/>
                  </a:lnTo>
                  <a:lnTo>
                    <a:pt x="336" y="152"/>
                  </a:lnTo>
                  <a:close/>
                  <a:moveTo>
                    <a:pt x="130" y="220"/>
                  </a:moveTo>
                  <a:lnTo>
                    <a:pt x="130" y="220"/>
                  </a:lnTo>
                  <a:lnTo>
                    <a:pt x="128" y="226"/>
                  </a:lnTo>
                  <a:lnTo>
                    <a:pt x="126" y="228"/>
                  </a:lnTo>
                  <a:lnTo>
                    <a:pt x="124" y="228"/>
                  </a:lnTo>
                  <a:lnTo>
                    <a:pt x="42" y="228"/>
                  </a:lnTo>
                  <a:lnTo>
                    <a:pt x="42" y="228"/>
                  </a:lnTo>
                  <a:lnTo>
                    <a:pt x="40" y="228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4" y="204"/>
                  </a:lnTo>
                  <a:lnTo>
                    <a:pt x="34" y="204"/>
                  </a:lnTo>
                  <a:lnTo>
                    <a:pt x="28" y="180"/>
                  </a:lnTo>
                  <a:lnTo>
                    <a:pt x="132" y="180"/>
                  </a:lnTo>
                  <a:lnTo>
                    <a:pt x="130" y="220"/>
                  </a:lnTo>
                  <a:close/>
                  <a:moveTo>
                    <a:pt x="306" y="204"/>
                  </a:moveTo>
                  <a:lnTo>
                    <a:pt x="306" y="204"/>
                  </a:lnTo>
                  <a:lnTo>
                    <a:pt x="302" y="220"/>
                  </a:lnTo>
                  <a:lnTo>
                    <a:pt x="302" y="220"/>
                  </a:lnTo>
                  <a:lnTo>
                    <a:pt x="300" y="228"/>
                  </a:lnTo>
                  <a:lnTo>
                    <a:pt x="296" y="228"/>
                  </a:lnTo>
                  <a:lnTo>
                    <a:pt x="214" y="228"/>
                  </a:lnTo>
                  <a:lnTo>
                    <a:pt x="214" y="228"/>
                  </a:lnTo>
                  <a:lnTo>
                    <a:pt x="212" y="228"/>
                  </a:lnTo>
                  <a:lnTo>
                    <a:pt x="210" y="226"/>
                  </a:lnTo>
                  <a:lnTo>
                    <a:pt x="210" y="220"/>
                  </a:lnTo>
                  <a:lnTo>
                    <a:pt x="206" y="180"/>
                  </a:lnTo>
                  <a:lnTo>
                    <a:pt x="310" y="180"/>
                  </a:lnTo>
                  <a:lnTo>
                    <a:pt x="310" y="180"/>
                  </a:lnTo>
                  <a:lnTo>
                    <a:pt x="306" y="204"/>
                  </a:lnTo>
                  <a:lnTo>
                    <a:pt x="306" y="2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1456741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0"/>
            <a:ext cx="9143771" cy="6858000"/>
          </a:xfrm>
          <a:prstGeom prst="rect">
            <a:avLst/>
          </a:prstGeom>
          <a:solidFill>
            <a:srgbClr val="F3F4F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" y="0"/>
            <a:ext cx="9143771" cy="6858000"/>
          </a:xfrm>
          <a:prstGeom prst="rect">
            <a:avLst/>
          </a:prstGeom>
          <a:solidFill>
            <a:srgbClr val="1E3A8A">
              <a:alpha val="4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3464662" y="900684"/>
            <a:ext cx="21260" cy="5057546"/>
          </a:xfrm>
          <a:prstGeom prst="rect">
            <a:avLst/>
          </a:prstGeom>
          <a:solidFill>
            <a:srgbClr val="FFFFFF">
              <a:alpha val="2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630860" y="930047"/>
            <a:ext cx="2786405" cy="10671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altLang="ko-KR" sz="8800" dirty="0">
              <a:solidFill>
                <a:schemeClr val="accent1">
                  <a:lumMod val="40000"/>
                  <a:lumOff val="60000"/>
                </a:schemeClr>
              </a:solidFill>
              <a:latin typeface="+mn-ea"/>
            </a:endParaRPr>
          </a:p>
        </p:txBody>
      </p:sp>
      <p:sp>
        <p:nvSpPr>
          <p:cNvPr id="6" name="Text 4"/>
          <p:cNvSpPr txBox="1"/>
          <p:nvPr/>
        </p:nvSpPr>
        <p:spPr>
          <a:xfrm>
            <a:off x="571271" y="1980591"/>
            <a:ext cx="2712339" cy="11722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실태점검</a:t>
            </a:r>
            <a:endParaRPr lang="en-US" sz="3800" dirty="0"/>
          </a:p>
          <a:p>
            <a:pPr marL="0" indent="0" algn="l">
              <a:buNone/>
            </a:pPr>
            <a:r>
              <a:rPr lang="en-US" sz="38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유의사항 </a:t>
            </a:r>
            <a:endParaRPr lang="en-US" sz="3800" dirty="0"/>
          </a:p>
        </p:txBody>
      </p:sp>
      <p:sp>
        <p:nvSpPr>
          <p:cNvPr id="7" name="Text 5"/>
          <p:cNvSpPr txBox="1"/>
          <p:nvPr/>
        </p:nvSpPr>
        <p:spPr>
          <a:xfrm>
            <a:off x="630860" y="3342132"/>
            <a:ext cx="2943682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dirty="0" err="1">
                <a:solidFill>
                  <a:schemeClr val="bg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청탁금지법</a:t>
            </a:r>
            <a:r>
              <a:rPr lang="en-US" dirty="0">
                <a:solidFill>
                  <a:schemeClr val="bg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운영</a:t>
            </a:r>
            <a:r>
              <a:rPr lang="en-US" dirty="0">
                <a:solidFill>
                  <a:schemeClr val="bg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marL="0" indent="0" algn="l">
              <a:buNone/>
            </a:pPr>
            <a:r>
              <a:rPr lang="en-US" dirty="0" err="1">
                <a:solidFill>
                  <a:schemeClr val="bg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실태점검</a:t>
            </a:r>
            <a:r>
              <a:rPr lang="en-US" dirty="0">
                <a:solidFill>
                  <a:schemeClr val="bg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준비 및 주요 사항 </a:t>
            </a:r>
            <a:endParaRPr lang="en-US" dirty="0">
              <a:solidFill>
                <a:schemeClr val="bg1"/>
              </a:solidFill>
              <a:ea typeface="Noto Sans KR Medium" panose="020B0200000000000000" pitchFamily="50" charset="-127"/>
            </a:endParaRPr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32630" y="3412744"/>
            <a:ext cx="142646" cy="190195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571272" y="4437583"/>
            <a:ext cx="2731806" cy="1371600"/>
          </a:xfrm>
          <a:prstGeom prst="roundRect">
            <a:avLst>
              <a:gd name="adj" fmla="val 5556"/>
            </a:avLst>
          </a:prstGeom>
          <a:solidFill>
            <a:srgbClr val="2563EB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0" dist="38100" dir="16200000" algn="bl" rotWithShape="0">
              <a:srgbClr val="2563EB">
                <a:alpha val="40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14604" y="4675328"/>
            <a:ext cx="228371" cy="304495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1071906" y="4627779"/>
            <a:ext cx="1520419" cy="2770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FBBF24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법적 근거</a:t>
            </a:r>
            <a:endParaRPr lang="en-US" dirty="0"/>
          </a:p>
        </p:txBody>
      </p:sp>
      <p:sp>
        <p:nvSpPr>
          <p:cNvPr id="12" name="Text 8"/>
          <p:cNvSpPr txBox="1"/>
          <p:nvPr/>
        </p:nvSpPr>
        <p:spPr>
          <a:xfrm>
            <a:off x="828789" y="5035144"/>
            <a:ext cx="2474289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• </a:t>
            </a:r>
            <a:r>
              <a:rPr lang="en-US" sz="1400" dirty="0" err="1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부패방지법</a:t>
            </a:r>
            <a:r>
              <a:rPr lang="en-US" sz="14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제12조 및 제29조</a:t>
            </a:r>
            <a:endParaRPr lang="en-US" sz="1400" dirty="0"/>
          </a:p>
        </p:txBody>
      </p:sp>
      <p:sp>
        <p:nvSpPr>
          <p:cNvPr id="13" name="Text 9"/>
          <p:cNvSpPr txBox="1"/>
          <p:nvPr/>
        </p:nvSpPr>
        <p:spPr>
          <a:xfrm>
            <a:off x="828789" y="5346039"/>
            <a:ext cx="1945271" cy="24597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• </a:t>
            </a:r>
            <a:r>
              <a:rPr lang="en-US" sz="1400" dirty="0" err="1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청탁금지법</a:t>
            </a:r>
            <a:r>
              <a:rPr lang="en-US" sz="14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ko-KR" altLang="en-US" sz="14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</a:t>
            </a:r>
            <a:r>
              <a:rPr lang="en-US" altLang="ko-KR" sz="14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12</a:t>
            </a:r>
            <a:r>
              <a:rPr lang="ko-KR" altLang="en-US" sz="1400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조</a:t>
            </a:r>
            <a:endParaRPr lang="en-US" sz="1400" dirty="0"/>
          </a:p>
        </p:txBody>
      </p:sp>
      <p:sp>
        <p:nvSpPr>
          <p:cNvPr id="15" name="Shape 11"/>
          <p:cNvSpPr/>
          <p:nvPr/>
        </p:nvSpPr>
        <p:spPr>
          <a:xfrm>
            <a:off x="3912489" y="900684"/>
            <a:ext cx="5007026" cy="1123798"/>
          </a:xfrm>
          <a:prstGeom prst="roundRect">
            <a:avLst>
              <a:gd name="adj" fmla="val 9654"/>
            </a:avLst>
          </a:prstGeom>
          <a:solidFill>
            <a:schemeClr val="tx1">
              <a:alpha val="60000"/>
            </a:schemeClr>
          </a:solidFill>
          <a:ln w="12700">
            <a:solidFill>
              <a:srgbClr val="FFFFFF">
                <a:alpha val="15000"/>
              </a:srgbClr>
            </a:solidFill>
            <a:prstDash val="solid"/>
          </a:ln>
        </p:spPr>
      </p:sp>
      <p:sp>
        <p:nvSpPr>
          <p:cNvPr id="16" name="Shape 12"/>
          <p:cNvSpPr/>
          <p:nvPr/>
        </p:nvSpPr>
        <p:spPr>
          <a:xfrm>
            <a:off x="4098340" y="1100938"/>
            <a:ext cx="328499" cy="437998"/>
          </a:xfrm>
          <a:prstGeom prst="roundRect">
            <a:avLst>
              <a:gd name="adj" fmla="val 4538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76200" dist="38100" dir="16200000" algn="bl" rotWithShape="0">
              <a:srgbClr val="000000">
                <a:alpha val="20000"/>
              </a:srgbClr>
            </a:outerShdw>
          </a:effectLst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4184065" y="1215238"/>
            <a:ext cx="157049" cy="209398"/>
          </a:xfrm>
          <a:prstGeom prst="rect">
            <a:avLst/>
          </a:prstGeom>
        </p:spPr>
      </p:pic>
      <p:sp>
        <p:nvSpPr>
          <p:cNvPr id="18" name="Text 13"/>
          <p:cNvSpPr txBox="1"/>
          <p:nvPr/>
        </p:nvSpPr>
        <p:spPr>
          <a:xfrm>
            <a:off x="4555770" y="1100939"/>
            <a:ext cx="3979697" cy="26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점검 목적</a:t>
            </a:r>
            <a:endParaRPr lang="en-US" sz="2000" dirty="0"/>
          </a:p>
        </p:txBody>
      </p:sp>
      <p:sp>
        <p:nvSpPr>
          <p:cNvPr id="19" name="Text 14"/>
          <p:cNvSpPr txBox="1"/>
          <p:nvPr/>
        </p:nvSpPr>
        <p:spPr>
          <a:xfrm>
            <a:off x="4555769" y="1424636"/>
            <a:ext cx="4363746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각급 기관의 청탁금지법 운영 실태를 체계적으로 </a:t>
            </a: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점검하여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 </a:t>
            </a: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취약요인을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개선하고, </a:t>
            </a: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위반행위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재발 방지 및 </a:t>
            </a:r>
          </a:p>
          <a:p>
            <a:pPr marL="0" indent="0" algn="l">
              <a:buNone/>
            </a:pP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제도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안착 도모</a:t>
            </a:r>
            <a:endParaRPr lang="en-US" sz="1400" dirty="0"/>
          </a:p>
        </p:txBody>
      </p:sp>
      <p:sp>
        <p:nvSpPr>
          <p:cNvPr id="20" name="Shape 15"/>
          <p:cNvSpPr/>
          <p:nvPr/>
        </p:nvSpPr>
        <p:spPr>
          <a:xfrm>
            <a:off x="3912489" y="2212848"/>
            <a:ext cx="5007026" cy="1123798"/>
          </a:xfrm>
          <a:prstGeom prst="roundRect">
            <a:avLst>
              <a:gd name="adj" fmla="val 9654"/>
            </a:avLst>
          </a:prstGeom>
          <a:solidFill>
            <a:schemeClr val="tx1">
              <a:alpha val="60000"/>
            </a:schemeClr>
          </a:solidFill>
          <a:ln w="12700">
            <a:solidFill>
              <a:srgbClr val="FFFFFF">
                <a:alpha val="15000"/>
              </a:srgbClr>
            </a:solidFill>
            <a:prstDash val="solid"/>
          </a:ln>
        </p:spPr>
      </p:sp>
      <p:sp>
        <p:nvSpPr>
          <p:cNvPr id="21" name="Shape 16"/>
          <p:cNvSpPr/>
          <p:nvPr/>
        </p:nvSpPr>
        <p:spPr>
          <a:xfrm>
            <a:off x="4098340" y="2413102"/>
            <a:ext cx="328499" cy="437998"/>
          </a:xfrm>
          <a:prstGeom prst="roundRect">
            <a:avLst>
              <a:gd name="adj" fmla="val 4538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76200" dist="38100" dir="16200000" algn="bl" rotWithShape="0">
              <a:srgbClr val="000000">
                <a:alpha val="20000"/>
              </a:srgbClr>
            </a:outerShdw>
          </a:effectLst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 l="-1004" r="-1004"/>
          <a:stretch/>
        </p:blipFill>
        <p:spPr>
          <a:xfrm>
            <a:off x="4162806" y="2527402"/>
            <a:ext cx="200254" cy="209398"/>
          </a:xfrm>
          <a:prstGeom prst="rect">
            <a:avLst/>
          </a:prstGeom>
        </p:spPr>
      </p:pic>
      <p:sp>
        <p:nvSpPr>
          <p:cNvPr id="23" name="Text 17"/>
          <p:cNvSpPr txBox="1"/>
          <p:nvPr/>
        </p:nvSpPr>
        <p:spPr>
          <a:xfrm>
            <a:off x="4555770" y="2413103"/>
            <a:ext cx="3979697" cy="26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점검 대상</a:t>
            </a:r>
            <a:endParaRPr lang="en-US" sz="2000" dirty="0"/>
          </a:p>
        </p:txBody>
      </p:sp>
      <p:sp>
        <p:nvSpPr>
          <p:cNvPr id="24" name="Text 18"/>
          <p:cNvSpPr txBox="1"/>
          <p:nvPr/>
        </p:nvSpPr>
        <p:spPr>
          <a:xfrm>
            <a:off x="4555769" y="2713939"/>
            <a:ext cx="4363745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중앙행정기관, 지방자치단체, 공직유관단체 등 </a:t>
            </a: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모든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</a:p>
          <a:p>
            <a:pPr marL="0" indent="0" algn="l">
              <a:buNone/>
            </a:pP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공공기관</a:t>
            </a:r>
            <a:r>
              <a:rPr lang="en-US" sz="1400" dirty="0"/>
              <a:t> 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(교육청 및 국공립·사립 각급 학교 포함</a:t>
            </a:r>
            <a:r>
              <a:rPr lang="en-US" sz="11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)</a:t>
            </a:r>
            <a:endParaRPr lang="en-US" sz="1100" dirty="0"/>
          </a:p>
        </p:txBody>
      </p:sp>
      <p:sp>
        <p:nvSpPr>
          <p:cNvPr id="25" name="Shape 19"/>
          <p:cNvSpPr/>
          <p:nvPr/>
        </p:nvSpPr>
        <p:spPr>
          <a:xfrm>
            <a:off x="3912489" y="3524098"/>
            <a:ext cx="5007026" cy="1123798"/>
          </a:xfrm>
          <a:prstGeom prst="roundRect">
            <a:avLst>
              <a:gd name="adj" fmla="val 9654"/>
            </a:avLst>
          </a:prstGeom>
          <a:solidFill>
            <a:schemeClr val="tx1">
              <a:alpha val="60000"/>
            </a:schemeClr>
          </a:solidFill>
          <a:ln w="12700">
            <a:solidFill>
              <a:srgbClr val="FFFFFF">
                <a:alpha val="15000"/>
              </a:srgbClr>
            </a:solidFill>
            <a:prstDash val="solid"/>
          </a:ln>
        </p:spPr>
      </p:sp>
      <p:sp>
        <p:nvSpPr>
          <p:cNvPr id="26" name="Shape 20"/>
          <p:cNvSpPr/>
          <p:nvPr/>
        </p:nvSpPr>
        <p:spPr>
          <a:xfrm>
            <a:off x="4098340" y="3724351"/>
            <a:ext cx="328499" cy="437998"/>
          </a:xfrm>
          <a:prstGeom prst="roundRect">
            <a:avLst>
              <a:gd name="adj" fmla="val 4538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76200" dist="38100" dir="16200000" algn="bl" rotWithShape="0">
              <a:srgbClr val="000000">
                <a:alpha val="20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4184065" y="3838651"/>
            <a:ext cx="157049" cy="209398"/>
          </a:xfrm>
          <a:prstGeom prst="rect">
            <a:avLst/>
          </a:prstGeom>
        </p:spPr>
      </p:pic>
      <p:sp>
        <p:nvSpPr>
          <p:cNvPr id="28" name="Text 21"/>
          <p:cNvSpPr txBox="1"/>
          <p:nvPr/>
        </p:nvSpPr>
        <p:spPr>
          <a:xfrm>
            <a:off x="4555770" y="3724352"/>
            <a:ext cx="3979697" cy="26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점검 주기</a:t>
            </a:r>
            <a:endParaRPr lang="en-US" sz="2000" dirty="0"/>
          </a:p>
        </p:txBody>
      </p:sp>
      <p:sp>
        <p:nvSpPr>
          <p:cNvPr id="29" name="Text 22"/>
          <p:cNvSpPr txBox="1"/>
          <p:nvPr/>
        </p:nvSpPr>
        <p:spPr>
          <a:xfrm>
            <a:off x="4555769" y="4025189"/>
            <a:ext cx="4270819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연 1회 정기점검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을 원칙으로 하며, 필요 시 </a:t>
            </a: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자료제출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</a:p>
          <a:p>
            <a:pPr marL="0" indent="0" algn="l">
              <a:buNone/>
            </a:pP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요구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또는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 </a:t>
            </a: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현장점검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형태의 수시점검 실시</a:t>
            </a:r>
            <a:endParaRPr lang="en-US" sz="1400" dirty="0"/>
          </a:p>
        </p:txBody>
      </p:sp>
      <p:sp>
        <p:nvSpPr>
          <p:cNvPr id="30" name="Shape 23"/>
          <p:cNvSpPr/>
          <p:nvPr/>
        </p:nvSpPr>
        <p:spPr>
          <a:xfrm>
            <a:off x="3912489" y="4836262"/>
            <a:ext cx="5007026" cy="1123798"/>
          </a:xfrm>
          <a:prstGeom prst="roundRect">
            <a:avLst>
              <a:gd name="adj" fmla="val 9654"/>
            </a:avLst>
          </a:prstGeom>
          <a:solidFill>
            <a:schemeClr val="tx1">
              <a:alpha val="60000"/>
            </a:schemeClr>
          </a:solidFill>
          <a:ln w="12700">
            <a:solidFill>
              <a:srgbClr val="FFFFFF">
                <a:alpha val="15000"/>
              </a:srgbClr>
            </a:solidFill>
            <a:prstDash val="solid"/>
          </a:ln>
        </p:spPr>
      </p:sp>
      <p:sp>
        <p:nvSpPr>
          <p:cNvPr id="31" name="Shape 24"/>
          <p:cNvSpPr/>
          <p:nvPr/>
        </p:nvSpPr>
        <p:spPr>
          <a:xfrm>
            <a:off x="4098340" y="5035601"/>
            <a:ext cx="328499" cy="437998"/>
          </a:xfrm>
          <a:prstGeom prst="roundRect">
            <a:avLst>
              <a:gd name="adj" fmla="val 4538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76200" dist="38100" dir="16200000" algn="bl" rotWithShape="0">
              <a:srgbClr val="000000">
                <a:alpha val="20000"/>
              </a:srgbClr>
            </a:outerShdw>
          </a:effectLst>
        </p:spPr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8"/>
          <a:srcRect l="-1528" r="-1528"/>
          <a:stretch/>
        </p:blipFill>
        <p:spPr>
          <a:xfrm>
            <a:off x="4201897" y="5149901"/>
            <a:ext cx="121387" cy="209398"/>
          </a:xfrm>
          <a:prstGeom prst="rect">
            <a:avLst/>
          </a:prstGeom>
        </p:spPr>
      </p:pic>
      <p:sp>
        <p:nvSpPr>
          <p:cNvPr id="33" name="Text 25"/>
          <p:cNvSpPr txBox="1"/>
          <p:nvPr/>
        </p:nvSpPr>
        <p:spPr>
          <a:xfrm>
            <a:off x="4555769" y="4963364"/>
            <a:ext cx="3979697" cy="2670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주요 점검 범위</a:t>
            </a:r>
            <a:endParaRPr lang="en-US" sz="2000" dirty="0"/>
          </a:p>
        </p:txBody>
      </p:sp>
      <p:sp>
        <p:nvSpPr>
          <p:cNvPr id="34" name="Text 26"/>
          <p:cNvSpPr txBox="1"/>
          <p:nvPr/>
        </p:nvSpPr>
        <p:spPr>
          <a:xfrm>
            <a:off x="4530396" y="5254600"/>
            <a:ext cx="3935462" cy="4288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① 제도 운영 기반(담당관, 교육 등) </a:t>
            </a:r>
          </a:p>
          <a:p>
            <a:pPr marL="0" indent="0" algn="l">
              <a:buNone/>
            </a:pP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② 위반신고 처리 및 제재 </a:t>
            </a:r>
            <a:r>
              <a:rPr lang="en-US" sz="1400" dirty="0" err="1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적절성</a:t>
            </a: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</a:p>
          <a:p>
            <a:pPr marL="0" indent="0" algn="l">
              <a:buNone/>
            </a:pPr>
            <a:r>
              <a:rPr lang="en-US" sz="1400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③ 청렴문화 조성 및 공개·홍보 현황</a:t>
            </a:r>
            <a:endParaRPr lang="en-US" sz="1400" dirty="0"/>
          </a:p>
        </p:txBody>
      </p:sp>
      <p:sp>
        <p:nvSpPr>
          <p:cNvPr id="35" name="Text 27"/>
          <p:cNvSpPr txBox="1"/>
          <p:nvPr/>
        </p:nvSpPr>
        <p:spPr>
          <a:xfrm>
            <a:off x="8733663" y="6462065"/>
            <a:ext cx="185852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chemeClr val="bg1"/>
                </a:solidFill>
                <a:latin typeface="+mn-ea"/>
              </a:rPr>
              <a:t>34</a:t>
            </a:r>
          </a:p>
        </p:txBody>
      </p:sp>
    </p:spTree>
    <p:extLst>
      <p:ext uri="{BB962C8B-B14F-4D97-AF65-F5344CB8AC3E}">
        <p14:creationId xmlns:p14="http://schemas.microsoft.com/office/powerpoint/2010/main" val="126852238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0"/>
            <a:ext cx="9143771" cy="6858000"/>
          </a:xfrm>
          <a:prstGeom prst="rect">
            <a:avLst/>
          </a:prstGeom>
          <a:solidFill>
            <a:srgbClr val="F3F4F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" y="0"/>
            <a:ext cx="9143771" cy="6858000"/>
          </a:xfrm>
          <a:prstGeom prst="rect">
            <a:avLst/>
          </a:prstGeom>
          <a:solidFill>
            <a:srgbClr val="1E3A8A">
              <a:alpha val="4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428626" y="1304849"/>
            <a:ext cx="8286521" cy="19202"/>
          </a:xfrm>
          <a:prstGeom prst="rect">
            <a:avLst/>
          </a:prstGeom>
          <a:solidFill>
            <a:srgbClr val="FFFFFF">
              <a:alpha val="1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428625" y="286207"/>
            <a:ext cx="4618178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kern="0" spc="-7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청탁금지법 운영 실태점검</a:t>
            </a:r>
            <a:endParaRPr lang="en-US" sz="3000" dirty="0"/>
          </a:p>
        </p:txBody>
      </p:sp>
      <p:sp>
        <p:nvSpPr>
          <p:cNvPr id="6" name="Text 4"/>
          <p:cNvSpPr txBox="1"/>
          <p:nvPr/>
        </p:nvSpPr>
        <p:spPr>
          <a:xfrm>
            <a:off x="428624" y="905257"/>
            <a:ext cx="4475531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chemeClr val="bg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공공기관의 제도 운영 현황 점검 및 시정조치 관리 체계</a:t>
            </a:r>
            <a:endParaRPr lang="en-US" sz="1300" dirty="0">
              <a:solidFill>
                <a:schemeClr val="bg1"/>
              </a:solidFill>
              <a:ea typeface="Noto Sans KR Medium" panose="020B0200000000000000" pitchFamily="50" charset="-127"/>
            </a:endParaRPr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9067" y="775412"/>
            <a:ext cx="1369509" cy="381305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636933" y="775412"/>
            <a:ext cx="1082329" cy="381305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점검 및 조치</a:t>
            </a:r>
            <a:endParaRPr lang="en-US" sz="1200" dirty="0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rcRect t="-43" b="-43"/>
          <a:stretch/>
        </p:blipFill>
        <p:spPr>
          <a:xfrm>
            <a:off x="7421982" y="881482"/>
            <a:ext cx="100127" cy="152705"/>
          </a:xfrm>
          <a:prstGeom prst="rect">
            <a:avLst/>
          </a:prstGeom>
        </p:spPr>
      </p:pic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rcRect t="-1" b="-1"/>
          <a:stretch/>
        </p:blipFill>
        <p:spPr>
          <a:xfrm>
            <a:off x="428625" y="1508761"/>
            <a:ext cx="4053764" cy="4967935"/>
          </a:xfrm>
          <a:prstGeom prst="rect">
            <a:avLst/>
          </a:prstGeom>
        </p:spPr>
      </p:pic>
      <p:sp>
        <p:nvSpPr>
          <p:cNvPr id="11" name="Shape 6"/>
          <p:cNvSpPr/>
          <p:nvPr/>
        </p:nvSpPr>
        <p:spPr>
          <a:xfrm>
            <a:off x="606933" y="2203704"/>
            <a:ext cx="3700577" cy="19202"/>
          </a:xfrm>
          <a:prstGeom prst="rect">
            <a:avLst/>
          </a:prstGeom>
          <a:solidFill>
            <a:srgbClr val="D1D5DB"/>
          </a:solidFill>
          <a:ln w="12700">
            <a:solidFill>
              <a:srgbClr val="D1D5DB">
                <a:alpha val="0"/>
              </a:srgbClr>
            </a:solidFill>
            <a:prstDash val="solid"/>
          </a:ln>
        </p:spPr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rcRect l="-552" r="-552"/>
          <a:stretch/>
        </p:blipFill>
        <p:spPr>
          <a:xfrm>
            <a:off x="606933" y="1780338"/>
            <a:ext cx="157049" cy="276149"/>
          </a:xfrm>
          <a:prstGeom prst="rect">
            <a:avLst/>
          </a:prstGeom>
        </p:spPr>
      </p:pic>
      <p:sp>
        <p:nvSpPr>
          <p:cNvPr id="13" name="Text 7"/>
          <p:cNvSpPr txBox="1"/>
          <p:nvPr/>
        </p:nvSpPr>
        <p:spPr>
          <a:xfrm>
            <a:off x="850392" y="1746504"/>
            <a:ext cx="1921517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kern="0" spc="-37" dirty="0" err="1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실태점검</a:t>
            </a:r>
            <a:r>
              <a:rPr lang="en-US" sz="2000" b="1" kern="0" spc="-37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2000" b="1" kern="0" spc="-37" dirty="0" err="1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항목</a:t>
            </a:r>
            <a:endParaRPr lang="en-US" sz="2000" dirty="0"/>
          </a:p>
        </p:txBody>
      </p:sp>
      <p:sp>
        <p:nvSpPr>
          <p:cNvPr id="14" name="Text 8"/>
          <p:cNvSpPr txBox="1"/>
          <p:nvPr/>
        </p:nvSpPr>
        <p:spPr>
          <a:xfrm>
            <a:off x="707059" y="3083358"/>
            <a:ext cx="3743783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b="1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(1) 법 위반 신고 접수·처리 현황</a:t>
            </a:r>
            <a:endParaRPr lang="en-US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606933" y="3159252"/>
            <a:ext cx="100127" cy="133502"/>
          </a:xfrm>
          <a:prstGeom prst="rect">
            <a:avLst/>
          </a:prstGeom>
        </p:spPr>
      </p:pic>
      <p:sp>
        <p:nvSpPr>
          <p:cNvPr id="16" name="Text 9"/>
          <p:cNvSpPr txBox="1"/>
          <p:nvPr/>
        </p:nvSpPr>
        <p:spPr>
          <a:xfrm>
            <a:off x="707060" y="4324505"/>
            <a:ext cx="3743783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1E3A8A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(2) 기관별 제도운영 현황</a:t>
            </a:r>
            <a:endParaRPr lang="en-US" dirty="0"/>
          </a:p>
        </p:txBody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606934" y="4400399"/>
            <a:ext cx="100127" cy="133502"/>
          </a:xfrm>
          <a:prstGeom prst="rect">
            <a:avLst/>
          </a:prstGeom>
        </p:spPr>
      </p:pic>
      <p:pic>
        <p:nvPicPr>
          <p:cNvPr id="18" name="Image 6" descr="preencoded.png"/>
          <p:cNvPicPr>
            <a:picLocks noChangeAspect="1"/>
          </p:cNvPicPr>
          <p:nvPr/>
        </p:nvPicPr>
        <p:blipFill>
          <a:blip r:embed="rId5"/>
          <a:srcRect t="-1" b="-1"/>
          <a:stretch/>
        </p:blipFill>
        <p:spPr>
          <a:xfrm>
            <a:off x="4661383" y="1508761"/>
            <a:ext cx="4053764" cy="4967935"/>
          </a:xfrm>
          <a:prstGeom prst="rect">
            <a:avLst/>
          </a:prstGeom>
        </p:spPr>
      </p:pic>
      <p:sp>
        <p:nvSpPr>
          <p:cNvPr id="19" name="Shape 10"/>
          <p:cNvSpPr/>
          <p:nvPr/>
        </p:nvSpPr>
        <p:spPr>
          <a:xfrm>
            <a:off x="4839691" y="2203704"/>
            <a:ext cx="3700577" cy="19202"/>
          </a:xfrm>
          <a:prstGeom prst="rect">
            <a:avLst/>
          </a:prstGeom>
          <a:solidFill>
            <a:srgbClr val="FCA5A5"/>
          </a:solidFill>
          <a:ln w="12700">
            <a:solidFill>
              <a:srgbClr val="FCA5A5">
                <a:alpha val="0"/>
              </a:srgbClr>
            </a:solidFill>
            <a:prstDash val="solid"/>
          </a:ln>
        </p:spPr>
      </p:sp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4839691" y="1780338"/>
            <a:ext cx="207112" cy="276149"/>
          </a:xfrm>
          <a:prstGeom prst="rect">
            <a:avLst/>
          </a:prstGeom>
        </p:spPr>
      </p:pic>
      <p:sp>
        <p:nvSpPr>
          <p:cNvPr id="21" name="Text 11"/>
          <p:cNvSpPr txBox="1"/>
          <p:nvPr/>
        </p:nvSpPr>
        <p:spPr>
          <a:xfrm>
            <a:off x="5132526" y="1746504"/>
            <a:ext cx="1679181" cy="4764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000" b="1" kern="0" spc="-37" dirty="0">
                <a:solidFill>
                  <a:srgbClr val="B91C1C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시정조치 대상</a:t>
            </a:r>
            <a:endParaRPr lang="en-US" sz="2000" dirty="0"/>
          </a:p>
        </p:txBody>
      </p:sp>
      <p:sp>
        <p:nvSpPr>
          <p:cNvPr id="22" name="Shape 12"/>
          <p:cNvSpPr/>
          <p:nvPr/>
        </p:nvSpPr>
        <p:spPr>
          <a:xfrm>
            <a:off x="4839691" y="2414016"/>
            <a:ext cx="3700577" cy="780898"/>
          </a:xfrm>
          <a:prstGeom prst="roundRect">
            <a:avLst>
              <a:gd name="adj" fmla="val 11424"/>
            </a:avLst>
          </a:prstGeom>
          <a:solidFill>
            <a:srgbClr val="FEF2F2"/>
          </a:solidFill>
          <a:ln w="12700">
            <a:solidFill>
              <a:srgbClr val="FEE2E2"/>
            </a:solidFill>
            <a:prstDash val="solid"/>
          </a:ln>
        </p:spPr>
      </p:sp>
      <p:sp>
        <p:nvSpPr>
          <p:cNvPr id="23" name="Text 13"/>
          <p:cNvSpPr txBox="1"/>
          <p:nvPr/>
        </p:nvSpPr>
        <p:spPr>
          <a:xfrm>
            <a:off x="4904155" y="2537460"/>
            <a:ext cx="3572333" cy="5340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각급 기관 청탁금지법 신고사건</a:t>
            </a:r>
            <a:endParaRPr lang="en-US" sz="1600" dirty="0"/>
          </a:p>
          <a:p>
            <a:pPr marL="0" indent="0" algn="ctr">
              <a:buNone/>
            </a:pPr>
            <a:r>
              <a:rPr lang="en-US" sz="1600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부적절 처리 사례 시정조치 여부 관리</a:t>
            </a:r>
            <a:endParaRPr lang="en-US" sz="1600" dirty="0"/>
          </a:p>
        </p:txBody>
      </p:sp>
      <p:sp>
        <p:nvSpPr>
          <p:cNvPr id="24" name="Text 14"/>
          <p:cNvSpPr txBox="1"/>
          <p:nvPr/>
        </p:nvSpPr>
        <p:spPr>
          <a:xfrm>
            <a:off x="4939817" y="3450031"/>
            <a:ext cx="3743783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(1) 부적절 처리 사례 발굴</a:t>
            </a:r>
            <a:endParaRPr lang="en-US" dirty="0"/>
          </a:p>
        </p:txBody>
      </p:sp>
      <p:pic>
        <p:nvPicPr>
          <p:cNvPr id="25" name="Image 8" descr="preencoded.png"/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4839690" y="3525926"/>
            <a:ext cx="100127" cy="133502"/>
          </a:xfrm>
          <a:prstGeom prst="rect">
            <a:avLst/>
          </a:prstGeom>
        </p:spPr>
      </p:pic>
      <p:sp>
        <p:nvSpPr>
          <p:cNvPr id="26" name="Text 15"/>
          <p:cNvSpPr txBox="1"/>
          <p:nvPr/>
        </p:nvSpPr>
        <p:spPr>
          <a:xfrm>
            <a:off x="4939817" y="4888383"/>
            <a:ext cx="3743783" cy="28620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(2) 부적절 처리 사례 통보</a:t>
            </a:r>
            <a:endParaRPr lang="en-US" dirty="0"/>
          </a:p>
        </p:txBody>
      </p:sp>
      <p:pic>
        <p:nvPicPr>
          <p:cNvPr id="27" name="Image 9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4839690" y="4964278"/>
            <a:ext cx="100127" cy="133502"/>
          </a:xfrm>
          <a:prstGeom prst="rect">
            <a:avLst/>
          </a:prstGeom>
        </p:spPr>
      </p:pic>
      <p:sp>
        <p:nvSpPr>
          <p:cNvPr id="28" name="Text 16"/>
          <p:cNvSpPr txBox="1"/>
          <p:nvPr/>
        </p:nvSpPr>
        <p:spPr>
          <a:xfrm>
            <a:off x="756000" y="3445460"/>
            <a:ext cx="3877514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부정청탁, 금품수수, 외부강의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초과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사례금</a:t>
            </a:r>
            <a:endParaRPr lang="en-US" sz="1400" dirty="0">
              <a:solidFill>
                <a:srgbClr val="374151"/>
              </a:solidFill>
              <a:latin typeface="Noto Sans KR Medium" panose="020B0200000000000000" pitchFamily="50" charset="-127"/>
              <a:ea typeface="Noto Sans KR Medium" panose="020B0200000000000000" pitchFamily="50" charset="-127"/>
              <a:cs typeface="Noto Sans KR" pitchFamily="34" charset="-120"/>
            </a:endParaRPr>
          </a:p>
          <a:p>
            <a:pPr marL="0" indent="0" algn="l">
              <a:buNone/>
            </a:pP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위반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신고 접수 건</a:t>
            </a:r>
            <a:endParaRPr lang="en-US" sz="1400" dirty="0">
              <a:ea typeface="Noto Sans KR Medium" panose="020B0200000000000000" pitchFamily="50" charset="-127"/>
            </a:endParaRPr>
          </a:p>
        </p:txBody>
      </p:sp>
      <p:sp>
        <p:nvSpPr>
          <p:cNvPr id="29" name="Text 17"/>
          <p:cNvSpPr txBox="1"/>
          <p:nvPr/>
        </p:nvSpPr>
        <p:spPr>
          <a:xfrm>
            <a:off x="756000" y="3863797"/>
            <a:ext cx="4031819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조사, 수사의뢰, 과태료 통보, 종결 등 </a:t>
            </a:r>
          </a:p>
          <a:p>
            <a:pPr marL="0" indent="0" algn="l">
              <a:buNone/>
            </a:pP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위반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신고 처리현황 확인</a:t>
            </a:r>
            <a:endParaRPr lang="en-US" sz="14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30" name="Text 18"/>
          <p:cNvSpPr txBox="1"/>
          <p:nvPr/>
        </p:nvSpPr>
        <p:spPr>
          <a:xfrm>
            <a:off x="756000" y="4625951"/>
            <a:ext cx="3843909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소속 공직자 등 대상 청탁금지법 교육 실시 횟수</a:t>
            </a:r>
            <a:endParaRPr lang="en-US" sz="1300" dirty="0">
              <a:ea typeface="Noto Sans KR Medium" panose="020B0200000000000000" pitchFamily="50" charset="-127"/>
            </a:endParaRPr>
          </a:p>
        </p:txBody>
      </p:sp>
      <p:sp>
        <p:nvSpPr>
          <p:cNvPr id="31" name="Text 19"/>
          <p:cNvSpPr txBox="1"/>
          <p:nvPr/>
        </p:nvSpPr>
        <p:spPr>
          <a:xfrm>
            <a:off x="756000" y="4940504"/>
            <a:ext cx="3846653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청탁금지법 상담 횟수 및 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위반행위</a:t>
            </a:r>
            <a:r>
              <a:rPr lang="en-US" sz="13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3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상담내역</a:t>
            </a:r>
            <a:r>
              <a:rPr lang="en-US" sz="13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marL="0" indent="0" algn="l">
              <a:buNone/>
            </a:pPr>
            <a:r>
              <a:rPr lang="en-US" sz="13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대내외</a:t>
            </a:r>
            <a:r>
              <a:rPr lang="en-US" sz="13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공개 여부</a:t>
            </a:r>
            <a:endParaRPr lang="en-US" sz="1300" dirty="0">
              <a:ea typeface="Noto Sans KR Medium" panose="020B0200000000000000" pitchFamily="50" charset="-127"/>
            </a:endParaRPr>
          </a:p>
        </p:txBody>
      </p:sp>
      <p:sp>
        <p:nvSpPr>
          <p:cNvPr id="32" name="Text 20"/>
          <p:cNvSpPr txBox="1"/>
          <p:nvPr/>
        </p:nvSpPr>
        <p:spPr>
          <a:xfrm>
            <a:off x="756000" y="5255058"/>
            <a:ext cx="3843909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청탁방지담당관</a:t>
            </a:r>
            <a:r>
              <a:rPr lang="en-US" sz="13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지정 및 운영 현황 점검</a:t>
            </a:r>
            <a:endParaRPr lang="en-US" sz="1300" dirty="0">
              <a:latin typeface="Noto Sans KR Medium" panose="020B0200000000000000" pitchFamily="50" charset="-127"/>
              <a:ea typeface="Noto Sans KR Medium" panose="020B0200000000000000" pitchFamily="50" charset="-127"/>
            </a:endParaRPr>
          </a:p>
        </p:txBody>
      </p:sp>
      <p:sp>
        <p:nvSpPr>
          <p:cNvPr id="33" name="Text 21"/>
          <p:cNvSpPr txBox="1"/>
          <p:nvPr/>
        </p:nvSpPr>
        <p:spPr>
          <a:xfrm>
            <a:off x="5068405" y="3809698"/>
            <a:ext cx="3758184" cy="5148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실태점검 결과, 각급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기관이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marL="0" indent="0" algn="l">
              <a:buNone/>
            </a:pP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전년도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청탁금지법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위반행위로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신고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처리한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marL="0" indent="0" algn="l">
              <a:buNone/>
            </a:pP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사건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중 부적절 처리로 판단된 사례</a:t>
            </a:r>
            <a:endParaRPr lang="en-US" sz="1400" dirty="0">
              <a:ea typeface="Noto Sans KR Medium" panose="020B0200000000000000" pitchFamily="50" charset="-127"/>
            </a:endParaRPr>
          </a:p>
        </p:txBody>
      </p:sp>
      <p:sp>
        <p:nvSpPr>
          <p:cNvPr id="34" name="Text 22"/>
          <p:cNvSpPr txBox="1"/>
          <p:nvPr/>
        </p:nvSpPr>
        <p:spPr>
          <a:xfrm>
            <a:off x="5046803" y="4494719"/>
            <a:ext cx="3758184" cy="3273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DC2626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예시:</a:t>
            </a:r>
            <a:r>
              <a:rPr lang="en-US" sz="1400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위반행위자에 대한 과태료 미통보 등</a:t>
            </a:r>
            <a:endParaRPr lang="en-US" sz="1400" dirty="0">
              <a:ea typeface="Noto Sans KR Medium" panose="020B0200000000000000" pitchFamily="50" charset="-127"/>
            </a:endParaRPr>
          </a:p>
        </p:txBody>
      </p:sp>
      <p:sp>
        <p:nvSpPr>
          <p:cNvPr id="35" name="Text 23"/>
          <p:cNvSpPr txBox="1"/>
          <p:nvPr/>
        </p:nvSpPr>
        <p:spPr>
          <a:xfrm>
            <a:off x="5046803" y="5307179"/>
            <a:ext cx="3875456" cy="5148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감독기관 및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해당기관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(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위반행위자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소속기관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)에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부적절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처리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사례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sz="1400" dirty="0" err="1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통보</a:t>
            </a:r>
            <a:endParaRPr lang="en-US" sz="1400" dirty="0">
              <a:ea typeface="Noto Sans KR Medium" panose="020B0200000000000000" pitchFamily="50" charset="-127"/>
            </a:endParaRPr>
          </a:p>
        </p:txBody>
      </p:sp>
      <p:sp>
        <p:nvSpPr>
          <p:cNvPr id="36" name="Text 24"/>
          <p:cNvSpPr txBox="1"/>
          <p:nvPr/>
        </p:nvSpPr>
        <p:spPr>
          <a:xfrm>
            <a:off x="5249799" y="5821986"/>
            <a:ext cx="3843909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시기:</a:t>
            </a:r>
            <a:r>
              <a:rPr lang="en-US" sz="1400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400" dirty="0">
                <a:solidFill>
                  <a:srgbClr val="37415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매년 상반기</a:t>
            </a:r>
            <a:endParaRPr lang="en-US" sz="1400" dirty="0">
              <a:ea typeface="Noto Sans KR Medium" panose="020B0200000000000000" pitchFamily="50" charset="-127"/>
            </a:endParaRPr>
          </a:p>
        </p:txBody>
      </p:sp>
      <p:sp>
        <p:nvSpPr>
          <p:cNvPr id="37" name="Text 25"/>
          <p:cNvSpPr txBox="1"/>
          <p:nvPr/>
        </p:nvSpPr>
        <p:spPr>
          <a:xfrm>
            <a:off x="8733663" y="6462065"/>
            <a:ext cx="185852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/>
              <a:t> </a:t>
            </a:r>
            <a:r>
              <a:rPr lang="en-US" sz="1000" dirty="0">
                <a:solidFill>
                  <a:schemeClr val="bg1"/>
                </a:solidFill>
              </a:rPr>
              <a:t>35</a:t>
            </a:r>
          </a:p>
        </p:txBody>
      </p:sp>
    </p:spTree>
    <p:extLst>
      <p:ext uri="{BB962C8B-B14F-4D97-AF65-F5344CB8AC3E}">
        <p14:creationId xmlns:p14="http://schemas.microsoft.com/office/powerpoint/2010/main" val="396481863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0"/>
            <a:ext cx="9143771" cy="6858000"/>
          </a:xfrm>
          <a:prstGeom prst="rect">
            <a:avLst/>
          </a:prstGeom>
          <a:solidFill>
            <a:srgbClr val="F3F4F6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" y="0"/>
            <a:ext cx="9143771" cy="6858000"/>
          </a:xfrm>
          <a:prstGeom prst="rect">
            <a:avLst/>
          </a:prstGeom>
          <a:solidFill>
            <a:srgbClr val="1E3A8A">
              <a:alpha val="4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428626" y="1399946"/>
            <a:ext cx="8286521" cy="19202"/>
          </a:xfrm>
          <a:prstGeom prst="rect">
            <a:avLst/>
          </a:prstGeom>
          <a:solidFill>
            <a:srgbClr val="FFFFFF">
              <a:alpha val="1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428625" y="381305"/>
            <a:ext cx="3870656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000" b="1" kern="0" spc="-7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신고사건 처리 유의사항</a:t>
            </a:r>
            <a:endParaRPr lang="en-US" sz="3000" dirty="0"/>
          </a:p>
        </p:txBody>
      </p:sp>
      <p:sp>
        <p:nvSpPr>
          <p:cNvPr id="6" name="Text 4"/>
          <p:cNvSpPr txBox="1"/>
          <p:nvPr/>
        </p:nvSpPr>
        <p:spPr>
          <a:xfrm>
            <a:off x="428625" y="1000355"/>
            <a:ext cx="5472642" cy="25786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chemeClr val="bg1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실태점검 시 자주 지적되는 과태료 부과 및 양벌규정 적용 미흡 사례</a:t>
            </a:r>
            <a:endParaRPr lang="en-US" sz="1300" dirty="0">
              <a:solidFill>
                <a:schemeClr val="bg1"/>
              </a:solidFill>
              <a:ea typeface="Noto Sans KR Medium" panose="020B0200000000000000" pitchFamily="50" charset="-127"/>
            </a:endParaRPr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rcRect l="-33" r="-33"/>
          <a:stretch/>
        </p:blipFill>
        <p:spPr>
          <a:xfrm>
            <a:off x="7205133" y="832105"/>
            <a:ext cx="1510013" cy="418795"/>
          </a:xfrm>
          <a:prstGeom prst="rect">
            <a:avLst/>
          </a:prstGeom>
        </p:spPr>
      </p:pic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258107" y="961376"/>
            <a:ext cx="212326" cy="190195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7458361" y="847075"/>
            <a:ext cx="1234154" cy="4197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300" b="1" dirty="0" err="1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필수</a:t>
            </a:r>
            <a:r>
              <a:rPr lang="en-US" sz="13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점검 사항</a:t>
            </a:r>
            <a:endParaRPr lang="en-US" sz="13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rcRect t="-4" b="-4"/>
          <a:stretch/>
        </p:blipFill>
        <p:spPr>
          <a:xfrm>
            <a:off x="428625" y="1698955"/>
            <a:ext cx="4035933" cy="4868266"/>
          </a:xfrm>
          <a:prstGeom prst="rect">
            <a:avLst/>
          </a:prstGeom>
        </p:spPr>
      </p:pic>
      <p:sp>
        <p:nvSpPr>
          <p:cNvPr id="11" name="Shape 6"/>
          <p:cNvSpPr/>
          <p:nvPr/>
        </p:nvSpPr>
        <p:spPr>
          <a:xfrm>
            <a:off x="614476" y="2680106"/>
            <a:ext cx="3664916" cy="19202"/>
          </a:xfrm>
          <a:prstGeom prst="rect">
            <a:avLst/>
          </a:prstGeom>
          <a:solidFill>
            <a:srgbClr val="E5E7EB"/>
          </a:solidFill>
          <a:ln w="12700">
            <a:solidFill>
              <a:srgbClr val="E5E7EB">
                <a:alpha val="0"/>
              </a:srgbClr>
            </a:solidFill>
            <a:prstDash val="solid"/>
          </a:ln>
        </p:spPr>
      </p:sp>
      <p:sp>
        <p:nvSpPr>
          <p:cNvPr id="12" name="Shape 7"/>
          <p:cNvSpPr/>
          <p:nvPr/>
        </p:nvSpPr>
        <p:spPr>
          <a:xfrm>
            <a:off x="614476" y="2001622"/>
            <a:ext cx="357302" cy="476402"/>
          </a:xfrm>
          <a:prstGeom prst="roundRect">
            <a:avLst>
              <a:gd name="adj" fmla="val 46065"/>
            </a:avLst>
          </a:prstGeom>
          <a:solidFill>
            <a:srgbClr val="FEE2E2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rcRect t="-45" b="-45"/>
          <a:stretch/>
        </p:blipFill>
        <p:spPr>
          <a:xfrm>
            <a:off x="696772" y="2125066"/>
            <a:ext cx="192710" cy="228600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1078762" y="1988822"/>
            <a:ext cx="1865774" cy="4142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000" b="1" dirty="0" err="1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제공자</a:t>
            </a:r>
            <a:r>
              <a:rPr lang="en-US" sz="2000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2000" b="1" dirty="0" err="1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과태료</a:t>
            </a:r>
            <a:r>
              <a:rPr lang="en-US" sz="2000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2000" b="1" dirty="0" err="1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미부과</a:t>
            </a:r>
            <a:endParaRPr lang="en-US" sz="2000" dirty="0"/>
          </a:p>
        </p:txBody>
      </p:sp>
      <p:sp>
        <p:nvSpPr>
          <p:cNvPr id="15" name="Text 9"/>
          <p:cNvSpPr txBox="1"/>
          <p:nvPr/>
        </p:nvSpPr>
        <p:spPr>
          <a:xfrm>
            <a:off x="629564" y="2764912"/>
            <a:ext cx="3721837" cy="5265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50000"/>
              </a:lnSpc>
              <a:buNone/>
            </a:pPr>
            <a:endParaRPr lang="en-US" sz="1600" b="1" dirty="0">
              <a:solidFill>
                <a:srgbClr val="374151"/>
              </a:solidFill>
              <a:latin typeface="Noto Sans KR" pitchFamily="34" charset="0"/>
              <a:ea typeface="Noto Sans KR" pitchFamily="34" charset="-122"/>
              <a:cs typeface="Noto Sans KR" pitchFamily="34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1600" b="1" dirty="0">
              <a:solidFill>
                <a:srgbClr val="374151"/>
              </a:solidFill>
              <a:latin typeface="Noto Sans KR" pitchFamily="34" charset="0"/>
              <a:ea typeface="Noto Sans KR" pitchFamily="34" charset="-122"/>
              <a:cs typeface="Noto Sans KR" pitchFamily="34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1600" b="1" dirty="0">
              <a:solidFill>
                <a:srgbClr val="374151"/>
              </a:solidFill>
              <a:latin typeface="Noto Sans KR" pitchFamily="34" charset="0"/>
              <a:ea typeface="Noto Sans KR" pitchFamily="34" charset="-122"/>
              <a:cs typeface="Noto Sans KR" pitchFamily="34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1600" b="1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수수</a:t>
            </a:r>
            <a:r>
              <a:rPr 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금지 금품등을 수수한 </a:t>
            </a:r>
            <a:r>
              <a:rPr lang="en-US" sz="1600" b="1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공직자가</a:t>
            </a:r>
            <a:r>
              <a:rPr 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ko-KR" alt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자진신고를 </a:t>
            </a:r>
            <a:r>
              <a:rPr lang="en-US" sz="1600" b="1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하더라도</a:t>
            </a:r>
            <a:r>
              <a:rPr lang="ko-KR" alt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endParaRPr lang="en-US" altLang="ko-KR" sz="1600" b="1" dirty="0">
              <a:solidFill>
                <a:srgbClr val="374151"/>
              </a:solidFill>
              <a:latin typeface="Noto Sans KR" pitchFamily="34" charset="0"/>
              <a:ea typeface="Noto Sans KR" pitchFamily="34" charset="-122"/>
              <a:cs typeface="Noto Sans KR" pitchFamily="34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ko-KR" altLang="en-US" sz="1600" b="1" dirty="0">
                <a:solidFill>
                  <a:srgbClr val="0070C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제공자 </a:t>
            </a:r>
            <a:r>
              <a:rPr lang="en-US" altLang="ko-KR" sz="1600" b="1" dirty="0">
                <a:solidFill>
                  <a:srgbClr val="0070C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</a:t>
            </a:r>
            <a:r>
              <a:rPr lang="ko-KR" altLang="en-US" sz="1600" b="1" dirty="0">
                <a:solidFill>
                  <a:srgbClr val="0070C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민간인 포함</a:t>
            </a:r>
            <a:r>
              <a:rPr lang="en-US" altLang="ko-KR" sz="1600" b="1" dirty="0">
                <a:solidFill>
                  <a:srgbClr val="0070C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)</a:t>
            </a:r>
            <a:r>
              <a:rPr lang="ko-KR" altLang="en-US" sz="1600" b="1" dirty="0">
                <a:solidFill>
                  <a:srgbClr val="0070C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에 대해서는 </a:t>
            </a:r>
            <a:r>
              <a:rPr lang="en-US" altLang="ko-KR" sz="1600" b="1" dirty="0">
                <a:solidFill>
                  <a:srgbClr val="0070C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ko-KR" altLang="en-US" sz="1600" b="1" dirty="0">
                <a:solidFill>
                  <a:srgbClr val="0070C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과태료</a:t>
            </a:r>
            <a:r>
              <a:rPr lang="ko-KR" alt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를 부과해야 함에도 이를 누락하고 </a:t>
            </a:r>
            <a:endParaRPr lang="en-US" altLang="ko-KR" sz="1600" b="1" dirty="0">
              <a:solidFill>
                <a:srgbClr val="374151"/>
              </a:solidFill>
              <a:latin typeface="Noto Sans KR" pitchFamily="34" charset="0"/>
              <a:ea typeface="Noto Sans KR" pitchFamily="34" charset="-122"/>
              <a:cs typeface="Noto Sans KR" pitchFamily="34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ko-KR" alt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자체 종결 하는 사례가 빈번함 </a:t>
            </a:r>
            <a:endParaRPr lang="en-US" sz="1600" b="1" dirty="0"/>
          </a:p>
        </p:txBody>
      </p:sp>
      <p:sp>
        <p:nvSpPr>
          <p:cNvPr id="21" name="Text 13"/>
          <p:cNvSpPr txBox="1"/>
          <p:nvPr/>
        </p:nvSpPr>
        <p:spPr>
          <a:xfrm>
            <a:off x="2106778" y="3446374"/>
            <a:ext cx="2315947" cy="305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1500" dirty="0"/>
          </a:p>
        </p:txBody>
      </p:sp>
      <p:sp>
        <p:nvSpPr>
          <p:cNvPr id="24" name="Text 15"/>
          <p:cNvSpPr txBox="1"/>
          <p:nvPr/>
        </p:nvSpPr>
        <p:spPr>
          <a:xfrm>
            <a:off x="543154" y="3751783"/>
            <a:ext cx="3808247" cy="305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500" dirty="0"/>
          </a:p>
        </p:txBody>
      </p:sp>
      <p:sp>
        <p:nvSpPr>
          <p:cNvPr id="25" name="Shape 16"/>
          <p:cNvSpPr/>
          <p:nvPr/>
        </p:nvSpPr>
        <p:spPr>
          <a:xfrm>
            <a:off x="543153" y="4542877"/>
            <a:ext cx="3808247" cy="1933818"/>
          </a:xfrm>
          <a:prstGeom prst="roundRect">
            <a:avLst>
              <a:gd name="adj" fmla="val 5118"/>
            </a:avLst>
          </a:prstGeom>
          <a:solidFill>
            <a:srgbClr val="FFFFFF"/>
          </a:solidFill>
          <a:ln w="12700">
            <a:solidFill>
              <a:srgbClr val="EF4444"/>
            </a:solidFill>
            <a:prstDash val="solid"/>
          </a:ln>
        </p:spPr>
      </p:sp>
      <p:pic>
        <p:nvPicPr>
          <p:cNvPr id="26" name="Image 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667" y="4644000"/>
            <a:ext cx="725466" cy="237744"/>
          </a:xfrm>
          <a:prstGeom prst="rect">
            <a:avLst/>
          </a:prstGeom>
        </p:spPr>
      </p:pic>
      <p:sp>
        <p:nvSpPr>
          <p:cNvPr id="27" name="Text 17"/>
          <p:cNvSpPr/>
          <p:nvPr/>
        </p:nvSpPr>
        <p:spPr>
          <a:xfrm>
            <a:off x="764667" y="4644000"/>
            <a:ext cx="725466" cy="23865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위반 사례</a:t>
            </a:r>
            <a:endParaRPr lang="en-US" sz="1000" dirty="0"/>
          </a:p>
        </p:txBody>
      </p:sp>
      <p:sp>
        <p:nvSpPr>
          <p:cNvPr id="28" name="Text 18"/>
          <p:cNvSpPr txBox="1"/>
          <p:nvPr/>
        </p:nvSpPr>
        <p:spPr>
          <a:xfrm>
            <a:off x="723519" y="4882658"/>
            <a:ext cx="3575762" cy="1074274"/>
          </a:xfrm>
          <a:prstGeom prst="rect">
            <a:avLst/>
          </a:prstGeom>
          <a:noFill/>
          <a:ln/>
        </p:spPr>
        <p:txBody>
          <a:bodyPr wrap="square" lIns="0" tIns="0" rIns="0" bIns="0" rtlCol="0" anchor="t" anchorCtr="0"/>
          <a:lstStyle/>
          <a:p>
            <a:pPr marL="0" indent="0" algn="l">
              <a:spcBef>
                <a:spcPts val="300"/>
              </a:spcBef>
              <a:buNone/>
            </a:pPr>
            <a:r>
              <a:rPr lang="en-US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지자체 공무원이 우편민원을 </a:t>
            </a:r>
            <a:r>
              <a:rPr lang="en-US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신청한</a:t>
            </a:r>
            <a:r>
              <a:rPr lang="en-US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 marL="0" indent="0" algn="l">
              <a:spcBef>
                <a:spcPts val="300"/>
              </a:spcBef>
              <a:buNone/>
            </a:pPr>
            <a:r>
              <a:rPr lang="en-US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신청인으로부터</a:t>
            </a:r>
            <a:r>
              <a:rPr lang="en-US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 </a:t>
            </a:r>
            <a:r>
              <a:rPr lang="en-US" altLang="ko-KR" sz="1600" b="1" dirty="0" err="1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현금</a:t>
            </a:r>
            <a:r>
              <a:rPr lang="en-US" altLang="ko-KR" sz="1600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5</a:t>
            </a:r>
            <a:r>
              <a:rPr lang="en-US" altLang="ko-KR" sz="1600" b="1" dirty="0">
                <a:solidFill>
                  <a:srgbClr val="111827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만원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을 </a:t>
            </a:r>
          </a:p>
          <a:p>
            <a:pPr marL="0" indent="0" algn="l">
              <a:spcBef>
                <a:spcPts val="300"/>
              </a:spcBef>
              <a:buNone/>
            </a:pP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송부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받자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즉시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b="1" dirty="0" err="1">
                <a:solidFill>
                  <a:srgbClr val="0070C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자진신고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함</a:t>
            </a:r>
            <a:r>
              <a:rPr lang="en-US" altLang="ko-KR" sz="13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. </a:t>
            </a:r>
          </a:p>
          <a:p>
            <a:pPr>
              <a:spcBef>
                <a:spcPts val="300"/>
              </a:spcBef>
            </a:pP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그러나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해당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소속기관장은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제공자를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</a:p>
          <a:p>
            <a:pPr>
              <a:spcBef>
                <a:spcPts val="300"/>
              </a:spcBef>
            </a:pPr>
            <a:r>
              <a:rPr lang="en-US" altLang="ko-KR" sz="1600" b="1" dirty="0" err="1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과태료</a:t>
            </a:r>
            <a:r>
              <a:rPr lang="en-US" altLang="ko-KR" sz="1600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 </a:t>
            </a:r>
            <a:r>
              <a:rPr lang="en-US" altLang="ko-KR" sz="1600" b="1" dirty="0" err="1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재판</a:t>
            </a:r>
            <a:r>
              <a:rPr lang="en-US" altLang="ko-KR" sz="1600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altLang="ko-KR" sz="1600" b="1" dirty="0" err="1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관할</a:t>
            </a:r>
            <a:r>
              <a:rPr lang="en-US" altLang="ko-KR" sz="1600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altLang="ko-KR" sz="1600" b="1" dirty="0" err="1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법원에</a:t>
            </a:r>
            <a:r>
              <a:rPr lang="en-US" altLang="ko-KR" sz="1600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ko-KR" altLang="en-US" sz="1600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통보하지 않고 </a:t>
            </a:r>
            <a:r>
              <a:rPr lang="ko-KR" altLang="en-US" sz="1600" b="1" dirty="0" err="1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사건종결</a:t>
            </a:r>
            <a:r>
              <a:rPr lang="en-US" altLang="ko-KR" sz="16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. </a:t>
            </a:r>
            <a:endParaRPr lang="en-US" altLang="ko-KR" sz="1600" dirty="0"/>
          </a:p>
        </p:txBody>
      </p:sp>
      <p:pic>
        <p:nvPicPr>
          <p:cNvPr id="32" name="Image 8" descr="preencoded.png"/>
          <p:cNvPicPr>
            <a:picLocks noChangeAspect="1"/>
          </p:cNvPicPr>
          <p:nvPr/>
        </p:nvPicPr>
        <p:blipFill>
          <a:blip r:embed="rId5"/>
          <a:srcRect t="-4" b="-4"/>
          <a:stretch/>
        </p:blipFill>
        <p:spPr>
          <a:xfrm>
            <a:off x="4615434" y="1728173"/>
            <a:ext cx="4035933" cy="4839047"/>
          </a:xfrm>
          <a:prstGeom prst="rect">
            <a:avLst/>
          </a:prstGeom>
        </p:spPr>
      </p:pic>
      <p:sp>
        <p:nvSpPr>
          <p:cNvPr id="33" name="Shape 22"/>
          <p:cNvSpPr/>
          <p:nvPr/>
        </p:nvSpPr>
        <p:spPr>
          <a:xfrm>
            <a:off x="4865065" y="2680106"/>
            <a:ext cx="3664916" cy="19202"/>
          </a:xfrm>
          <a:prstGeom prst="rect">
            <a:avLst/>
          </a:prstGeom>
          <a:solidFill>
            <a:srgbClr val="E5E7EB"/>
          </a:solidFill>
          <a:ln w="12700">
            <a:solidFill>
              <a:srgbClr val="E5E7EB">
                <a:alpha val="0"/>
              </a:srgbClr>
            </a:solidFill>
            <a:prstDash val="solid"/>
          </a:ln>
        </p:spPr>
      </p:sp>
      <p:sp>
        <p:nvSpPr>
          <p:cNvPr id="34" name="Shape 23"/>
          <p:cNvSpPr/>
          <p:nvPr/>
        </p:nvSpPr>
        <p:spPr>
          <a:xfrm>
            <a:off x="4865065" y="2001622"/>
            <a:ext cx="357302" cy="476402"/>
          </a:xfrm>
          <a:prstGeom prst="roundRect">
            <a:avLst>
              <a:gd name="adj" fmla="val 46065"/>
            </a:avLst>
          </a:prstGeom>
          <a:solidFill>
            <a:srgbClr val="FEE2E2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pic>
        <p:nvPicPr>
          <p:cNvPr id="35" name="Image 9" descr="preencoded.png"/>
          <p:cNvPicPr>
            <a:picLocks noChangeAspect="1"/>
          </p:cNvPicPr>
          <p:nvPr/>
        </p:nvPicPr>
        <p:blipFill>
          <a:blip r:embed="rId8"/>
          <a:srcRect l="-133" r="-133"/>
          <a:stretch/>
        </p:blipFill>
        <p:spPr>
          <a:xfrm>
            <a:off x="4978909" y="2125066"/>
            <a:ext cx="128930" cy="228600"/>
          </a:xfrm>
          <a:prstGeom prst="rect">
            <a:avLst/>
          </a:prstGeom>
        </p:spPr>
      </p:pic>
      <p:sp>
        <p:nvSpPr>
          <p:cNvPr id="36" name="Text 24"/>
          <p:cNvSpPr txBox="1"/>
          <p:nvPr/>
        </p:nvSpPr>
        <p:spPr>
          <a:xfrm>
            <a:off x="5329351" y="2092147"/>
            <a:ext cx="2034919" cy="2953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900" b="1" dirty="0" err="1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양벌</a:t>
            </a:r>
            <a:r>
              <a:rPr lang="en-US" sz="1900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900" b="1" dirty="0" err="1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규정</a:t>
            </a:r>
            <a:r>
              <a:rPr lang="en-US" sz="1900" b="1" dirty="0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900" b="1" dirty="0" err="1">
                <a:solidFill>
                  <a:srgbClr val="991B1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미적용</a:t>
            </a:r>
            <a:endParaRPr lang="en-US" sz="1900" dirty="0"/>
          </a:p>
        </p:txBody>
      </p:sp>
      <p:sp>
        <p:nvSpPr>
          <p:cNvPr id="37" name="Text 25"/>
          <p:cNvSpPr txBox="1"/>
          <p:nvPr/>
        </p:nvSpPr>
        <p:spPr>
          <a:xfrm>
            <a:off x="4708702" y="3274508"/>
            <a:ext cx="4035248" cy="4490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종업원이 업무에 </a:t>
            </a:r>
            <a:r>
              <a:rPr lang="en-US" sz="1600" b="1" dirty="0" err="1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관하여</a:t>
            </a:r>
            <a:r>
              <a:rPr lang="en-US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공직자등에</a:t>
            </a:r>
            <a:r>
              <a:rPr 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1600" b="1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수수</a:t>
            </a:r>
            <a:r>
              <a:rPr 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금지 </a:t>
            </a:r>
            <a:r>
              <a:rPr lang="en-US" sz="1600" b="1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금품</a:t>
            </a:r>
            <a:r>
              <a:rPr 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등을</a:t>
            </a:r>
            <a:r>
              <a:rPr 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ko-KR" altLang="en-US" sz="1600" b="1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제공한 경우</a:t>
            </a:r>
            <a:endParaRPr lang="en-US" altLang="ko-KR" sz="1600" b="1" dirty="0">
              <a:solidFill>
                <a:srgbClr val="374151"/>
              </a:solidFill>
              <a:latin typeface="Noto Sans KR" pitchFamily="34" charset="0"/>
              <a:ea typeface="Noto Sans KR" pitchFamily="34" charset="-122"/>
              <a:cs typeface="Noto Sans KR" pitchFamily="34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ko-KR" altLang="en-US" sz="1600" b="1" dirty="0">
                <a:solidFill>
                  <a:srgbClr val="374151"/>
                </a:solidFill>
                <a:latin typeface="Noto Sans KR" pitchFamily="34" charset="0"/>
              </a:rPr>
              <a:t>위반행위 방지를 위한 주의 감독을 </a:t>
            </a:r>
            <a:endParaRPr lang="en-US" altLang="ko-KR" sz="1600" b="1" dirty="0">
              <a:solidFill>
                <a:srgbClr val="374151"/>
              </a:solidFill>
              <a:latin typeface="Noto Sans KR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ko-KR" altLang="en-US" sz="1600" b="1" dirty="0">
                <a:solidFill>
                  <a:srgbClr val="374151"/>
                </a:solidFill>
                <a:latin typeface="Noto Sans KR" pitchFamily="34" charset="0"/>
              </a:rPr>
              <a:t>게을리한 법인도 제재해야 함에도 누락</a:t>
            </a:r>
            <a:endParaRPr lang="en-US" sz="1600" b="1" dirty="0"/>
          </a:p>
        </p:txBody>
      </p:sp>
      <p:sp>
        <p:nvSpPr>
          <p:cNvPr id="38" name="Text 26"/>
          <p:cNvSpPr txBox="1"/>
          <p:nvPr/>
        </p:nvSpPr>
        <p:spPr>
          <a:xfrm>
            <a:off x="4884268" y="4237468"/>
            <a:ext cx="3808247" cy="305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500" dirty="0"/>
          </a:p>
        </p:txBody>
      </p:sp>
      <p:sp>
        <p:nvSpPr>
          <p:cNvPr id="39" name="Text 27"/>
          <p:cNvSpPr txBox="1"/>
          <p:nvPr/>
        </p:nvSpPr>
        <p:spPr>
          <a:xfrm>
            <a:off x="5753521" y="4243671"/>
            <a:ext cx="1953158" cy="305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endParaRPr lang="en-US" sz="1500" dirty="0"/>
          </a:p>
        </p:txBody>
      </p:sp>
      <p:sp>
        <p:nvSpPr>
          <p:cNvPr id="42" name="Text 29"/>
          <p:cNvSpPr txBox="1"/>
          <p:nvPr/>
        </p:nvSpPr>
        <p:spPr>
          <a:xfrm>
            <a:off x="4793743" y="3751783"/>
            <a:ext cx="3808247" cy="305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500" dirty="0"/>
          </a:p>
        </p:txBody>
      </p:sp>
      <p:sp>
        <p:nvSpPr>
          <p:cNvPr id="43" name="Shape 30"/>
          <p:cNvSpPr/>
          <p:nvPr/>
        </p:nvSpPr>
        <p:spPr>
          <a:xfrm>
            <a:off x="4780441" y="4411107"/>
            <a:ext cx="3664916" cy="1915802"/>
          </a:xfrm>
          <a:prstGeom prst="roundRect">
            <a:avLst>
              <a:gd name="adj" fmla="val 5118"/>
            </a:avLst>
          </a:prstGeom>
          <a:solidFill>
            <a:srgbClr val="FFFFFF"/>
          </a:solidFill>
          <a:ln w="12700">
            <a:solidFill>
              <a:srgbClr val="EF4444"/>
            </a:solidFill>
            <a:prstDash val="solid"/>
          </a:ln>
        </p:spPr>
      </p:sp>
      <p:pic>
        <p:nvPicPr>
          <p:cNvPr id="44" name="Image 11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15256" y="4525585"/>
            <a:ext cx="738266" cy="237744"/>
          </a:xfrm>
          <a:prstGeom prst="rect">
            <a:avLst/>
          </a:prstGeom>
        </p:spPr>
      </p:pic>
      <p:sp>
        <p:nvSpPr>
          <p:cNvPr id="45" name="Text 31"/>
          <p:cNvSpPr/>
          <p:nvPr/>
        </p:nvSpPr>
        <p:spPr>
          <a:xfrm>
            <a:off x="5015255" y="4561814"/>
            <a:ext cx="738266" cy="23865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solidFill>
              <a:srgbClr val="FFFFFF">
                <a:alpha val="0"/>
              </a:srgbClr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위반 사례</a:t>
            </a:r>
            <a:endParaRPr lang="en-US" sz="1000" dirty="0"/>
          </a:p>
        </p:txBody>
      </p:sp>
      <p:sp>
        <p:nvSpPr>
          <p:cNvPr id="46" name="Text 32"/>
          <p:cNvSpPr txBox="1"/>
          <p:nvPr/>
        </p:nvSpPr>
        <p:spPr>
          <a:xfrm>
            <a:off x="4943932" y="4881744"/>
            <a:ext cx="3507867" cy="124694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공직자등이</a:t>
            </a:r>
            <a:r>
              <a:rPr lang="en-US" sz="16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 계약업체 직원 </a:t>
            </a:r>
            <a:r>
              <a:rPr lang="en-US" sz="1600" b="1" dirty="0" err="1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B로부터</a:t>
            </a:r>
            <a:r>
              <a:rPr lang="en-US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</a:p>
          <a:p>
            <a:r>
              <a:rPr lang="en-US" sz="1600" b="1" dirty="0" err="1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계약과</a:t>
            </a:r>
            <a:r>
              <a:rPr lang="en-US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600" b="1" dirty="0" err="1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관련하여</a:t>
            </a:r>
            <a:r>
              <a:rPr lang="en-US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altLang="ko-KR" sz="1600" b="1" dirty="0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100만원 </a:t>
            </a:r>
            <a:r>
              <a:rPr lang="en-US" altLang="ko-KR" sz="1600" b="1" dirty="0" err="1">
                <a:solidFill>
                  <a:srgbClr val="11182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상품권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을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수수</a:t>
            </a:r>
            <a:r>
              <a:rPr lang="ko-KR" altLang="en-US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했다고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ko-KR" altLang="en-US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공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직자등과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직원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B에게는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과태료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부과를</a:t>
            </a:r>
            <a:r>
              <a:rPr lang="en-US" altLang="ko-KR" sz="16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 </a:t>
            </a:r>
            <a:r>
              <a:rPr lang="en-US" altLang="ko-KR" sz="1600" dirty="0" err="1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요청했으나</a:t>
            </a:r>
            <a:r>
              <a:rPr lang="en-US" altLang="ko-KR" sz="1300" dirty="0">
                <a:solidFill>
                  <a:srgbClr val="4B5563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, </a:t>
            </a:r>
          </a:p>
          <a:p>
            <a:r>
              <a:rPr lang="en-US" altLang="ko-KR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 </a:t>
            </a:r>
            <a:r>
              <a:rPr lang="en-US" altLang="ko-KR" sz="1600" b="1" dirty="0" err="1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계약업체</a:t>
            </a:r>
            <a:r>
              <a:rPr lang="en-US" altLang="ko-KR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</a:t>
            </a:r>
            <a:r>
              <a:rPr lang="en-US" altLang="ko-KR" sz="1600" b="1" dirty="0" err="1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법인</a:t>
            </a:r>
            <a:r>
              <a:rPr lang="en-US" altLang="ko-KR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)</a:t>
            </a:r>
            <a:r>
              <a:rPr lang="en-US" altLang="ko-KR" sz="1600" dirty="0">
                <a:solidFill>
                  <a:srgbClr val="FF0000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에 </a:t>
            </a:r>
            <a:r>
              <a:rPr lang="en-US" altLang="ko-KR" sz="1600" dirty="0" err="1">
                <a:solidFill>
                  <a:srgbClr val="FF0000"/>
                </a:solidFill>
                <a:latin typeface="Noto Sans KR Medium" panose="020B0200000000000000" pitchFamily="50" charset="-127"/>
                <a:ea typeface="Noto Sans KR Medium" panose="020B0200000000000000" pitchFamily="50" charset="-127"/>
                <a:cs typeface="Noto Sans KR" pitchFamily="34" charset="-120"/>
              </a:rPr>
              <a:t>대한</a:t>
            </a:r>
            <a:r>
              <a:rPr lang="en-US" altLang="ko-KR" sz="1600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</a:p>
          <a:p>
            <a:r>
              <a:rPr lang="en-US" altLang="ko-KR" sz="1600" b="1" dirty="0" err="1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과태료</a:t>
            </a:r>
            <a:r>
              <a:rPr lang="en-US" altLang="ko-KR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altLang="ko-KR" sz="1600" b="1" dirty="0" err="1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부과</a:t>
            </a:r>
            <a:r>
              <a:rPr lang="en-US" altLang="ko-KR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altLang="ko-KR" sz="1600" b="1" dirty="0" err="1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요청</a:t>
            </a:r>
            <a:r>
              <a:rPr lang="en-US" altLang="ko-KR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ko-KR" altLang="en-US" sz="1600" b="1" dirty="0">
                <a:solidFill>
                  <a:srgbClr val="FF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누락</a:t>
            </a:r>
            <a:r>
              <a:rPr lang="en-US" altLang="ko-KR" sz="13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. </a:t>
            </a:r>
            <a:endParaRPr lang="en-US" altLang="ko-KR" sz="1300" dirty="0"/>
          </a:p>
        </p:txBody>
      </p:sp>
      <p:sp>
        <p:nvSpPr>
          <p:cNvPr id="49" name="Text 35"/>
          <p:cNvSpPr txBox="1"/>
          <p:nvPr/>
        </p:nvSpPr>
        <p:spPr>
          <a:xfrm>
            <a:off x="8733663" y="6462065"/>
            <a:ext cx="185852" cy="2103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kern="0" spc="38" dirty="0">
                <a:solidFill>
                  <a:srgbClr val="FFFFFF">
                    <a:alpha val="80000"/>
                  </a:srgbClr>
                </a:solidFill>
                <a:latin typeface="+mn-ea"/>
              </a:rPr>
              <a:t>36</a:t>
            </a:r>
            <a:endParaRPr lang="en-US" sz="10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03396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4">
            <a:extLst>
              <a:ext uri="{FF2B5EF4-FFF2-40B4-BE49-F238E27FC236}">
                <a16:creationId xmlns:a16="http://schemas.microsoft.com/office/drawing/2014/main" id="{457C5068-9F38-4F55-AB7A-FB9B5C6470D7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2794CC79-4244-430B-AA50-EE801378FB6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8" name="직각 삼각형 77">
              <a:extLst>
                <a:ext uri="{FF2B5EF4-FFF2-40B4-BE49-F238E27FC236}">
                  <a16:creationId xmlns:a16="http://schemas.microsoft.com/office/drawing/2014/main" id="{0A54518E-D3C8-4CA4-B34C-40FBDB5ECE8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9" name="직각 삼각형 78">
              <a:extLst>
                <a:ext uri="{FF2B5EF4-FFF2-40B4-BE49-F238E27FC236}">
                  <a16:creationId xmlns:a16="http://schemas.microsoft.com/office/drawing/2014/main" id="{A8AC3585-F0B8-4367-B38D-A2AD2C74748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81" name="직선 연결선 80">
              <a:extLst>
                <a:ext uri="{FF2B5EF4-FFF2-40B4-BE49-F238E27FC236}">
                  <a16:creationId xmlns:a16="http://schemas.microsoft.com/office/drawing/2014/main" id="{A35F0914-AD70-45C6-B4B7-C18F9497852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81">
              <a:extLst>
                <a:ext uri="{FF2B5EF4-FFF2-40B4-BE49-F238E27FC236}">
                  <a16:creationId xmlns:a16="http://schemas.microsoft.com/office/drawing/2014/main" id="{E8D92DDD-9166-418B-A2D8-E4D8EB015091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83" name="직사각형 82">
                <a:extLst>
                  <a:ext uri="{FF2B5EF4-FFF2-40B4-BE49-F238E27FC236}">
                    <a16:creationId xmlns:a16="http://schemas.microsoft.com/office/drawing/2014/main" id="{CD583EF5-83F9-401B-B254-DA9EB1835EC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4" name="직사각형 83">
                <a:extLst>
                  <a:ext uri="{FF2B5EF4-FFF2-40B4-BE49-F238E27FC236}">
                    <a16:creationId xmlns:a16="http://schemas.microsoft.com/office/drawing/2014/main" id="{BA8DF580-AE47-42E8-BDF6-2176A6024A24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9A273A1F-4DBD-4DCE-8A67-C47CFF98A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51</a:t>
            </a:fld>
            <a:endParaRPr lang="ko-KR" altLang="en-US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1A713690-5DE3-4C9B-B918-C4B6941513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" t="16270" r="86047" b="15066"/>
          <a:stretch/>
        </p:blipFill>
        <p:spPr>
          <a:xfrm flipH="1">
            <a:off x="4608978" y="808038"/>
            <a:ext cx="441769" cy="5726112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210E69DC-CBA7-4558-B04E-F543F9BABB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" t="16270" r="86047" b="15066"/>
          <a:stretch/>
        </p:blipFill>
        <p:spPr>
          <a:xfrm rot="16200000" flipH="1">
            <a:off x="4283663" y="4993668"/>
            <a:ext cx="522884" cy="214077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CCC2750-CCFA-468E-8BF3-90E3F43F5E2F}"/>
              </a:ext>
            </a:extLst>
          </p:cNvPr>
          <p:cNvSpPr txBox="1"/>
          <p:nvPr/>
        </p:nvSpPr>
        <p:spPr>
          <a:xfrm>
            <a:off x="292648" y="260287"/>
            <a:ext cx="817003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안내사항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상담 및 교육 활용 자료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42ACFC4-3E30-48EB-8D65-53614FE10FFD}"/>
              </a:ext>
            </a:extLst>
          </p:cNvPr>
          <p:cNvSpPr/>
          <p:nvPr/>
        </p:nvSpPr>
        <p:spPr>
          <a:xfrm>
            <a:off x="5370479" y="1300422"/>
            <a:ext cx="31838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청탁금지법 통합검색</a:t>
            </a:r>
            <a:endParaRPr lang="en-US" altLang="ko-KR" b="1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 </a:t>
            </a:r>
            <a:r>
              <a:rPr lang="ko-KR" altLang="en-US" sz="1400" b="1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청렴포털</a:t>
            </a:r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우측하단 배너</a:t>
            </a:r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b="1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B2C9F26D-1CEE-4512-9CFF-C466F90CD0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2" y="2078186"/>
            <a:ext cx="4173650" cy="3796829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60698708-1184-46DD-9836-B1E0874EC1D2}"/>
              </a:ext>
            </a:extLst>
          </p:cNvPr>
          <p:cNvSpPr/>
          <p:nvPr/>
        </p:nvSpPr>
        <p:spPr>
          <a:xfrm>
            <a:off x="756907" y="1295513"/>
            <a:ext cx="31838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국민권익위원회 홈페이지</a:t>
            </a:r>
            <a:endParaRPr lang="en-US" altLang="ko-KR" b="1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/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정책정보</a:t>
            </a:r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59E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부패방지 자료실</a:t>
            </a:r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FF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b="1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26" name="그림 25" descr="권익위홈페이지_2_0.png">
            <a:extLst>
              <a:ext uri="{FF2B5EF4-FFF2-40B4-BE49-F238E27FC236}">
                <a16:creationId xmlns:a16="http://schemas.microsoft.com/office/drawing/2014/main" id="{95FD9EB0-BFD2-41B3-A132-1862AEFDE54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5300" y="2096826"/>
            <a:ext cx="4004779" cy="3768670"/>
          </a:xfrm>
          <a:prstGeom prst="rect">
            <a:avLst/>
          </a:prstGeom>
        </p:spPr>
      </p:pic>
      <p:sp>
        <p:nvSpPr>
          <p:cNvPr id="18" name="액자 17">
            <a:extLst>
              <a:ext uri="{FF2B5EF4-FFF2-40B4-BE49-F238E27FC236}">
                <a16:creationId xmlns:a16="http://schemas.microsoft.com/office/drawing/2014/main" id="{987628E6-567D-4A75-AAF7-DF509C88120B}"/>
              </a:ext>
            </a:extLst>
          </p:cNvPr>
          <p:cNvSpPr/>
          <p:nvPr/>
        </p:nvSpPr>
        <p:spPr>
          <a:xfrm>
            <a:off x="7749309" y="5440218"/>
            <a:ext cx="1017100" cy="434797"/>
          </a:xfrm>
          <a:prstGeom prst="fram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720047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46">
            <a:extLst>
              <a:ext uri="{FF2B5EF4-FFF2-40B4-BE49-F238E27FC236}">
                <a16:creationId xmlns:a16="http://schemas.microsoft.com/office/drawing/2014/main" id="{9EBFB454-BFC6-471B-B580-63EABCF16F7F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60" name="직사각형 59">
              <a:extLst>
                <a:ext uri="{FF2B5EF4-FFF2-40B4-BE49-F238E27FC236}">
                  <a16:creationId xmlns:a16="http://schemas.microsoft.com/office/drawing/2014/main" id="{78FE8DA5-365F-4586-9832-CF81FEDA05FB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직각 삼각형 61">
              <a:extLst>
                <a:ext uri="{FF2B5EF4-FFF2-40B4-BE49-F238E27FC236}">
                  <a16:creationId xmlns:a16="http://schemas.microsoft.com/office/drawing/2014/main" id="{CC2CAF5C-3E56-4D88-A90F-599AF00DA04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3" name="직각 삼각형 62">
              <a:extLst>
                <a:ext uri="{FF2B5EF4-FFF2-40B4-BE49-F238E27FC236}">
                  <a16:creationId xmlns:a16="http://schemas.microsoft.com/office/drawing/2014/main" id="{1614793A-58D0-458B-B92F-9C77B6E40847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5" name="직선 연결선 64">
              <a:extLst>
                <a:ext uri="{FF2B5EF4-FFF2-40B4-BE49-F238E27FC236}">
                  <a16:creationId xmlns:a16="http://schemas.microsoft.com/office/drawing/2014/main" id="{DAD7A4BB-829B-4CD9-A44F-504BF10C1F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65">
              <a:extLst>
                <a:ext uri="{FF2B5EF4-FFF2-40B4-BE49-F238E27FC236}">
                  <a16:creationId xmlns:a16="http://schemas.microsoft.com/office/drawing/2014/main" id="{5F1778E1-9451-4382-9694-F420FE8DA29A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FE43FE00-ADF4-4A73-8CE3-DD0F859F0BF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8" name="직사각형 67">
                <a:extLst>
                  <a:ext uri="{FF2B5EF4-FFF2-40B4-BE49-F238E27FC236}">
                    <a16:creationId xmlns:a16="http://schemas.microsoft.com/office/drawing/2014/main" id="{DAC22ADC-BFA8-45F7-A9EB-BE5C02EAB40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3870E1B0-C137-4162-AA29-033B57660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52</a:t>
            </a:fld>
            <a:endParaRPr lang="ko-KR" altLang="en-US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4133851" y="1251347"/>
            <a:ext cx="459105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국민권익위원회 청탁금지해석과</a:t>
            </a:r>
            <a:r>
              <a:rPr lang="en-US" altLang="ko-KR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-386</a:t>
            </a:r>
            <a:r>
              <a:rPr lang="ko-KR" altLang="en-US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호</a:t>
            </a:r>
            <a:r>
              <a:rPr lang="en-US" altLang="ko-KR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(2018.3.8.) </a:t>
            </a:r>
            <a:r>
              <a:rPr lang="ko-KR" altLang="en-US" sz="16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관련</a:t>
            </a:r>
            <a:endParaRPr lang="ko-KR" altLang="en-US" sz="24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139700" algn="ctr" rotWithShape="0">
                  <a:prstClr val="black">
                    <a:alpha val="19000"/>
                  </a:prst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84ADAA2E-22A1-41DD-8FDC-C736332C6A1B}"/>
              </a:ext>
            </a:extLst>
          </p:cNvPr>
          <p:cNvGrpSpPr/>
          <p:nvPr/>
        </p:nvGrpSpPr>
        <p:grpSpPr>
          <a:xfrm>
            <a:off x="738410" y="1414658"/>
            <a:ext cx="2740439" cy="1138043"/>
            <a:chOff x="479329" y="1833758"/>
            <a:chExt cx="2376000" cy="1138043"/>
          </a:xfrm>
        </p:grpSpPr>
        <p:sp>
          <p:nvSpPr>
            <p:cNvPr id="48" name="사각형: 둥근 모서리 50">
              <a:extLst>
                <a:ext uri="{FF2B5EF4-FFF2-40B4-BE49-F238E27FC236}">
                  <a16:creationId xmlns:a16="http://schemas.microsoft.com/office/drawing/2014/main" id="{3C1869EA-FF9D-477B-A572-3E3AFB8788A2}"/>
                </a:ext>
              </a:extLst>
            </p:cNvPr>
            <p:cNvSpPr/>
            <p:nvPr/>
          </p:nvSpPr>
          <p:spPr>
            <a:xfrm>
              <a:off x="483272" y="2009775"/>
              <a:ext cx="2370129" cy="962026"/>
            </a:xfrm>
            <a:prstGeom prst="roundRect">
              <a:avLst>
                <a:gd name="adj" fmla="val 17450"/>
              </a:avLst>
            </a:prstGeom>
            <a:solidFill>
              <a:srgbClr val="DFDDDD"/>
            </a:solidFill>
          </p:spPr>
          <p:txBody>
            <a:bodyPr wrap="square" lIns="144000" tIns="216000" rIns="144000" bIns="36000" anchor="ctr">
              <a:noAutofit/>
            </a:bodyPr>
            <a:lstStyle/>
            <a:p>
              <a:pPr marL="171450" indent="-171450" defTabSz="914400" fontAlgn="base">
                <a:spcAft>
                  <a:spcPts val="300"/>
                </a:spcAft>
              </a:pPr>
              <a:endParaRPr lang="ko-KR" altLang="en-US" sz="1600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0" name="사각형: 둥근 위쪽 모서리 51">
              <a:extLst>
                <a:ext uri="{FF2B5EF4-FFF2-40B4-BE49-F238E27FC236}">
                  <a16:creationId xmlns:a16="http://schemas.microsoft.com/office/drawing/2014/main" id="{26C04AC2-F946-4D41-86EA-A3EFB7CFD1D8}"/>
                </a:ext>
              </a:extLst>
            </p:cNvPr>
            <p:cNvSpPr/>
            <p:nvPr/>
          </p:nvSpPr>
          <p:spPr>
            <a:xfrm>
              <a:off x="479329" y="1833758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lIns="144000" tIns="36000" rIns="144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단계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자체 해결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</p:txBody>
        </p:sp>
      </p:grpSp>
      <p:pic>
        <p:nvPicPr>
          <p:cNvPr id="47" name="그림 46">
            <a:extLst>
              <a:ext uri="{FF2B5EF4-FFF2-40B4-BE49-F238E27FC236}">
                <a16:creationId xmlns:a16="http://schemas.microsoft.com/office/drawing/2014/main" id="{BEE2A617-6B24-4C8D-BD87-F725D1A99B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23" t="16270" r="86047" b="15066"/>
          <a:stretch/>
        </p:blipFill>
        <p:spPr>
          <a:xfrm>
            <a:off x="1657349" y="1819274"/>
            <a:ext cx="95251" cy="704851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790575" y="1952625"/>
            <a:ext cx="8797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 defTabSz="914400" fontAlgn="base">
              <a:spcAft>
                <a:spcPts val="300"/>
              </a:spcAft>
            </a:pPr>
            <a:r>
              <a:rPr lang="ko-KR" altLang="en-US" sz="1600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사안발생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885950" y="1828800"/>
            <a:ext cx="1401025" cy="6232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 algn="ctr" defTabSz="914400" fontAlgn="base">
              <a:spcAft>
                <a:spcPts val="300"/>
              </a:spcAft>
            </a:pPr>
            <a:r>
              <a:rPr lang="ko-KR" altLang="en-US" sz="1600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업무담당자 </a:t>
            </a:r>
            <a:endParaRPr lang="en-US" altLang="ko-KR" sz="1600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206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1450" indent="-171450" algn="ctr" defTabSz="914400" fontAlgn="base">
              <a:spcAft>
                <a:spcPts val="300"/>
              </a:spcAft>
            </a:pPr>
            <a:r>
              <a:rPr lang="ko-KR" altLang="en-US" sz="1600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청탁방지담당관</a:t>
            </a:r>
          </a:p>
        </p:txBody>
      </p:sp>
      <p:sp>
        <p:nvSpPr>
          <p:cNvPr id="51" name="화살표: 오른쪽 81">
            <a:extLst>
              <a:ext uri="{FF2B5EF4-FFF2-40B4-BE49-F238E27FC236}">
                <a16:creationId xmlns:a16="http://schemas.microsoft.com/office/drawing/2014/main" id="{ED7CF5D5-09E6-4CE8-B27B-042B8AFF56B0}"/>
              </a:ext>
            </a:extLst>
          </p:cNvPr>
          <p:cNvSpPr/>
          <p:nvPr/>
        </p:nvSpPr>
        <p:spPr>
          <a:xfrm rot="5400000">
            <a:off x="1938664" y="2226940"/>
            <a:ext cx="219329" cy="1099456"/>
          </a:xfrm>
          <a:prstGeom prst="rightArrow">
            <a:avLst>
              <a:gd name="adj1" fmla="val 70590"/>
              <a:gd name="adj2" fmla="val 50000"/>
            </a:avLst>
          </a:prstGeom>
          <a:gradFill flip="none" rotWithShape="1">
            <a:gsLst>
              <a:gs pos="95000">
                <a:schemeClr val="accent1">
                  <a:lumMod val="75000"/>
                </a:schemeClr>
              </a:gs>
              <a:gs pos="0">
                <a:schemeClr val="bg1">
                  <a:lumMod val="9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6" name="그룹 4">
            <a:extLst>
              <a:ext uri="{FF2B5EF4-FFF2-40B4-BE49-F238E27FC236}">
                <a16:creationId xmlns:a16="http://schemas.microsoft.com/office/drawing/2014/main" id="{84ADAA2E-22A1-41DD-8FDC-C736332C6A1B}"/>
              </a:ext>
            </a:extLst>
          </p:cNvPr>
          <p:cNvGrpSpPr/>
          <p:nvPr/>
        </p:nvGrpSpPr>
        <p:grpSpPr>
          <a:xfrm>
            <a:off x="738362" y="2967234"/>
            <a:ext cx="2726247" cy="1366641"/>
            <a:chOff x="479329" y="1833758"/>
            <a:chExt cx="2376000" cy="1366641"/>
          </a:xfrm>
        </p:grpSpPr>
        <p:sp>
          <p:nvSpPr>
            <p:cNvPr id="54" name="사각형: 둥근 모서리 50">
              <a:extLst>
                <a:ext uri="{FF2B5EF4-FFF2-40B4-BE49-F238E27FC236}">
                  <a16:creationId xmlns:a16="http://schemas.microsoft.com/office/drawing/2014/main" id="{3C1869EA-FF9D-477B-A572-3E3AFB8788A2}"/>
                </a:ext>
              </a:extLst>
            </p:cNvPr>
            <p:cNvSpPr/>
            <p:nvPr/>
          </p:nvSpPr>
          <p:spPr>
            <a:xfrm>
              <a:off x="483327" y="2009774"/>
              <a:ext cx="2370023" cy="1190625"/>
            </a:xfrm>
            <a:prstGeom prst="roundRect">
              <a:avLst>
                <a:gd name="adj" fmla="val 17450"/>
              </a:avLst>
            </a:prstGeom>
            <a:solidFill>
              <a:srgbClr val="DFDDDD"/>
            </a:solidFill>
          </p:spPr>
          <p:txBody>
            <a:bodyPr wrap="square" lIns="144000" tIns="216000" rIns="144000" bIns="36000" anchor="ctr">
              <a:noAutofit/>
            </a:bodyPr>
            <a:lstStyle/>
            <a:p>
              <a:pPr marL="171450" indent="-171450" defTabSz="914400" fontAlgn="base">
                <a:spcAft>
                  <a:spcPts val="300"/>
                </a:spcAft>
              </a:pPr>
              <a:endParaRPr lang="ko-KR" altLang="en-US" sz="1600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5" name="사각형: 둥근 위쪽 모서리 51">
              <a:extLst>
                <a:ext uri="{FF2B5EF4-FFF2-40B4-BE49-F238E27FC236}">
                  <a16:creationId xmlns:a16="http://schemas.microsoft.com/office/drawing/2014/main" id="{26C04AC2-F946-4D41-86EA-A3EFB7CFD1D8}"/>
                </a:ext>
              </a:extLst>
            </p:cNvPr>
            <p:cNvSpPr/>
            <p:nvPr/>
          </p:nvSpPr>
          <p:spPr>
            <a:xfrm>
              <a:off x="479329" y="1833758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lIns="144000" tIns="36000" rIns="144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단계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유권해석 요청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819150" y="3429001"/>
            <a:ext cx="2571750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ctr" defTabSz="914400" fontAlgn="base">
              <a:spcAft>
                <a:spcPts val="300"/>
              </a:spcAft>
            </a:pPr>
            <a:r>
              <a:rPr lang="ko-KR" altLang="en-US" sz="1600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청탁방지담당관 의견 검토 첨부</a:t>
            </a:r>
            <a:endParaRPr lang="en-US" altLang="ko-KR" sz="1600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1450" indent="-171450" algn="ctr" defTabSz="914400" fontAlgn="base">
              <a:spcAft>
                <a:spcPts val="300"/>
              </a:spcAft>
            </a:pPr>
            <a:endParaRPr lang="en-US" altLang="ko-KR" sz="1050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1450" indent="-171450" algn="ctr" defTabSz="914400" fontAlgn="base">
              <a:spcAft>
                <a:spcPts val="300"/>
              </a:spcAft>
            </a:pPr>
            <a:r>
              <a:rPr lang="ko-KR" altLang="en-US" sz="1600" b="1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기관별 청탁방지담당관</a:t>
            </a:r>
          </a:p>
        </p:txBody>
      </p:sp>
      <p:sp>
        <p:nvSpPr>
          <p:cNvPr id="59" name="화살표: 오른쪽 81">
            <a:extLst>
              <a:ext uri="{FF2B5EF4-FFF2-40B4-BE49-F238E27FC236}">
                <a16:creationId xmlns:a16="http://schemas.microsoft.com/office/drawing/2014/main" id="{ED7CF5D5-09E6-4CE8-B27B-042B8AFF56B0}"/>
              </a:ext>
            </a:extLst>
          </p:cNvPr>
          <p:cNvSpPr/>
          <p:nvPr/>
        </p:nvSpPr>
        <p:spPr>
          <a:xfrm rot="5400000">
            <a:off x="1938664" y="4008115"/>
            <a:ext cx="219329" cy="1099456"/>
          </a:xfrm>
          <a:prstGeom prst="rightArrow">
            <a:avLst>
              <a:gd name="adj1" fmla="val 70590"/>
              <a:gd name="adj2" fmla="val 50000"/>
            </a:avLst>
          </a:prstGeom>
          <a:gradFill flip="none" rotWithShape="1">
            <a:gsLst>
              <a:gs pos="95000">
                <a:schemeClr val="accent1">
                  <a:lumMod val="75000"/>
                </a:schemeClr>
              </a:gs>
              <a:gs pos="0">
                <a:schemeClr val="bg1">
                  <a:lumMod val="9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74" name="그림 73">
            <a:extLst>
              <a:ext uri="{FF2B5EF4-FFF2-40B4-BE49-F238E27FC236}">
                <a16:creationId xmlns:a16="http://schemas.microsoft.com/office/drawing/2014/main" id="{BEE2A617-6B24-4C8D-BD87-F725D1A99B3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23" t="16270" r="86047" b="15066"/>
          <a:stretch/>
        </p:blipFill>
        <p:spPr>
          <a:xfrm rot="5400000">
            <a:off x="2057399" y="2486030"/>
            <a:ext cx="142875" cy="2581276"/>
          </a:xfrm>
          <a:prstGeom prst="rect">
            <a:avLst/>
          </a:prstGeom>
        </p:spPr>
      </p:pic>
      <p:grpSp>
        <p:nvGrpSpPr>
          <p:cNvPr id="7" name="그룹 4">
            <a:extLst>
              <a:ext uri="{FF2B5EF4-FFF2-40B4-BE49-F238E27FC236}">
                <a16:creationId xmlns:a16="http://schemas.microsoft.com/office/drawing/2014/main" id="{84ADAA2E-22A1-41DD-8FDC-C736332C6A1B}"/>
              </a:ext>
            </a:extLst>
          </p:cNvPr>
          <p:cNvGrpSpPr/>
          <p:nvPr/>
        </p:nvGrpSpPr>
        <p:grpSpPr>
          <a:xfrm>
            <a:off x="738362" y="4748409"/>
            <a:ext cx="2726247" cy="1366641"/>
            <a:chOff x="479329" y="1833758"/>
            <a:chExt cx="2376000" cy="1366641"/>
          </a:xfrm>
        </p:grpSpPr>
        <p:sp>
          <p:nvSpPr>
            <p:cNvPr id="78" name="사각형: 둥근 모서리 50">
              <a:extLst>
                <a:ext uri="{FF2B5EF4-FFF2-40B4-BE49-F238E27FC236}">
                  <a16:creationId xmlns:a16="http://schemas.microsoft.com/office/drawing/2014/main" id="{3C1869EA-FF9D-477B-A572-3E3AFB8788A2}"/>
                </a:ext>
              </a:extLst>
            </p:cNvPr>
            <p:cNvSpPr/>
            <p:nvPr/>
          </p:nvSpPr>
          <p:spPr>
            <a:xfrm>
              <a:off x="483327" y="2009774"/>
              <a:ext cx="2370023" cy="1190625"/>
            </a:xfrm>
            <a:prstGeom prst="roundRect">
              <a:avLst>
                <a:gd name="adj" fmla="val 17450"/>
              </a:avLst>
            </a:prstGeom>
            <a:solidFill>
              <a:srgbClr val="DFDDDD"/>
            </a:solidFill>
          </p:spPr>
          <p:txBody>
            <a:bodyPr wrap="square" lIns="144000" tIns="216000" rIns="144000" bIns="36000" anchor="ctr">
              <a:noAutofit/>
            </a:bodyPr>
            <a:lstStyle/>
            <a:p>
              <a:pPr marL="171450" indent="-171450" defTabSz="914400" fontAlgn="base">
                <a:spcAft>
                  <a:spcPts val="300"/>
                </a:spcAft>
              </a:pPr>
              <a:endParaRPr lang="ko-KR" altLang="en-US" sz="1600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9" name="사각형: 둥근 위쪽 모서리 51">
              <a:extLst>
                <a:ext uri="{FF2B5EF4-FFF2-40B4-BE49-F238E27FC236}">
                  <a16:creationId xmlns:a16="http://schemas.microsoft.com/office/drawing/2014/main" id="{26C04AC2-F946-4D41-86EA-A3EFB7CFD1D8}"/>
                </a:ext>
              </a:extLst>
            </p:cNvPr>
            <p:cNvSpPr/>
            <p:nvPr/>
          </p:nvSpPr>
          <p:spPr>
            <a:xfrm>
              <a:off x="479329" y="1833758"/>
              <a:ext cx="2376000" cy="389508"/>
            </a:xfrm>
            <a:prstGeom prst="round2SameRect">
              <a:avLst>
                <a:gd name="adj1" fmla="val 32319"/>
                <a:gd name="adj2" fmla="val 0"/>
              </a:avLst>
            </a:prstGeom>
            <a:solidFill>
              <a:srgbClr val="C00000"/>
            </a:solidFill>
          </p:spPr>
          <p:txBody>
            <a:bodyPr wrap="square" lIns="144000" tIns="36000" rIns="144000" bIns="36000" anchor="ctr">
              <a:noAutofit/>
            </a:bodyPr>
            <a:lstStyle/>
            <a:p>
              <a:pPr algn="ctr" defTabSz="914400" fontAlgn="base">
                <a:spcAft>
                  <a:spcPts val="300"/>
                </a:spcAft>
              </a:pP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3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단계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유권해석</a:t>
              </a:r>
              <a:r>
                <a:rPr lang="en-US" altLang="ko-KR" sz="1400" b="1" kern="0" spc="-7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</p:txBody>
        </p:sp>
      </p:grpSp>
      <p:sp>
        <p:nvSpPr>
          <p:cNvPr id="80" name="TextBox 79"/>
          <p:cNvSpPr txBox="1"/>
          <p:nvPr/>
        </p:nvSpPr>
        <p:spPr>
          <a:xfrm>
            <a:off x="819150" y="5210176"/>
            <a:ext cx="2571750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ctr" defTabSz="914400" fontAlgn="base">
              <a:spcAft>
                <a:spcPts val="300"/>
              </a:spcAft>
            </a:pPr>
            <a:r>
              <a:rPr lang="ko-KR" altLang="en-US" sz="1600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사실관계 기반 유권 해석</a:t>
            </a:r>
            <a:endParaRPr lang="en-US" altLang="ko-KR" sz="1600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1450" indent="-171450" algn="ctr" defTabSz="914400" fontAlgn="base">
              <a:spcAft>
                <a:spcPts val="300"/>
              </a:spcAft>
            </a:pPr>
            <a:endParaRPr lang="en-US" altLang="ko-KR" sz="1050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1450" indent="-171450" algn="ctr" defTabSz="914400" fontAlgn="base">
              <a:spcAft>
                <a:spcPts val="300"/>
              </a:spcAft>
            </a:pPr>
            <a:r>
              <a:rPr lang="ko-KR" altLang="en-US" sz="1600" kern="0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국민권익위</a:t>
            </a:r>
            <a:r>
              <a:rPr lang="ko-KR" altLang="en-US" sz="1600" kern="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kern="0" spc="-7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청탁금지제도과</a:t>
            </a:r>
            <a:endParaRPr lang="en-US" altLang="ko-KR" sz="1600" kern="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206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81" name="그림 80">
            <a:extLst>
              <a:ext uri="{FF2B5EF4-FFF2-40B4-BE49-F238E27FC236}">
                <a16:creationId xmlns:a16="http://schemas.microsoft.com/office/drawing/2014/main" id="{BEE2A617-6B24-4C8D-BD87-F725D1A99B3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23" t="16270" r="86047" b="15066"/>
          <a:stretch/>
        </p:blipFill>
        <p:spPr>
          <a:xfrm rot="5400000">
            <a:off x="2057399" y="4267205"/>
            <a:ext cx="142875" cy="2581276"/>
          </a:xfrm>
          <a:prstGeom prst="rect">
            <a:avLst/>
          </a:prstGeom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0075" y="1624013"/>
            <a:ext cx="405765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5CCC2750-CCFA-468E-8BF3-90E3F43F5E2F}"/>
              </a:ext>
            </a:extLst>
          </p:cNvPr>
          <p:cNvSpPr txBox="1"/>
          <p:nvPr/>
        </p:nvSpPr>
        <p:spPr>
          <a:xfrm>
            <a:off x="292648" y="260287"/>
            <a:ext cx="817003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협조사항 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|</a:t>
            </a:r>
            <a:r>
              <a:rPr lang="en-US" altLang="ko-KR" sz="20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2900" b="1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+mj-ea"/>
                <a:ea typeface="+mj-ea"/>
              </a:rPr>
              <a:t>유권해석 요청 창구 일원화</a:t>
            </a:r>
          </a:p>
        </p:txBody>
      </p:sp>
    </p:spTree>
    <p:extLst>
      <p:ext uri="{BB962C8B-B14F-4D97-AF65-F5344CB8AC3E}">
        <p14:creationId xmlns:p14="http://schemas.microsoft.com/office/powerpoint/2010/main" val="50975165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>
            <a:extLst>
              <a:ext uri="{FF2B5EF4-FFF2-40B4-BE49-F238E27FC236}">
                <a16:creationId xmlns:a16="http://schemas.microsoft.com/office/drawing/2014/main" id="{209DAE26-5515-42EF-80D0-0ADC3FDED3C1}"/>
              </a:ext>
            </a:extLst>
          </p:cNvPr>
          <p:cNvSpPr/>
          <p:nvPr/>
        </p:nvSpPr>
        <p:spPr>
          <a:xfrm flipV="1">
            <a:off x="2" y="1036472"/>
            <a:ext cx="9143998" cy="5316535"/>
          </a:xfrm>
          <a:prstGeom prst="rect">
            <a:avLst/>
          </a:prstGeom>
          <a:gradFill flip="none" rotWithShape="1">
            <a:gsLst>
              <a:gs pos="0">
                <a:srgbClr val="DAE3F3">
                  <a:lumMod val="85000"/>
                </a:srgbClr>
              </a:gs>
              <a:gs pos="86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221DBD59-F020-44A8-9D9A-270206B445A5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0BA2546-40F4-4F3A-B264-75678577844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  <a:shade val="67500"/>
                    <a:satMod val="115000"/>
                  </a:schemeClr>
                </a:gs>
                <a:gs pos="27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CB5F62B-1E7F-4342-9D0F-7B4293DF72F9}"/>
                </a:ext>
              </a:extLst>
            </p:cNvPr>
            <p:cNvSpPr txBox="1"/>
            <p:nvPr/>
          </p:nvSpPr>
          <p:spPr>
            <a:xfrm>
              <a:off x="292648" y="2704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협조사항 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</a:t>
              </a:r>
              <a:r>
                <a:rPr lang="en-US" altLang="ko-KR" sz="20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 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미래세대 청렴교육 의무화</a:t>
              </a:r>
            </a:p>
          </p:txBody>
        </p:sp>
        <p:sp>
          <p:nvSpPr>
            <p:cNvPr id="20" name="직각 삼각형 19">
              <a:extLst>
                <a:ext uri="{FF2B5EF4-FFF2-40B4-BE49-F238E27FC236}">
                  <a16:creationId xmlns:a16="http://schemas.microsoft.com/office/drawing/2014/main" id="{B0E0C70F-93D5-4097-B440-BFF1F69EE7B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id="{3BD0E1C7-4D40-4830-8CEB-66C1CB418E1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203864">
                    <a:lumMod val="92000"/>
                    <a:lumOff val="8000"/>
                  </a:srgbClr>
                </a:gs>
                <a:gs pos="68000">
                  <a:schemeClr val="bg1">
                    <a:alpha val="69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0EBC1945-515F-4661-93A7-9D2EF80323F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77849CEA-07B1-4BBC-959D-208C88EB2D4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id="{B52A6D1A-0251-4051-9DBA-80F8D19A54DF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rgbClr val="90C8D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id="{8FB8170F-B96E-43C6-B92C-70D1CCF81B70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57" name="사각형: 둥근 모서리 185">
            <a:extLst>
              <a:ext uri="{FF2B5EF4-FFF2-40B4-BE49-F238E27FC236}">
                <a16:creationId xmlns:a16="http://schemas.microsoft.com/office/drawing/2014/main" id="{8B0471A5-9A70-4712-BEF9-6A008B435C38}"/>
              </a:ext>
            </a:extLst>
          </p:cNvPr>
          <p:cNvSpPr/>
          <p:nvPr/>
        </p:nvSpPr>
        <p:spPr>
          <a:xfrm>
            <a:off x="971552" y="1306786"/>
            <a:ext cx="7249581" cy="540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◇ 초</a:t>
            </a:r>
            <a:r>
              <a:rPr lang="en-US" altLang="ko-KR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</a:t>
            </a:r>
            <a:r>
              <a:rPr lang="en-US" altLang="ko-KR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20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 및 대학생 대상 청렴교육 의무화를 위한 법적 근거 마련</a:t>
            </a:r>
            <a:endParaRPr lang="ko-KR" altLang="en-US" sz="2000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1" name="사각형: 둥근 모서리 185">
            <a:extLst>
              <a:ext uri="{FF2B5EF4-FFF2-40B4-BE49-F238E27FC236}">
                <a16:creationId xmlns:a16="http://schemas.microsoft.com/office/drawing/2014/main" id="{D776FFCB-E450-48B8-8E66-0AF1EB5F40A9}"/>
              </a:ext>
            </a:extLst>
          </p:cNvPr>
          <p:cNvSpPr/>
          <p:nvPr/>
        </p:nvSpPr>
        <p:spPr>
          <a:xfrm>
            <a:off x="385253" y="2556933"/>
            <a:ext cx="529700" cy="15917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주요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내용</a:t>
            </a:r>
          </a:p>
        </p:txBody>
      </p:sp>
      <p:sp>
        <p:nvSpPr>
          <p:cNvPr id="64" name="사각형: 둥근 모서리 185">
            <a:extLst>
              <a:ext uri="{FF2B5EF4-FFF2-40B4-BE49-F238E27FC236}">
                <a16:creationId xmlns:a16="http://schemas.microsoft.com/office/drawing/2014/main" id="{FE1C1F29-4A9B-4DE5-B2EC-18AABAEEBD1E}"/>
              </a:ext>
            </a:extLst>
          </p:cNvPr>
          <p:cNvSpPr/>
          <p:nvPr/>
        </p:nvSpPr>
        <p:spPr>
          <a:xfrm>
            <a:off x="932129" y="2085852"/>
            <a:ext cx="7279742" cy="267241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◇  </a:t>
            </a:r>
            <a:r>
              <a:rPr lang="ko-KR" altLang="en-US" sz="17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미래세대 청렴교육 의무화를 위한 </a:t>
            </a:r>
            <a:r>
              <a:rPr lang="en-US" altLang="ko-KR" sz="17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‘</a:t>
            </a:r>
            <a:r>
              <a:rPr lang="ko-KR" altLang="en-US" sz="17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부패방지권익위법</a:t>
            </a:r>
            <a:r>
              <a:rPr lang="en-US" altLang="ko-KR" sz="17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’ </a:t>
            </a:r>
            <a:r>
              <a:rPr lang="ko-KR" altLang="en-US" sz="17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개정</a:t>
            </a:r>
            <a:endParaRPr lang="en-US" altLang="ko-KR" sz="17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endParaRPr lang="en-US" altLang="ko-KR" sz="5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endParaRPr lang="en-US" altLang="ko-KR" sz="5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☞ 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미래세대가 </a:t>
            </a:r>
            <a:r>
              <a:rPr lang="ko-KR" altLang="en-US" sz="1600" b="1" spc="-80" dirty="0" err="1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어린시절부터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청렴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윤리 의식을 자연스럽게 습득할 수 있도록 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초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 및 대학생 대상 청렴교육 의무화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rgbClr val="0000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endParaRPr kumimoji="1" lang="en-US" altLang="ko-KR" sz="800" b="1" spc="-70" dirty="0">
              <a:ln>
                <a:solidFill>
                  <a:schemeClr val="bg1">
                    <a:lumMod val="95000"/>
                    <a:alpha val="0"/>
                  </a:schemeClr>
                </a:solidFill>
              </a:ln>
              <a:solidFill>
                <a:srgbClr val="0000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endParaRPr kumimoji="1" lang="en-US" altLang="ko-KR" sz="500" b="1" spc="-70" dirty="0">
              <a:ln>
                <a:solidFill>
                  <a:schemeClr val="bg1">
                    <a:lumMod val="95000"/>
                    <a:alpha val="0"/>
                  </a:schemeClr>
                </a:solidFill>
              </a:ln>
              <a:solidFill>
                <a:srgbClr val="0000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☞ (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초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1600" b="1" spc="-80" dirty="0" err="1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권익위가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청렴교육 교육과정 반영 요청 시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국가교육위원회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교육부장관 등은    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이를 반영해야 할 근거 마련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endParaRPr lang="en-US" altLang="ko-KR" sz="8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endParaRPr kumimoji="1" lang="en-US" altLang="ko-KR" sz="500" b="1" spc="-70" dirty="0">
              <a:ln>
                <a:solidFill>
                  <a:schemeClr val="bg1">
                    <a:lumMod val="95000"/>
                    <a:alpha val="0"/>
                  </a:schemeClr>
                </a:solidFill>
              </a:ln>
              <a:solidFill>
                <a:srgbClr val="0000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☞ (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  학  교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교육방식에 대해 대학 자율성 존중하되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 대학의 장에게 학생들을 대상으로 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 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rgbClr val="0000F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일정시간 이상 청렴교육 의무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실시토록 함</a:t>
            </a:r>
            <a:endParaRPr kumimoji="1" lang="en-US" altLang="ko-KR" sz="300" b="1" spc="-70" dirty="0">
              <a:ln>
                <a:solidFill>
                  <a:schemeClr val="bg1">
                    <a:lumMod val="95000"/>
                    <a:alpha val="0"/>
                  </a:schemeClr>
                </a:solidFill>
              </a:ln>
              <a:solidFill>
                <a:srgbClr val="0000F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83" name="사각형: 둥근 모서리 185">
            <a:extLst>
              <a:ext uri="{FF2B5EF4-FFF2-40B4-BE49-F238E27FC236}">
                <a16:creationId xmlns:a16="http://schemas.microsoft.com/office/drawing/2014/main" id="{D776FFCB-E450-48B8-8E66-0AF1EB5F40A9}"/>
              </a:ext>
            </a:extLst>
          </p:cNvPr>
          <p:cNvSpPr/>
          <p:nvPr/>
        </p:nvSpPr>
        <p:spPr>
          <a:xfrm>
            <a:off x="411691" y="1332052"/>
            <a:ext cx="529700" cy="48946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개요</a:t>
            </a:r>
          </a:p>
        </p:txBody>
      </p:sp>
      <p:sp>
        <p:nvSpPr>
          <p:cNvPr id="86" name="사각형: 둥근 모서리 185">
            <a:extLst>
              <a:ext uri="{FF2B5EF4-FFF2-40B4-BE49-F238E27FC236}">
                <a16:creationId xmlns:a16="http://schemas.microsoft.com/office/drawing/2014/main" id="{D776FFCB-E450-48B8-8E66-0AF1EB5F40A9}"/>
              </a:ext>
            </a:extLst>
          </p:cNvPr>
          <p:cNvSpPr/>
          <p:nvPr/>
        </p:nvSpPr>
        <p:spPr>
          <a:xfrm>
            <a:off x="384461" y="5013154"/>
            <a:ext cx="529700" cy="10489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dist="38100" dir="10800000" algn="r" rotWithShape="0">
              <a:schemeClr val="accent4">
                <a:lumMod val="60000"/>
                <a:lumOff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협조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사항</a:t>
            </a:r>
          </a:p>
        </p:txBody>
      </p:sp>
      <p:sp>
        <p:nvSpPr>
          <p:cNvPr id="87" name="사각형: 둥근 모서리 185">
            <a:extLst>
              <a:ext uri="{FF2B5EF4-FFF2-40B4-BE49-F238E27FC236}">
                <a16:creationId xmlns:a16="http://schemas.microsoft.com/office/drawing/2014/main" id="{FE1C1F29-4A9B-4DE5-B2EC-18AABAEEBD1E}"/>
              </a:ext>
            </a:extLst>
          </p:cNvPr>
          <p:cNvSpPr/>
          <p:nvPr/>
        </p:nvSpPr>
        <p:spPr>
          <a:xfrm>
            <a:off x="943862" y="4944533"/>
            <a:ext cx="7304960" cy="1219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14300" algn="l" rotWithShape="0">
              <a:prstClr val="black">
                <a:alpha val="2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◇ 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향후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교육 법적 근거 마련 시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각급 학교에서 미래세대 청렴교육 관련 교육계획 수립</a:t>
            </a: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defTabSz="314325">
              <a:buClr>
                <a:srgbClr val="EEECE1"/>
              </a:buClr>
              <a:tabLst>
                <a:tab pos="342900" algn="l"/>
              </a:tabLst>
            </a:pPr>
            <a:r>
              <a:rPr lang="en-US" altLang="ko-KR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   </a:t>
            </a:r>
            <a:r>
              <a:rPr lang="ko-KR" altLang="en-US" sz="1600" b="1" spc="-80" dirty="0">
                <a:ln>
                  <a:solidFill>
                    <a:schemeClr val="accent2">
                      <a:lumMod val="60000"/>
                      <a:lumOff val="4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 대상 청렴교육 실시 등 업무 협조 요청</a:t>
            </a:r>
            <a:endParaRPr lang="en-US" altLang="ko-KR" sz="1600" b="1" spc="-80" dirty="0">
              <a:ln>
                <a:solidFill>
                  <a:schemeClr val="accent2">
                    <a:lumMod val="60000"/>
                    <a:lumOff val="40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137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F39F5262-A725-4F8D-A803-38669F99E72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각 삼각형 11">
            <a:extLst>
              <a:ext uri="{FF2B5EF4-FFF2-40B4-BE49-F238E27FC236}">
                <a16:creationId xmlns:a16="http://schemas.microsoft.com/office/drawing/2014/main" id="{0F1BBFEE-6138-487C-8CBE-9843F6693DCB}"/>
              </a:ext>
            </a:extLst>
          </p:cNvPr>
          <p:cNvSpPr>
            <a:spLocks/>
          </p:cNvSpPr>
          <p:nvPr/>
        </p:nvSpPr>
        <p:spPr bwMode="auto">
          <a:xfrm rot="16200000" flipV="1">
            <a:off x="-1785598" y="1785597"/>
            <a:ext cx="6858000" cy="3286805"/>
          </a:xfrm>
          <a:prstGeom prst="rtTriangle">
            <a:avLst/>
          </a:prstGeom>
          <a:gradFill flip="none" rotWithShape="1">
            <a:gsLst>
              <a:gs pos="100000">
                <a:schemeClr val="accent1">
                  <a:lumMod val="20000"/>
                  <a:lumOff val="80000"/>
                  <a:alpha val="23000"/>
                </a:schemeClr>
              </a:gs>
              <a:gs pos="1000">
                <a:schemeClr val="accent1">
                  <a:lumMod val="82000"/>
                  <a:lumOff val="18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3" name="직각 삼각형 12">
            <a:extLst>
              <a:ext uri="{FF2B5EF4-FFF2-40B4-BE49-F238E27FC236}">
                <a16:creationId xmlns:a16="http://schemas.microsoft.com/office/drawing/2014/main" id="{6715543B-DC9F-4E1D-83F6-82F1489033E0}"/>
              </a:ext>
            </a:extLst>
          </p:cNvPr>
          <p:cNvSpPr>
            <a:spLocks/>
          </p:cNvSpPr>
          <p:nvPr/>
        </p:nvSpPr>
        <p:spPr bwMode="auto">
          <a:xfrm rot="16200000" flipH="1" flipV="1">
            <a:off x="-611691" y="611690"/>
            <a:ext cx="5143500" cy="3920119"/>
          </a:xfrm>
          <a:prstGeom prst="rtTriangle">
            <a:avLst/>
          </a:prstGeom>
          <a:gradFill flip="none" rotWithShape="1">
            <a:gsLst>
              <a:gs pos="100000">
                <a:schemeClr val="bg1">
                  <a:alpha val="74000"/>
                </a:schemeClr>
              </a:gs>
              <a:gs pos="1000">
                <a:schemeClr val="accent4">
                  <a:lumMod val="60000"/>
                  <a:lumOff val="40000"/>
                  <a:alpha val="32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grpSp>
        <p:nvGrpSpPr>
          <p:cNvPr id="3" name="그룹 4">
            <a:extLst>
              <a:ext uri="{FF2B5EF4-FFF2-40B4-BE49-F238E27FC236}">
                <a16:creationId xmlns:a16="http://schemas.microsoft.com/office/drawing/2014/main" id="{C81368B4-2E31-42F4-8C12-18E9627761C3}"/>
              </a:ext>
            </a:extLst>
          </p:cNvPr>
          <p:cNvGrpSpPr/>
          <p:nvPr/>
        </p:nvGrpSpPr>
        <p:grpSpPr>
          <a:xfrm>
            <a:off x="3086100" y="2199882"/>
            <a:ext cx="4572000" cy="2205695"/>
            <a:chOff x="3568700" y="1971282"/>
            <a:chExt cx="4572000" cy="220569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AABA8EE-51C6-4C17-9C28-E0DD8D7A68C1}"/>
                </a:ext>
              </a:extLst>
            </p:cNvPr>
            <p:cNvSpPr/>
            <p:nvPr/>
          </p:nvSpPr>
          <p:spPr>
            <a:xfrm>
              <a:off x="3568700" y="1971282"/>
              <a:ext cx="3098925" cy="584775"/>
            </a:xfrm>
            <a:prstGeom prst="rect">
              <a:avLst/>
            </a:prstGeom>
            <a:ln>
              <a:solidFill>
                <a:schemeClr val="bg2">
                  <a:lumMod val="75000"/>
                  <a:alpha val="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ko-KR" altLang="en-US" sz="32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50">
                          <a:shade val="100000"/>
                          <a:satMod val="115000"/>
                        </a:srgbClr>
                      </a:gs>
                    </a:gsLst>
                    <a:lin ang="2700000" scaled="1"/>
                    <a:tileRect/>
                  </a:gradFill>
                  <a:latin typeface="+mj-ea"/>
                  <a:ea typeface="+mj-ea"/>
                </a:rPr>
                <a:t>청렴한</a:t>
              </a:r>
              <a:r>
                <a:rPr lang="ko-KR" altLang="en-US" sz="32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gradFill flip="none" rotWithShape="1">
                    <a:gsLst>
                      <a:gs pos="0">
                        <a:srgbClr val="00B050">
                          <a:shade val="30000"/>
                          <a:satMod val="115000"/>
                        </a:srgbClr>
                      </a:gs>
                      <a:gs pos="50000">
                        <a:srgbClr val="00B050">
                          <a:shade val="67500"/>
                          <a:satMod val="115000"/>
                        </a:srgbClr>
                      </a:gs>
                      <a:gs pos="100000">
                        <a:srgbClr val="00B050">
                          <a:shade val="100000"/>
                          <a:satMod val="115000"/>
                        </a:srgbClr>
                      </a:gs>
                    </a:gsLst>
                    <a:lin ang="2700000" scaled="1"/>
                    <a:tileRect/>
                  </a:gradFill>
                  <a:latin typeface="+mj-ea"/>
                  <a:ea typeface="+mj-ea"/>
                </a:rPr>
                <a:t> </a:t>
              </a:r>
              <a:r>
                <a:rPr lang="ko-KR" altLang="en-US" sz="32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+mj-ea"/>
                  <a:ea typeface="+mj-ea"/>
                </a:rPr>
                <a:t>대한민국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AF2A3E46-F09D-4333-BBE4-54D52A562BC7}"/>
                </a:ext>
              </a:extLst>
            </p:cNvPr>
            <p:cNvSpPr/>
            <p:nvPr/>
          </p:nvSpPr>
          <p:spPr>
            <a:xfrm>
              <a:off x="3568700" y="2504986"/>
              <a:ext cx="4572000" cy="40011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ko-KR" altLang="en-US" sz="2000" spc="-100" dirty="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청탁금지법이 만들어갑니다</a:t>
              </a:r>
              <a:endParaRPr lang="ko-KR" altLang="en-US" sz="140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endParaRP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1A8187FC-21F3-486F-9132-B276B4449BB6}"/>
                </a:ext>
              </a:extLst>
            </p:cNvPr>
            <p:cNvSpPr/>
            <p:nvPr/>
          </p:nvSpPr>
          <p:spPr>
            <a:xfrm>
              <a:off x="3568700" y="3253647"/>
              <a:ext cx="4463016" cy="923330"/>
            </a:xfrm>
            <a:prstGeom prst="rect">
              <a:avLst/>
            </a:prstGeom>
            <a:ln>
              <a:solidFill>
                <a:schemeClr val="bg2">
                  <a:lumMod val="75000"/>
                  <a:alpha val="0"/>
                </a:schemeClr>
              </a:solidFill>
            </a:ln>
          </p:spPr>
          <p:txBody>
            <a:bodyPr wrap="square">
              <a:spAutoFit/>
            </a:bodyPr>
            <a:lstStyle/>
            <a:p>
              <a:r>
                <a:rPr lang="ko-KR" altLang="en-US" sz="5400" spc="-150" dirty="0">
                  <a:ln>
                    <a:solidFill>
                      <a:schemeClr val="bg2">
                        <a:lumMod val="75000"/>
                        <a:alpha val="0"/>
                      </a:schemeClr>
                    </a:solidFill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lumMod val="75000"/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lumMod val="75000"/>
                          <a:shade val="100000"/>
                          <a:satMod val="115000"/>
                        </a:schemeClr>
                      </a:gs>
                    </a:gsLst>
                    <a:lin ang="13500000" scaled="1"/>
                    <a:tileRect/>
                  </a:gra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감사합니다</a:t>
              </a:r>
            </a:p>
          </p:txBody>
        </p:sp>
        <p:cxnSp>
          <p:nvCxnSpPr>
            <p:cNvPr id="4" name="직선 연결선 3">
              <a:extLst>
                <a:ext uri="{FF2B5EF4-FFF2-40B4-BE49-F238E27FC236}">
                  <a16:creationId xmlns:a16="http://schemas.microsoft.com/office/drawing/2014/main" id="{59D5059C-5B00-4A4B-A545-74A6F518B77A}"/>
                </a:ext>
              </a:extLst>
            </p:cNvPr>
            <p:cNvCxnSpPr>
              <a:cxnSpLocks/>
            </p:cNvCxnSpPr>
            <p:nvPr/>
          </p:nvCxnSpPr>
          <p:spPr>
            <a:xfrm>
              <a:off x="3657600" y="3048000"/>
              <a:ext cx="4025900" cy="0"/>
            </a:xfrm>
            <a:prstGeom prst="line">
              <a:avLst/>
            </a:prstGeom>
            <a:ln w="12700"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099" y="4988736"/>
            <a:ext cx="2220574" cy="529561"/>
          </a:xfrm>
          <a:prstGeom prst="rect">
            <a:avLst/>
          </a:prstGeom>
        </p:spPr>
      </p:pic>
      <p:sp>
        <p:nvSpPr>
          <p:cNvPr id="43" name="직각 삼각형 42">
            <a:extLst>
              <a:ext uri="{FF2B5EF4-FFF2-40B4-BE49-F238E27FC236}">
                <a16:creationId xmlns:a16="http://schemas.microsoft.com/office/drawing/2014/main" id="{C4D2C256-83FF-462D-9C30-9E425CBE0F2D}"/>
              </a:ext>
            </a:extLst>
          </p:cNvPr>
          <p:cNvSpPr>
            <a:spLocks/>
          </p:cNvSpPr>
          <p:nvPr/>
        </p:nvSpPr>
        <p:spPr bwMode="auto">
          <a:xfrm rot="16200000" flipH="1" flipV="1">
            <a:off x="-2343156" y="2343152"/>
            <a:ext cx="6515099" cy="1828798"/>
          </a:xfrm>
          <a:prstGeom prst="rtTriangle">
            <a:avLst/>
          </a:prstGeom>
          <a:gradFill flip="none" rotWithShape="1">
            <a:gsLst>
              <a:gs pos="100000">
                <a:schemeClr val="accent4">
                  <a:lumMod val="20000"/>
                  <a:lumOff val="80000"/>
                  <a:alpha val="45000"/>
                </a:schemeClr>
              </a:gs>
              <a:gs pos="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774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9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FBA4615-29F9-4502-9038-B62E29ECBD3B}">
  <we:reference id="wa104381063" version="1.0.0.0" store="ko-KR" storeType="OMEX"/>
  <we:alternateReferences>
    <we:reference id="wa104381063" version="1.0.0.0" store="wa104381063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79DC271DB72AD34AA56181FFDF2BA316" ma:contentTypeVersion="8" ma:contentTypeDescription="새 문서를 만듭니다." ma:contentTypeScope="" ma:versionID="87e3bc985466bb9f0ec26ea1ee29975a">
  <xsd:schema xmlns:xsd="http://www.w3.org/2001/XMLSchema" xmlns:xs="http://www.w3.org/2001/XMLSchema" xmlns:p="http://schemas.microsoft.com/office/2006/metadata/properties" xmlns:ns3="cb1b9911-8915-4548-b67b-b4ab4c2b7454" targetNamespace="http://schemas.microsoft.com/office/2006/metadata/properties" ma:root="true" ma:fieldsID="36e6bf8bcbe784adf000b69775fe1a32" ns3:_="">
    <xsd:import namespace="cb1b9911-8915-4548-b67b-b4ab4c2b745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1b9911-8915-4548-b67b-b4ab4c2b74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87F3C5-A421-4EAB-BB5A-5D8A8623C1F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cb1b9911-8915-4548-b67b-b4ab4c2b74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5086AA0-F1A8-4B73-9FD2-1475398B6EE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C0FC48A-8801-4971-B1E4-1487F161B8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b1b9911-8915-4548-b67b-b4ab4c2b74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24001</TotalTime>
  <Words>5272</Words>
  <Application>Microsoft Office PowerPoint</Application>
  <PresentationFormat>화면 슬라이드 쇼(4:3)</PresentationFormat>
  <Paragraphs>923</Paragraphs>
  <Slides>55</Slides>
  <Notes>53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55</vt:i4>
      </vt:variant>
    </vt:vector>
  </HeadingPairs>
  <TitlesOfParts>
    <vt:vector size="72" baseType="lpstr">
      <vt:lpstr>Arial</vt:lpstr>
      <vt:lpstr>Noto Sans KR Medium</vt:lpstr>
      <vt:lpstr>Noto Sans KR SemiBold</vt:lpstr>
      <vt:lpstr>Wingdings</vt:lpstr>
      <vt:lpstr>Noto Sans KR</vt:lpstr>
      <vt:lpstr>KoPub돋움체 Bold</vt:lpstr>
      <vt:lpstr>맑은 고딕</vt:lpstr>
      <vt:lpstr>한국야쿠르트 제목용 Light</vt:lpstr>
      <vt:lpstr>나눔바른고딕</vt:lpstr>
      <vt:lpstr>HY울릉도M</vt:lpstr>
      <vt:lpstr>Calibri</vt:lpstr>
      <vt:lpstr>한국야쿠르트 제목용 Bold</vt:lpstr>
      <vt:lpstr>KoPub돋움체 Medium</vt:lpstr>
      <vt:lpstr>굴림</vt:lpstr>
      <vt:lpstr>Office 테마</vt:lpstr>
      <vt:lpstr>1_Office 테마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피티위즈(주)</dc:creator>
  <cp:lastModifiedBy>user</cp:lastModifiedBy>
  <cp:revision>1524</cp:revision>
  <cp:lastPrinted>2026-04-13T07:27:40Z</cp:lastPrinted>
  <dcterms:created xsi:type="dcterms:W3CDTF">2017-10-19T05:20:18Z</dcterms:created>
  <dcterms:modified xsi:type="dcterms:W3CDTF">2026-10-27T08:50:52Z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0x01010079DC271DB72AD34AA56181FFDF2BA316</vt:lpwstr>
  </property>
</Properties>
</file>